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charts/chart5.xml" ContentType="application/vnd.openxmlformats-officedocument.drawingml.chart+xml"/>
  <Override PartName="/ppt/notesSlides/notesSlide8.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charts/chart7.xml" ContentType="application/vnd.openxmlformats-officedocument.drawingml.chart+xml"/>
  <Override PartName="/ppt/theme/themeOverride2.xml" ContentType="application/vnd.openxmlformats-officedocument.themeOverride+xml"/>
  <Override PartName="/ppt/notesSlides/notesSlide10.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ppt/notesSlides/notesSlide13.xml" ContentType="application/vnd.openxmlformats-officedocument.presentationml.notesSlide+xml"/>
  <Override PartName="/ppt/charts/chart11.xml" ContentType="application/vnd.openxmlformats-officedocument.drawingml.chart+xml"/>
  <Override PartName="/ppt/notesSlides/notesSlide14.xml" ContentType="application/vnd.openxmlformats-officedocument.presentationml.notesSlide+xml"/>
  <Override PartName="/ppt/charts/chart12.xml" ContentType="application/vnd.openxmlformats-officedocument.drawingml.chart+xml"/>
  <Override PartName="/ppt/notesSlides/notesSlide15.xml" ContentType="application/vnd.openxmlformats-officedocument.presentationml.notesSlide+xml"/>
  <Override PartName="/ppt/charts/chart13.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23"/>
  </p:notesMasterIdLst>
  <p:sldIdLst>
    <p:sldId id="256" r:id="rId5"/>
    <p:sldId id="302" r:id="rId6"/>
    <p:sldId id="303" r:id="rId7"/>
    <p:sldId id="285" r:id="rId8"/>
    <p:sldId id="287" r:id="rId9"/>
    <p:sldId id="304" r:id="rId10"/>
    <p:sldId id="289" r:id="rId11"/>
    <p:sldId id="290" r:id="rId12"/>
    <p:sldId id="292" r:id="rId13"/>
    <p:sldId id="293" r:id="rId14"/>
    <p:sldId id="295" r:id="rId15"/>
    <p:sldId id="296" r:id="rId16"/>
    <p:sldId id="297" r:id="rId17"/>
    <p:sldId id="298" r:id="rId18"/>
    <p:sldId id="299" r:id="rId19"/>
    <p:sldId id="300" r:id="rId20"/>
    <p:sldId id="301" r:id="rId21"/>
    <p:sldId id="278" r:id="rId22"/>
  </p:sldIdLst>
  <p:sldSz cx="9144000" cy="6858000" type="screen4x3"/>
  <p:notesSz cx="9944100" cy="6805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51" autoAdjust="0"/>
  </p:normalViewPr>
  <p:slideViewPr>
    <p:cSldViewPr>
      <p:cViewPr varScale="1">
        <p:scale>
          <a:sx n="89" d="100"/>
          <a:sy n="89" d="100"/>
        </p:scale>
        <p:origin x="-62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main.oecd.org\sdataELS\Applic\EMO2011CRISIS3\SG%20Brief\Council%20Meeting-November%202014-Tables%20and%20Figur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main.oecd.org\sdataELS\Applic\EMO2011CRISIS3\SG%20Brief\Council%20Meeting-November%202014-Tables%20and%20Figur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main.oecd.org\sdataELS\Applic\EMO2011CRISIS3\Requests\2014\10_October2014\S&#233;minaire-DARES-CEPREMAP-7NOV2014_E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main.oecd.org\sdataELS\Applic\EMO2011CRISIS3\Requests\2014\10_October2014\S&#233;minaire-DARES-CEPREMAP-7NOV2014_E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main.oecd.org\sdataELS\Applic\EMO2011CRISIS3\Requests\2014\10_October2014\S&#233;minaire-DARES-CEPREMAP-7NOV2014_EN.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file:///\\main.oecd.org\sdataELS\Applic\EMO2011CRISIS3\Requests\2014\10_October2014\S&#233;minaire-DARES-CEPREMAP-7NOV2014_EN.xlsx" TargetMode="External"/><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oleObject" Target="file:///\\main.oecd.org\sdataELS\Applic\EMO2011CRISIS3\Requests\2014\10_October2014\S&#233;minaire-DARES-CEPREMAP-7NOV2014_EN.xlsx" TargetMode="External"/><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1" Type="http://schemas.openxmlformats.org/officeDocument/2006/relationships/oleObject" Target="file:///\\main.oecd.org\sdataELS\Applic\EMO2011CRISIS3\Requests\2014\10_October2014\S&#233;minaire-DARES-CEPREMAP-7NOV2014_EN.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main.oecd.org\sdataELS\Applic\EMO2011CRISIS3\Requests\2014\10_October2014\S&#233;minaire-DARES-CEPREMAP-7NOV2014_EN.xlsx" TargetMode="External"/></Relationships>
</file>

<file path=ppt/charts/_rels/chart10.xml.rels><?xml version="1.0" encoding="UTF-8" standalone="yes"?>
<Relationships xmlns="http://schemas.openxmlformats.org/package/2006/relationships"><Relationship Id="rId2" Type="http://schemas.openxmlformats.org/officeDocument/2006/relationships/oleObject" Target="file:///\\main.oecd.org\sdataELS\Applic\EMO2011CRISIS3\Requests\2014\10_October2014\S&#233;minaire-DARES-CEPREMAP-7NOV2014_EN.xlsx" TargetMode="External"/><Relationship Id="rId1" Type="http://schemas.openxmlformats.org/officeDocument/2006/relationships/themeOverride" Target="../theme/themeOverride3.xml"/></Relationships>
</file>

<file path=ppt/charts/_rels/chart11.xml.rels><?xml version="1.0" encoding="UTF-8" standalone="yes"?>
<Relationships xmlns="http://schemas.openxmlformats.org/package/2006/relationships"><Relationship Id="rId1" Type="http://schemas.openxmlformats.org/officeDocument/2006/relationships/oleObject" Target="file:///\\main.oecd.org\sdataELS\Applic\EMO2011CRISIS3\Requests\2014\10_October2014\S&#233;minaire-DARES-CEPREMAP-7NOV2014_EN.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main.oecd.org\sdataELS\Applic\EMO2011CRISIS3\Requests\2014\10_October2014\S&#233;minaire-DARES-CEPREMAP-7NOV2014_EN.xlsx" TargetMode="External"/></Relationships>
</file>

<file path=ppt/charts/_rels/chart13.xml.rels><?xml version="1.0" encoding="UTF-8" standalone="yes"?>
<Relationships xmlns="http://schemas.openxmlformats.org/package/2006/relationships"><Relationship Id="rId2" Type="http://schemas.openxmlformats.org/officeDocument/2006/relationships/oleObject" Target="file:///\\main.oecd.org\sdataELS\Applic\EMO2011CRISIS3\Requests\2014\10_October2014\S&#233;minaire-DARES-CEPREMAP-7NOV2014_EN.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8854232780571804E-2"/>
          <c:y val="9.2814917743125266E-2"/>
          <c:w val="0.9463957245396396"/>
          <c:h val="0.66877875559672695"/>
        </c:manualLayout>
      </c:layout>
      <c:barChart>
        <c:barDir val="col"/>
        <c:grouping val="clustered"/>
        <c:varyColors val="0"/>
        <c:ser>
          <c:idx val="0"/>
          <c:order val="0"/>
          <c:tx>
            <c:strRef>
              <c:f>'[1]Figure 3.'!$P$27</c:f>
              <c:strCache>
                <c:ptCount val="1"/>
                <c:pt idx="0">
                  <c:v>December 2007</c:v>
                </c:pt>
              </c:strCache>
            </c:strRef>
          </c:tx>
          <c:spPr>
            <a:solidFill>
              <a:schemeClr val="accent1"/>
            </a:solidFill>
            <a:ln w="0" cmpd="sng">
              <a:solidFill>
                <a:srgbClr val="000000"/>
              </a:solidFill>
            </a:ln>
          </c:spPr>
          <c:invertIfNegative val="0"/>
          <c:dPt>
            <c:idx val="0"/>
            <c:invertIfNegative val="0"/>
            <c:bubble3D val="0"/>
          </c:dPt>
          <c:dPt>
            <c:idx val="5"/>
            <c:invertIfNegative val="0"/>
            <c:bubble3D val="0"/>
          </c:dPt>
          <c:dPt>
            <c:idx val="6"/>
            <c:invertIfNegative val="0"/>
            <c:bubble3D val="0"/>
          </c:dPt>
          <c:dPt>
            <c:idx val="7"/>
            <c:invertIfNegative val="0"/>
            <c:bubble3D val="0"/>
          </c:dPt>
          <c:dPt>
            <c:idx val="9"/>
            <c:invertIfNegative val="0"/>
            <c:bubble3D val="0"/>
          </c:dPt>
          <c:dPt>
            <c:idx val="12"/>
            <c:invertIfNegative val="0"/>
            <c:bubble3D val="0"/>
          </c:dPt>
          <c:dPt>
            <c:idx val="13"/>
            <c:invertIfNegative val="0"/>
            <c:bubble3D val="0"/>
          </c:dPt>
          <c:dPt>
            <c:idx val="14"/>
            <c:invertIfNegative val="0"/>
            <c:bubble3D val="0"/>
            <c:spPr>
              <a:pattFill prst="ltUpDiag">
                <a:fgClr>
                  <a:schemeClr val="tx1"/>
                </a:fgClr>
                <a:bgClr>
                  <a:schemeClr val="bg1"/>
                </a:bgClr>
              </a:pattFill>
              <a:ln w="0" cmpd="sng">
                <a:solidFill>
                  <a:srgbClr val="000000"/>
                </a:solidFill>
              </a:ln>
            </c:spPr>
          </c:dPt>
          <c:dPt>
            <c:idx val="15"/>
            <c:invertIfNegative val="0"/>
            <c:bubble3D val="0"/>
          </c:dPt>
          <c:dPt>
            <c:idx val="16"/>
            <c:invertIfNegative val="0"/>
            <c:bubble3D val="0"/>
          </c:dPt>
          <c:dPt>
            <c:idx val="17"/>
            <c:invertIfNegative val="0"/>
            <c:bubble3D val="0"/>
          </c:dPt>
          <c:dPt>
            <c:idx val="18"/>
            <c:invertIfNegative val="0"/>
            <c:bubble3D val="0"/>
          </c:dPt>
          <c:dPt>
            <c:idx val="19"/>
            <c:invertIfNegative val="0"/>
            <c:bubble3D val="0"/>
          </c:dPt>
          <c:dPt>
            <c:idx val="20"/>
            <c:invertIfNegative val="0"/>
            <c:bubble3D val="0"/>
            <c:spPr>
              <a:pattFill prst="ltUpDiag">
                <a:fgClr>
                  <a:schemeClr val="tx1"/>
                </a:fgClr>
                <a:bgClr>
                  <a:schemeClr val="bg1"/>
                </a:bgClr>
              </a:pattFill>
              <a:ln w="0" cmpd="sng">
                <a:solidFill>
                  <a:srgbClr val="000000"/>
                </a:solidFill>
              </a:ln>
            </c:spPr>
          </c:dPt>
          <c:dPt>
            <c:idx val="21"/>
            <c:invertIfNegative val="0"/>
            <c:bubble3D val="0"/>
          </c:dPt>
          <c:dPt>
            <c:idx val="22"/>
            <c:invertIfNegative val="0"/>
            <c:bubble3D val="0"/>
          </c:dPt>
          <c:dPt>
            <c:idx val="23"/>
            <c:invertIfNegative val="0"/>
            <c:bubble3D val="0"/>
          </c:dPt>
          <c:dPt>
            <c:idx val="25"/>
            <c:invertIfNegative val="0"/>
            <c:bubble3D val="0"/>
          </c:dPt>
          <c:dPt>
            <c:idx val="26"/>
            <c:invertIfNegative val="0"/>
            <c:bubble3D val="0"/>
          </c:dPt>
          <c:dPt>
            <c:idx val="27"/>
            <c:invertIfNegative val="0"/>
            <c:bubble3D val="0"/>
          </c:dPt>
          <c:dPt>
            <c:idx val="28"/>
            <c:invertIfNegative val="0"/>
            <c:bubble3D val="0"/>
            <c:spPr>
              <a:pattFill prst="ltUpDiag">
                <a:fgClr>
                  <a:schemeClr val="tx1"/>
                </a:fgClr>
                <a:bgClr>
                  <a:schemeClr val="bg1"/>
                </a:bgClr>
              </a:pattFill>
              <a:ln w="0" cmpd="sng">
                <a:solidFill>
                  <a:srgbClr val="000000"/>
                </a:solidFill>
              </a:ln>
            </c:spPr>
          </c:dPt>
          <c:dPt>
            <c:idx val="29"/>
            <c:invertIfNegative val="0"/>
            <c:bubble3D val="0"/>
          </c:dPt>
          <c:dPt>
            <c:idx val="30"/>
            <c:invertIfNegative val="0"/>
            <c:bubble3D val="0"/>
          </c:dPt>
          <c:dPt>
            <c:idx val="32"/>
            <c:invertIfNegative val="0"/>
            <c:bubble3D val="0"/>
            <c:spPr>
              <a:pattFill prst="ltUpDiag">
                <a:fgClr>
                  <a:schemeClr val="tx1"/>
                </a:fgClr>
                <a:bgClr>
                  <a:schemeClr val="bg1"/>
                </a:bgClr>
              </a:pattFill>
              <a:ln w="0" cmpd="sng">
                <a:solidFill>
                  <a:srgbClr val="000000"/>
                </a:solidFill>
              </a:ln>
            </c:spPr>
          </c:dPt>
          <c:dPt>
            <c:idx val="36"/>
            <c:invertIfNegative val="0"/>
            <c:bubble3D val="0"/>
          </c:dPt>
          <c:dPt>
            <c:idx val="41"/>
            <c:invertIfNegative val="0"/>
            <c:bubble3D val="0"/>
          </c:dPt>
          <c:cat>
            <c:strRef>
              <c:f>'[1]Figure 3.'!$O$28:$O$65</c:f>
              <c:strCache>
                <c:ptCount val="38"/>
                <c:pt idx="0">
                  <c:v>Korea</c:v>
                </c:pt>
                <c:pt idx="1">
                  <c:v>Japan</c:v>
                </c:pt>
                <c:pt idx="2">
                  <c:v>Norway</c:v>
                </c:pt>
                <c:pt idx="3">
                  <c:v>Switzerland</c:v>
                </c:pt>
                <c:pt idx="4">
                  <c:v>Iceland</c:v>
                </c:pt>
                <c:pt idx="5">
                  <c:v>Mexico</c:v>
                </c:pt>
                <c:pt idx="6">
                  <c:v>Germany</c:v>
                </c:pt>
                <c:pt idx="7">
                  <c:v>Austria</c:v>
                </c:pt>
                <c:pt idx="8">
                  <c:v>New Zealand</c:v>
                </c:pt>
                <c:pt idx="9">
                  <c:v>Czech Republic</c:v>
                </c:pt>
                <c:pt idx="10">
                  <c:v>United States</c:v>
                </c:pt>
                <c:pt idx="11">
                  <c:v>United Kingdom</c:v>
                </c:pt>
                <c:pt idx="12">
                  <c:v>Luxembourg</c:v>
                </c:pt>
                <c:pt idx="13">
                  <c:v>Australia</c:v>
                </c:pt>
                <c:pt idx="14">
                  <c:v>G7</c:v>
                </c:pt>
                <c:pt idx="15">
                  <c:v>Chile</c:v>
                </c:pt>
                <c:pt idx="16">
                  <c:v>Canada</c:v>
                </c:pt>
                <c:pt idx="17">
                  <c:v>Netherlands</c:v>
                </c:pt>
                <c:pt idx="18">
                  <c:v>Israel</c:v>
                </c:pt>
                <c:pt idx="19">
                  <c:v>Denmark</c:v>
                </c:pt>
                <c:pt idx="20">
                  <c:v>OECD average</c:v>
                </c:pt>
                <c:pt idx="21">
                  <c:v>Hungary</c:v>
                </c:pt>
                <c:pt idx="22">
                  <c:v>Estonia</c:v>
                </c:pt>
                <c:pt idx="23">
                  <c:v>Sweden</c:v>
                </c:pt>
                <c:pt idx="24">
                  <c:v>Belgium</c:v>
                </c:pt>
                <c:pt idx="25">
                  <c:v>Finland</c:v>
                </c:pt>
                <c:pt idx="26">
                  <c:v>Poland</c:v>
                </c:pt>
                <c:pt idx="27">
                  <c:v>Slovenia</c:v>
                </c:pt>
                <c:pt idx="28">
                  <c:v>European Union</c:v>
                </c:pt>
                <c:pt idx="29">
                  <c:v>Turkey</c:v>
                </c:pt>
                <c:pt idx="30">
                  <c:v>France</c:v>
                </c:pt>
                <c:pt idx="31">
                  <c:v>Ireland</c:v>
                </c:pt>
                <c:pt idx="32">
                  <c:v>Euro area (18)</c:v>
                </c:pt>
                <c:pt idx="33">
                  <c:v>Italy</c:v>
                </c:pt>
                <c:pt idx="34">
                  <c:v>Slovak Republic</c:v>
                </c:pt>
                <c:pt idx="35">
                  <c:v>Portugal</c:v>
                </c:pt>
                <c:pt idx="36">
                  <c:v>Spain</c:v>
                </c:pt>
                <c:pt idx="37">
                  <c:v>Greece</c:v>
                </c:pt>
              </c:strCache>
            </c:strRef>
          </c:cat>
          <c:val>
            <c:numRef>
              <c:f>'[1]Figure 3.'!$P$28:$P$65</c:f>
              <c:numCache>
                <c:formatCode>General</c:formatCode>
                <c:ptCount val="38"/>
                <c:pt idx="0">
                  <c:v>3.1</c:v>
                </c:pt>
                <c:pt idx="1">
                  <c:v>3.7</c:v>
                </c:pt>
                <c:pt idx="2">
                  <c:v>2.4</c:v>
                </c:pt>
                <c:pt idx="3">
                  <c:v>3.6509830000000001</c:v>
                </c:pt>
                <c:pt idx="4">
                  <c:v>2.5</c:v>
                </c:pt>
                <c:pt idx="5">
                  <c:v>3.7881130000000001</c:v>
                </c:pt>
                <c:pt idx="6">
                  <c:v>8.1999999999999993</c:v>
                </c:pt>
                <c:pt idx="7">
                  <c:v>4</c:v>
                </c:pt>
                <c:pt idx="8">
                  <c:v>3.5</c:v>
                </c:pt>
                <c:pt idx="9">
                  <c:v>4.8</c:v>
                </c:pt>
                <c:pt idx="10">
                  <c:v>5</c:v>
                </c:pt>
                <c:pt idx="11">
                  <c:v>5.0999999999999996</c:v>
                </c:pt>
                <c:pt idx="12">
                  <c:v>4.2</c:v>
                </c:pt>
                <c:pt idx="13">
                  <c:v>4.3083030000000004</c:v>
                </c:pt>
                <c:pt idx="14">
                  <c:v>5.4685430000000004</c:v>
                </c:pt>
                <c:pt idx="15">
                  <c:v>7.7846019999999996</c:v>
                </c:pt>
                <c:pt idx="16">
                  <c:v>6</c:v>
                </c:pt>
                <c:pt idx="17">
                  <c:v>3.3</c:v>
                </c:pt>
                <c:pt idx="18">
                  <c:v>8.4728359999999991</c:v>
                </c:pt>
                <c:pt idx="19">
                  <c:v>3.3</c:v>
                </c:pt>
                <c:pt idx="20">
                  <c:v>5.6132150000000003</c:v>
                </c:pt>
                <c:pt idx="21">
                  <c:v>8</c:v>
                </c:pt>
                <c:pt idx="22">
                  <c:v>4.0999999999999996</c:v>
                </c:pt>
                <c:pt idx="23">
                  <c:v>6</c:v>
                </c:pt>
                <c:pt idx="24">
                  <c:v>7.3</c:v>
                </c:pt>
                <c:pt idx="25">
                  <c:v>6.5</c:v>
                </c:pt>
                <c:pt idx="26">
                  <c:v>8.1999999999999993</c:v>
                </c:pt>
                <c:pt idx="27">
                  <c:v>4.7</c:v>
                </c:pt>
                <c:pt idx="28">
                  <c:v>6.9</c:v>
                </c:pt>
                <c:pt idx="29">
                  <c:v>9</c:v>
                </c:pt>
                <c:pt idx="30">
                  <c:v>7.4</c:v>
                </c:pt>
                <c:pt idx="31">
                  <c:v>5</c:v>
                </c:pt>
                <c:pt idx="32">
                  <c:v>7.4</c:v>
                </c:pt>
                <c:pt idx="33">
                  <c:v>6.5</c:v>
                </c:pt>
                <c:pt idx="34">
                  <c:v>10.5</c:v>
                </c:pt>
                <c:pt idx="35">
                  <c:v>8.5</c:v>
                </c:pt>
                <c:pt idx="36">
                  <c:v>8.8000000000000007</c:v>
                </c:pt>
                <c:pt idx="37">
                  <c:v>8.1</c:v>
                </c:pt>
              </c:numCache>
            </c:numRef>
          </c:val>
        </c:ser>
        <c:dLbls>
          <c:showLegendKey val="0"/>
          <c:showVal val="0"/>
          <c:showCatName val="0"/>
          <c:showSerName val="0"/>
          <c:showPercent val="0"/>
          <c:showBubbleSize val="0"/>
        </c:dLbls>
        <c:gapWidth val="50"/>
        <c:axId val="114281856"/>
        <c:axId val="114287744"/>
      </c:barChart>
      <c:lineChart>
        <c:grouping val="standard"/>
        <c:varyColors val="0"/>
        <c:ser>
          <c:idx val="1"/>
          <c:order val="1"/>
          <c:tx>
            <c:strRef>
              <c:f>'[1]Figure 3.'!$Q$27</c:f>
              <c:strCache>
                <c:ptCount val="1"/>
                <c:pt idx="0">
                  <c:v>Peak</c:v>
                </c:pt>
              </c:strCache>
            </c:strRef>
          </c:tx>
          <c:spPr>
            <a:ln>
              <a:noFill/>
            </a:ln>
          </c:spPr>
          <c:marker>
            <c:symbol val="dash"/>
            <c:size val="7"/>
            <c:spPr>
              <a:solidFill>
                <a:schemeClr val="tx2"/>
              </a:solidFill>
              <a:ln w="0">
                <a:solidFill>
                  <a:schemeClr val="tx1"/>
                </a:solidFill>
              </a:ln>
            </c:spPr>
          </c:marker>
          <c:dPt>
            <c:idx val="0"/>
            <c:bubble3D val="0"/>
          </c:dPt>
          <c:dPt>
            <c:idx val="6"/>
            <c:bubble3D val="0"/>
          </c:dPt>
          <c:dPt>
            <c:idx val="7"/>
            <c:bubble3D val="0"/>
          </c:dPt>
          <c:dPt>
            <c:idx val="13"/>
            <c:bubble3D val="0"/>
          </c:dPt>
          <c:dPt>
            <c:idx val="15"/>
            <c:bubble3D val="0"/>
          </c:dPt>
          <c:dPt>
            <c:idx val="18"/>
            <c:bubble3D val="0"/>
          </c:dPt>
          <c:dPt>
            <c:idx val="20"/>
            <c:bubble3D val="0"/>
          </c:dPt>
          <c:dPt>
            <c:idx val="21"/>
            <c:bubble3D val="0"/>
          </c:dPt>
          <c:dPt>
            <c:idx val="22"/>
            <c:bubble3D val="0"/>
          </c:dPt>
          <c:dPt>
            <c:idx val="23"/>
            <c:bubble3D val="0"/>
          </c:dPt>
          <c:dPt>
            <c:idx val="29"/>
            <c:bubble3D val="0"/>
          </c:dPt>
          <c:dPt>
            <c:idx val="30"/>
            <c:bubble3D val="0"/>
          </c:dPt>
          <c:dPt>
            <c:idx val="36"/>
            <c:bubble3D val="0"/>
          </c:dPt>
          <c:dPt>
            <c:idx val="41"/>
            <c:bubble3D val="0"/>
          </c:dPt>
          <c:cat>
            <c:strRef>
              <c:f>'[1]Figure 3.'!$O$28:$O$65</c:f>
              <c:strCache>
                <c:ptCount val="38"/>
                <c:pt idx="0">
                  <c:v>Korea</c:v>
                </c:pt>
                <c:pt idx="1">
                  <c:v>Japan</c:v>
                </c:pt>
                <c:pt idx="2">
                  <c:v>Norway</c:v>
                </c:pt>
                <c:pt idx="3">
                  <c:v>Switzerland</c:v>
                </c:pt>
                <c:pt idx="4">
                  <c:v>Iceland</c:v>
                </c:pt>
                <c:pt idx="5">
                  <c:v>Mexico</c:v>
                </c:pt>
                <c:pt idx="6">
                  <c:v>Germany</c:v>
                </c:pt>
                <c:pt idx="7">
                  <c:v>Austria</c:v>
                </c:pt>
                <c:pt idx="8">
                  <c:v>New Zealand</c:v>
                </c:pt>
                <c:pt idx="9">
                  <c:v>Czech Republic</c:v>
                </c:pt>
                <c:pt idx="10">
                  <c:v>United States</c:v>
                </c:pt>
                <c:pt idx="11">
                  <c:v>United Kingdom</c:v>
                </c:pt>
                <c:pt idx="12">
                  <c:v>Luxembourg</c:v>
                </c:pt>
                <c:pt idx="13">
                  <c:v>Australia</c:v>
                </c:pt>
                <c:pt idx="14">
                  <c:v>G7</c:v>
                </c:pt>
                <c:pt idx="15">
                  <c:v>Chile</c:v>
                </c:pt>
                <c:pt idx="16">
                  <c:v>Canada</c:v>
                </c:pt>
                <c:pt idx="17">
                  <c:v>Netherlands</c:v>
                </c:pt>
                <c:pt idx="18">
                  <c:v>Israel</c:v>
                </c:pt>
                <c:pt idx="19">
                  <c:v>Denmark</c:v>
                </c:pt>
                <c:pt idx="20">
                  <c:v>OECD average</c:v>
                </c:pt>
                <c:pt idx="21">
                  <c:v>Hungary</c:v>
                </c:pt>
                <c:pt idx="22">
                  <c:v>Estonia</c:v>
                </c:pt>
                <c:pt idx="23">
                  <c:v>Sweden</c:v>
                </c:pt>
                <c:pt idx="24">
                  <c:v>Belgium</c:v>
                </c:pt>
                <c:pt idx="25">
                  <c:v>Finland</c:v>
                </c:pt>
                <c:pt idx="26">
                  <c:v>Poland</c:v>
                </c:pt>
                <c:pt idx="27">
                  <c:v>Slovenia</c:v>
                </c:pt>
                <c:pt idx="28">
                  <c:v>European Union</c:v>
                </c:pt>
                <c:pt idx="29">
                  <c:v>Turkey</c:v>
                </c:pt>
                <c:pt idx="30">
                  <c:v>France</c:v>
                </c:pt>
                <c:pt idx="31">
                  <c:v>Ireland</c:v>
                </c:pt>
                <c:pt idx="32">
                  <c:v>Euro area (18)</c:v>
                </c:pt>
                <c:pt idx="33">
                  <c:v>Italy</c:v>
                </c:pt>
                <c:pt idx="34">
                  <c:v>Slovak Republic</c:v>
                </c:pt>
                <c:pt idx="35">
                  <c:v>Portugal</c:v>
                </c:pt>
                <c:pt idx="36">
                  <c:v>Spain</c:v>
                </c:pt>
                <c:pt idx="37">
                  <c:v>Greece</c:v>
                </c:pt>
              </c:strCache>
            </c:strRef>
          </c:cat>
          <c:val>
            <c:numRef>
              <c:f>'[1]Figure 3.'!$Q$28:$Q$65</c:f>
              <c:numCache>
                <c:formatCode>General</c:formatCode>
                <c:ptCount val="38"/>
                <c:pt idx="0">
                  <c:v>4.7</c:v>
                </c:pt>
                <c:pt idx="1">
                  <c:v>5.5</c:v>
                </c:pt>
                <c:pt idx="2">
                  <c:v>3.7</c:v>
                </c:pt>
                <c:pt idx="3">
                  <c:v>5.1398830000000002</c:v>
                </c:pt>
                <c:pt idx="4">
                  <c:v>9</c:v>
                </c:pt>
                <c:pt idx="5">
                  <c:v>5.9753559999999997</c:v>
                </c:pt>
                <c:pt idx="6">
                  <c:v>8.1</c:v>
                </c:pt>
                <c:pt idx="7">
                  <c:v>5.2</c:v>
                </c:pt>
                <c:pt idx="8">
                  <c:v>7.1</c:v>
                </c:pt>
                <c:pt idx="9">
                  <c:v>7.8</c:v>
                </c:pt>
                <c:pt idx="10">
                  <c:v>10</c:v>
                </c:pt>
                <c:pt idx="11">
                  <c:v>8.4</c:v>
                </c:pt>
                <c:pt idx="12">
                  <c:v>6.2</c:v>
                </c:pt>
                <c:pt idx="13">
                  <c:v>6.2445599999999999</c:v>
                </c:pt>
                <c:pt idx="14">
                  <c:v>8.4121459999999999</c:v>
                </c:pt>
                <c:pt idx="15">
                  <c:v>10.231159999999999</c:v>
                </c:pt>
                <c:pt idx="16">
                  <c:v>8.6999999999999993</c:v>
                </c:pt>
                <c:pt idx="17">
                  <c:v>7.3</c:v>
                </c:pt>
                <c:pt idx="18">
                  <c:v>9.9989190000000008</c:v>
                </c:pt>
                <c:pt idx="19">
                  <c:v>7.9</c:v>
                </c:pt>
                <c:pt idx="20">
                  <c:v>8.4638500000000008</c:v>
                </c:pt>
                <c:pt idx="21">
                  <c:v>11.4</c:v>
                </c:pt>
                <c:pt idx="22">
                  <c:v>18.600000000000001</c:v>
                </c:pt>
                <c:pt idx="23">
                  <c:v>9.3000000000000007</c:v>
                </c:pt>
                <c:pt idx="24">
                  <c:v>8.6</c:v>
                </c:pt>
                <c:pt idx="25">
                  <c:v>8.6999999999999993</c:v>
                </c:pt>
                <c:pt idx="26">
                  <c:v>10.6</c:v>
                </c:pt>
                <c:pt idx="27">
                  <c:v>10.7</c:v>
                </c:pt>
                <c:pt idx="28">
                  <c:v>10.9</c:v>
                </c:pt>
                <c:pt idx="29">
                  <c:v>13.3</c:v>
                </c:pt>
                <c:pt idx="30">
                  <c:v>10.5</c:v>
                </c:pt>
                <c:pt idx="31">
                  <c:v>15.1</c:v>
                </c:pt>
                <c:pt idx="32">
                  <c:v>12</c:v>
                </c:pt>
                <c:pt idx="33">
                  <c:v>12.6</c:v>
                </c:pt>
                <c:pt idx="34">
                  <c:v>14.9</c:v>
                </c:pt>
                <c:pt idx="35">
                  <c:v>17.5</c:v>
                </c:pt>
                <c:pt idx="36">
                  <c:v>26.3</c:v>
                </c:pt>
                <c:pt idx="37">
                  <c:v>28</c:v>
                </c:pt>
              </c:numCache>
            </c:numRef>
          </c:val>
          <c:smooth val="0"/>
        </c:ser>
        <c:ser>
          <c:idx val="2"/>
          <c:order val="2"/>
          <c:tx>
            <c:strRef>
              <c:f>'[1]Figure 3.'!$R$27</c:f>
              <c:strCache>
                <c:ptCount val="1"/>
                <c:pt idx="0">
                  <c:v>September 2014 ↗ (a)</c:v>
                </c:pt>
              </c:strCache>
            </c:strRef>
          </c:tx>
          <c:spPr>
            <a:ln w="28575">
              <a:noFill/>
            </a:ln>
          </c:spPr>
          <c:marker>
            <c:symbol val="circle"/>
            <c:size val="5"/>
            <c:spPr>
              <a:solidFill>
                <a:schemeClr val="bg1">
                  <a:lumMod val="75000"/>
                </a:schemeClr>
              </a:solidFill>
              <a:ln w="0">
                <a:solidFill>
                  <a:srgbClr val="000000"/>
                </a:solidFill>
              </a:ln>
            </c:spPr>
          </c:marker>
          <c:cat>
            <c:strRef>
              <c:f>'[1]Figure 3.'!$O$28:$O$65</c:f>
              <c:strCache>
                <c:ptCount val="38"/>
                <c:pt idx="0">
                  <c:v>Korea</c:v>
                </c:pt>
                <c:pt idx="1">
                  <c:v>Japan</c:v>
                </c:pt>
                <c:pt idx="2">
                  <c:v>Norway</c:v>
                </c:pt>
                <c:pt idx="3">
                  <c:v>Switzerland</c:v>
                </c:pt>
                <c:pt idx="4">
                  <c:v>Iceland</c:v>
                </c:pt>
                <c:pt idx="5">
                  <c:v>Mexico</c:v>
                </c:pt>
                <c:pt idx="6">
                  <c:v>Germany</c:v>
                </c:pt>
                <c:pt idx="7">
                  <c:v>Austria</c:v>
                </c:pt>
                <c:pt idx="8">
                  <c:v>New Zealand</c:v>
                </c:pt>
                <c:pt idx="9">
                  <c:v>Czech Republic</c:v>
                </c:pt>
                <c:pt idx="10">
                  <c:v>United States</c:v>
                </c:pt>
                <c:pt idx="11">
                  <c:v>United Kingdom</c:v>
                </c:pt>
                <c:pt idx="12">
                  <c:v>Luxembourg</c:v>
                </c:pt>
                <c:pt idx="13">
                  <c:v>Australia</c:v>
                </c:pt>
                <c:pt idx="14">
                  <c:v>G7</c:v>
                </c:pt>
                <c:pt idx="15">
                  <c:v>Chile</c:v>
                </c:pt>
                <c:pt idx="16">
                  <c:v>Canada</c:v>
                </c:pt>
                <c:pt idx="17">
                  <c:v>Netherlands</c:v>
                </c:pt>
                <c:pt idx="18">
                  <c:v>Israel</c:v>
                </c:pt>
                <c:pt idx="19">
                  <c:v>Denmark</c:v>
                </c:pt>
                <c:pt idx="20">
                  <c:v>OECD average</c:v>
                </c:pt>
                <c:pt idx="21">
                  <c:v>Hungary</c:v>
                </c:pt>
                <c:pt idx="22">
                  <c:v>Estonia</c:v>
                </c:pt>
                <c:pt idx="23">
                  <c:v>Sweden</c:v>
                </c:pt>
                <c:pt idx="24">
                  <c:v>Belgium</c:v>
                </c:pt>
                <c:pt idx="25">
                  <c:v>Finland</c:v>
                </c:pt>
                <c:pt idx="26">
                  <c:v>Poland</c:v>
                </c:pt>
                <c:pt idx="27">
                  <c:v>Slovenia</c:v>
                </c:pt>
                <c:pt idx="28">
                  <c:v>European Union</c:v>
                </c:pt>
                <c:pt idx="29">
                  <c:v>Turkey</c:v>
                </c:pt>
                <c:pt idx="30">
                  <c:v>France</c:v>
                </c:pt>
                <c:pt idx="31">
                  <c:v>Ireland</c:v>
                </c:pt>
                <c:pt idx="32">
                  <c:v>Euro area (18)</c:v>
                </c:pt>
                <c:pt idx="33">
                  <c:v>Italy</c:v>
                </c:pt>
                <c:pt idx="34">
                  <c:v>Slovak Republic</c:v>
                </c:pt>
                <c:pt idx="35">
                  <c:v>Portugal</c:v>
                </c:pt>
                <c:pt idx="36">
                  <c:v>Spain</c:v>
                </c:pt>
                <c:pt idx="37">
                  <c:v>Greece</c:v>
                </c:pt>
              </c:strCache>
            </c:strRef>
          </c:cat>
          <c:val>
            <c:numRef>
              <c:f>'[1]Figure 3.'!$R$28:$R$65</c:f>
              <c:numCache>
                <c:formatCode>General</c:formatCode>
                <c:ptCount val="38"/>
                <c:pt idx="0">
                  <c:v>3.5</c:v>
                </c:pt>
                <c:pt idx="1">
                  <c:v>3.6</c:v>
                </c:pt>
                <c:pt idx="2">
                  <c:v>3.7</c:v>
                </c:pt>
                <c:pt idx="3">
                  <c:v>4.4101780000000002</c:v>
                </c:pt>
                <c:pt idx="4">
                  <c:v>4.8</c:v>
                </c:pt>
                <c:pt idx="5">
                  <c:v>4.8106489999999997</c:v>
                </c:pt>
                <c:pt idx="6">
                  <c:v>5</c:v>
                </c:pt>
                <c:pt idx="7">
                  <c:v>5.0999999999999996</c:v>
                </c:pt>
                <c:pt idx="8">
                  <c:v>5.4</c:v>
                </c:pt>
                <c:pt idx="9">
                  <c:v>5.7</c:v>
                </c:pt>
                <c:pt idx="10">
                  <c:v>5.8</c:v>
                </c:pt>
                <c:pt idx="11">
                  <c:v>6</c:v>
                </c:pt>
                <c:pt idx="12">
                  <c:v>6.1</c:v>
                </c:pt>
                <c:pt idx="13">
                  <c:v>6.2445599999999999</c:v>
                </c:pt>
                <c:pt idx="14">
                  <c:v>6.2838700000000003</c:v>
                </c:pt>
                <c:pt idx="15">
                  <c:v>6.4465510000000004</c:v>
                </c:pt>
                <c:pt idx="16">
                  <c:v>6.5</c:v>
                </c:pt>
                <c:pt idx="17">
                  <c:v>6.5</c:v>
                </c:pt>
                <c:pt idx="18">
                  <c:v>6.5224570000000002</c:v>
                </c:pt>
                <c:pt idx="19">
                  <c:v>6.6</c:v>
                </c:pt>
                <c:pt idx="20">
                  <c:v>7.2519419999999997</c:v>
                </c:pt>
                <c:pt idx="21">
                  <c:v>7.6</c:v>
                </c:pt>
                <c:pt idx="22">
                  <c:v>7.7</c:v>
                </c:pt>
                <c:pt idx="23">
                  <c:v>7.7</c:v>
                </c:pt>
                <c:pt idx="24">
                  <c:v>8.5</c:v>
                </c:pt>
                <c:pt idx="25">
                  <c:v>8.6999999999999993</c:v>
                </c:pt>
                <c:pt idx="26">
                  <c:v>8.6999999999999993</c:v>
                </c:pt>
                <c:pt idx="27">
                  <c:v>8.9</c:v>
                </c:pt>
                <c:pt idx="28">
                  <c:v>10.1</c:v>
                </c:pt>
                <c:pt idx="29">
                  <c:v>10.4</c:v>
                </c:pt>
                <c:pt idx="30">
                  <c:v>10.5</c:v>
                </c:pt>
                <c:pt idx="31">
                  <c:v>11.2</c:v>
                </c:pt>
                <c:pt idx="32">
                  <c:v>11.5</c:v>
                </c:pt>
                <c:pt idx="33">
                  <c:v>12.6</c:v>
                </c:pt>
                <c:pt idx="34">
                  <c:v>13</c:v>
                </c:pt>
                <c:pt idx="35">
                  <c:v>13.6</c:v>
                </c:pt>
                <c:pt idx="36">
                  <c:v>24</c:v>
                </c:pt>
                <c:pt idx="37">
                  <c:v>26.4</c:v>
                </c:pt>
              </c:numCache>
            </c:numRef>
          </c:val>
          <c:smooth val="0"/>
        </c:ser>
        <c:dLbls>
          <c:showLegendKey val="0"/>
          <c:showVal val="0"/>
          <c:showCatName val="0"/>
          <c:showSerName val="0"/>
          <c:showPercent val="0"/>
          <c:showBubbleSize val="0"/>
        </c:dLbls>
        <c:dropLines>
          <c:spPr>
            <a:ln w="0">
              <a:solidFill>
                <a:schemeClr val="bg2">
                  <a:lumMod val="10000"/>
                </a:schemeClr>
              </a:solidFill>
              <a:prstDash val="solid"/>
            </a:ln>
          </c:spPr>
        </c:dropLines>
        <c:marker val="1"/>
        <c:smooth val="0"/>
        <c:axId val="114281856"/>
        <c:axId val="114287744"/>
      </c:lineChart>
      <c:catAx>
        <c:axId val="114281856"/>
        <c:scaling>
          <c:orientation val="minMax"/>
        </c:scaling>
        <c:delete val="0"/>
        <c:axPos val="b"/>
        <c:majorGridlines>
          <c:spPr>
            <a:ln w="0">
              <a:solidFill>
                <a:schemeClr val="bg1">
                  <a:lumMod val="85000"/>
                </a:schemeClr>
              </a:solidFill>
              <a:prstDash val="solid"/>
            </a:ln>
          </c:spPr>
        </c:majorGridlines>
        <c:numFmt formatCode="General" sourceLinked="1"/>
        <c:majorTickMark val="in"/>
        <c:minorTickMark val="none"/>
        <c:tickLblPos val="low"/>
        <c:spPr>
          <a:noFill/>
          <a:ln w="0">
            <a:solidFill>
              <a:srgbClr val="000000"/>
            </a:solidFill>
            <a:prstDash val="solid"/>
          </a:ln>
        </c:spPr>
        <c:txPr>
          <a:bodyPr rot="-2700000" vert="horz"/>
          <a:lstStyle/>
          <a:p>
            <a:pPr>
              <a:defRPr/>
            </a:pPr>
            <a:endParaRPr lang="it-IT"/>
          </a:p>
        </c:txPr>
        <c:crossAx val="114287744"/>
        <c:crosses val="autoZero"/>
        <c:auto val="1"/>
        <c:lblAlgn val="ctr"/>
        <c:lblOffset val="0"/>
        <c:tickLblSkip val="1"/>
        <c:noMultiLvlLbl val="0"/>
      </c:catAx>
      <c:valAx>
        <c:axId val="114287744"/>
        <c:scaling>
          <c:orientation val="minMax"/>
        </c:scaling>
        <c:delete val="0"/>
        <c:axPos val="l"/>
        <c:majorGridlines>
          <c:spPr>
            <a:ln w="0">
              <a:solidFill>
                <a:schemeClr val="bg1">
                  <a:lumMod val="75000"/>
                </a:schemeClr>
              </a:solidFill>
              <a:prstDash val="solid"/>
            </a:ln>
          </c:spPr>
        </c:majorGridlines>
        <c:title>
          <c:tx>
            <c:rich>
              <a:bodyPr rot="0" vert="horz"/>
              <a:lstStyle/>
              <a:p>
                <a:pPr>
                  <a:defRPr/>
                </a:pPr>
                <a:r>
                  <a:rPr lang="en-US"/>
                  <a:t>%</a:t>
                </a:r>
              </a:p>
            </c:rich>
          </c:tx>
          <c:layout>
            <c:manualLayout>
              <c:xMode val="edge"/>
              <c:yMode val="edge"/>
              <c:x val="6.7429971739056196E-3"/>
              <c:y val="1.7388269679586461E-3"/>
            </c:manualLayout>
          </c:layout>
          <c:overlay val="0"/>
        </c:title>
        <c:numFmt formatCode="General" sourceLinked="0"/>
        <c:majorTickMark val="in"/>
        <c:minorTickMark val="none"/>
        <c:tickLblPos val="nextTo"/>
        <c:spPr>
          <a:noFill/>
          <a:ln w="0">
            <a:solidFill>
              <a:srgbClr val="000000"/>
            </a:solidFill>
            <a:prstDash val="solid"/>
          </a:ln>
        </c:spPr>
        <c:txPr>
          <a:bodyPr rot="-60000000" vert="horz"/>
          <a:lstStyle/>
          <a:p>
            <a:pPr>
              <a:defRPr/>
            </a:pPr>
            <a:endParaRPr lang="it-IT"/>
          </a:p>
        </c:txPr>
        <c:crossAx val="114281856"/>
        <c:crosses val="autoZero"/>
        <c:crossBetween val="between"/>
      </c:valAx>
      <c:spPr>
        <a:solidFill>
          <a:srgbClr val="F4FFFF"/>
        </a:solidFill>
        <a:ln w="0">
          <a:noFill/>
        </a:ln>
      </c:spPr>
    </c:plotArea>
    <c:legend>
      <c:legendPos val="t"/>
      <c:layout>
        <c:manualLayout>
          <c:xMode val="edge"/>
          <c:yMode val="edge"/>
          <c:x val="5.1729078419652991E-2"/>
          <c:y val="0.1110929271096015"/>
          <c:w val="0.68124321093526674"/>
          <c:h val="7.4996654829910969E-2"/>
        </c:manualLayout>
      </c:layout>
      <c:overlay val="1"/>
      <c:spPr>
        <a:noFill/>
        <a:ln>
          <a:noFill/>
        </a:ln>
      </c:spPr>
      <c:txPr>
        <a:bodyPr/>
        <a:lstStyle/>
        <a:p>
          <a:pPr>
            <a:defRPr sz="1100"/>
          </a:pPr>
          <a:endParaRPr lang="it-IT"/>
        </a:p>
      </c:txPr>
    </c:legend>
    <c:plotVisOnly val="1"/>
    <c:dispBlanksAs val="gap"/>
    <c:showDLblsOverMax val="1"/>
  </c:chart>
  <c:spPr>
    <a:noFill/>
    <a:ln>
      <a:noFill/>
    </a:ln>
  </c:spPr>
  <c:txPr>
    <a:bodyPr/>
    <a:lstStyle/>
    <a:p>
      <a:pPr>
        <a:defRPr sz="1000" b="0" i="0" u="none" strike="noStrike" baseline="0">
          <a:solidFill>
            <a:srgbClr val="000000"/>
          </a:solidFill>
          <a:latin typeface="Arial Narrow" pitchFamily="34" charset="0"/>
          <a:ea typeface="Calibri"/>
          <a:cs typeface="Calibri"/>
        </a:defRPr>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8854232780571804E-2"/>
          <c:y val="9.2814917743125266E-2"/>
          <c:w val="0.9463957245396396"/>
          <c:h val="0.66877875559672695"/>
        </c:manualLayout>
      </c:layout>
      <c:barChart>
        <c:barDir val="col"/>
        <c:grouping val="clustered"/>
        <c:varyColors val="0"/>
        <c:ser>
          <c:idx val="0"/>
          <c:order val="0"/>
          <c:tx>
            <c:strRef>
              <c:f>'[1]Figure 3.'!$G$26</c:f>
              <c:strCache>
                <c:ptCount val="1"/>
                <c:pt idx="0">
                  <c:v>Q4 2007</c:v>
                </c:pt>
              </c:strCache>
            </c:strRef>
          </c:tx>
          <c:spPr>
            <a:solidFill>
              <a:schemeClr val="accent1"/>
            </a:solidFill>
            <a:ln w="0" cmpd="sng">
              <a:solidFill>
                <a:srgbClr val="000000"/>
              </a:solidFill>
            </a:ln>
          </c:spPr>
          <c:invertIfNegative val="0"/>
          <c:dPt>
            <c:idx val="0"/>
            <c:invertIfNegative val="0"/>
            <c:bubble3D val="0"/>
          </c:dPt>
          <c:dPt>
            <c:idx val="5"/>
            <c:invertIfNegative val="0"/>
            <c:bubble3D val="0"/>
          </c:dPt>
          <c:dPt>
            <c:idx val="6"/>
            <c:invertIfNegative val="0"/>
            <c:bubble3D val="0"/>
          </c:dPt>
          <c:dPt>
            <c:idx val="7"/>
            <c:invertIfNegative val="0"/>
            <c:bubble3D val="0"/>
          </c:dPt>
          <c:dPt>
            <c:idx val="9"/>
            <c:invertIfNegative val="0"/>
            <c:bubble3D val="0"/>
          </c:dPt>
          <c:dPt>
            <c:idx val="12"/>
            <c:invertIfNegative val="0"/>
            <c:bubble3D val="0"/>
            <c:spPr>
              <a:pattFill prst="ltUpDiag">
                <a:fgClr>
                  <a:schemeClr val="tx1"/>
                </a:fgClr>
                <a:bgClr>
                  <a:schemeClr val="bg1"/>
                </a:bgClr>
              </a:pattFill>
              <a:ln w="0" cmpd="sng">
                <a:solidFill>
                  <a:srgbClr val="000000"/>
                </a:solidFill>
              </a:ln>
            </c:spPr>
          </c:dPt>
          <c:dPt>
            <c:idx val="13"/>
            <c:invertIfNegative val="0"/>
            <c:bubble3D val="0"/>
            <c:spPr>
              <a:pattFill prst="ltUpDiag">
                <a:fgClr>
                  <a:schemeClr val="tx1"/>
                </a:fgClr>
                <a:bgClr>
                  <a:schemeClr val="bg1"/>
                </a:bgClr>
              </a:pattFill>
              <a:ln w="0" cmpd="sng">
                <a:solidFill>
                  <a:srgbClr val="000000"/>
                </a:solidFill>
              </a:ln>
            </c:spPr>
          </c:dPt>
          <c:dPt>
            <c:idx val="14"/>
            <c:invertIfNegative val="0"/>
            <c:bubble3D val="0"/>
          </c:dPt>
          <c:dPt>
            <c:idx val="15"/>
            <c:invertIfNegative val="0"/>
            <c:bubble3D val="0"/>
          </c:dPt>
          <c:dPt>
            <c:idx val="16"/>
            <c:invertIfNegative val="0"/>
            <c:bubble3D val="0"/>
          </c:dPt>
          <c:dPt>
            <c:idx val="17"/>
            <c:invertIfNegative val="0"/>
            <c:bubble3D val="0"/>
          </c:dPt>
          <c:dPt>
            <c:idx val="18"/>
            <c:invertIfNegative val="0"/>
            <c:bubble3D val="0"/>
          </c:dPt>
          <c:dPt>
            <c:idx val="19"/>
            <c:invertIfNegative val="0"/>
            <c:bubble3D val="0"/>
          </c:dPt>
          <c:dPt>
            <c:idx val="20"/>
            <c:invertIfNegative val="0"/>
            <c:bubble3D val="0"/>
          </c:dPt>
          <c:dPt>
            <c:idx val="21"/>
            <c:invertIfNegative val="0"/>
            <c:bubble3D val="0"/>
          </c:dPt>
          <c:dPt>
            <c:idx val="22"/>
            <c:invertIfNegative val="0"/>
            <c:bubble3D val="0"/>
            <c:spPr>
              <a:pattFill prst="ltUpDiag">
                <a:fgClr>
                  <a:schemeClr val="tx1"/>
                </a:fgClr>
                <a:bgClr>
                  <a:schemeClr val="bg1"/>
                </a:bgClr>
              </a:pattFill>
              <a:ln w="0" cmpd="sng">
                <a:solidFill>
                  <a:srgbClr val="000000"/>
                </a:solidFill>
              </a:ln>
            </c:spPr>
          </c:dPt>
          <c:dPt>
            <c:idx val="23"/>
            <c:invertIfNegative val="0"/>
            <c:bubble3D val="0"/>
          </c:dPt>
          <c:dPt>
            <c:idx val="25"/>
            <c:invertIfNegative val="0"/>
            <c:bubble3D val="0"/>
            <c:spPr>
              <a:pattFill prst="ltUpDiag">
                <a:fgClr>
                  <a:schemeClr val="tx1"/>
                </a:fgClr>
                <a:bgClr>
                  <a:schemeClr val="bg1"/>
                </a:bgClr>
              </a:pattFill>
              <a:ln w="0" cmpd="sng">
                <a:solidFill>
                  <a:srgbClr val="000000"/>
                </a:solidFill>
              </a:ln>
            </c:spPr>
          </c:dPt>
          <c:dPt>
            <c:idx val="26"/>
            <c:invertIfNegative val="0"/>
            <c:bubble3D val="0"/>
          </c:dPt>
          <c:dPt>
            <c:idx val="27"/>
            <c:invertIfNegative val="0"/>
            <c:bubble3D val="0"/>
          </c:dPt>
          <c:dPt>
            <c:idx val="28"/>
            <c:invertIfNegative val="0"/>
            <c:bubble3D val="0"/>
          </c:dPt>
          <c:dPt>
            <c:idx val="29"/>
            <c:invertIfNegative val="0"/>
            <c:bubble3D val="0"/>
          </c:dPt>
          <c:dPt>
            <c:idx val="30"/>
            <c:invertIfNegative val="0"/>
            <c:bubble3D val="0"/>
          </c:dPt>
          <c:dPt>
            <c:idx val="36"/>
            <c:invertIfNegative val="0"/>
            <c:bubble3D val="0"/>
          </c:dPt>
          <c:dPt>
            <c:idx val="41"/>
            <c:invertIfNegative val="0"/>
            <c:bubble3D val="0"/>
          </c:dPt>
          <c:cat>
            <c:strRef>
              <c:f>'[1]Figure 3.'!$F$27:$F$64</c:f>
              <c:strCache>
                <c:ptCount val="38"/>
                <c:pt idx="0">
                  <c:v>Japan</c:v>
                </c:pt>
                <c:pt idx="1">
                  <c:v>Norway</c:v>
                </c:pt>
                <c:pt idx="2">
                  <c:v>Austria</c:v>
                </c:pt>
                <c:pt idx="3">
                  <c:v>Switzerland</c:v>
                </c:pt>
                <c:pt idx="4">
                  <c:v>Korea</c:v>
                </c:pt>
                <c:pt idx="5">
                  <c:v>Mexico</c:v>
                </c:pt>
                <c:pt idx="6">
                  <c:v>Netherlands</c:v>
                </c:pt>
                <c:pt idx="7">
                  <c:v>Germany</c:v>
                </c:pt>
                <c:pt idx="8">
                  <c:v>Australia</c:v>
                </c:pt>
                <c:pt idx="9">
                  <c:v>Denmark</c:v>
                </c:pt>
                <c:pt idx="10">
                  <c:v>Israel</c:v>
                </c:pt>
                <c:pt idx="11">
                  <c:v>Canada</c:v>
                </c:pt>
                <c:pt idx="12">
                  <c:v>OECD</c:v>
                </c:pt>
                <c:pt idx="13">
                  <c:v>G7</c:v>
                </c:pt>
                <c:pt idx="14">
                  <c:v>Iceland</c:v>
                </c:pt>
                <c:pt idx="15">
                  <c:v>Luxembourg</c:v>
                </c:pt>
                <c:pt idx="16">
                  <c:v>United States</c:v>
                </c:pt>
                <c:pt idx="17">
                  <c:v>New Zealand</c:v>
                </c:pt>
                <c:pt idx="18">
                  <c:v>Czech Republic</c:v>
                </c:pt>
                <c:pt idx="19">
                  <c:v>Finland</c:v>
                </c:pt>
                <c:pt idx="20">
                  <c:v>United Kingdom</c:v>
                </c:pt>
                <c:pt idx="21">
                  <c:v>Slovenia</c:v>
                </c:pt>
                <c:pt idx="22">
                  <c:v>European Union</c:v>
                </c:pt>
                <c:pt idx="23">
                  <c:v>Chile</c:v>
                </c:pt>
                <c:pt idx="24">
                  <c:v>Turkey</c:v>
                </c:pt>
                <c:pt idx="25">
                  <c:v>Euro area</c:v>
                </c:pt>
                <c:pt idx="26">
                  <c:v>Belgium</c:v>
                </c:pt>
                <c:pt idx="27">
                  <c:v>France</c:v>
                </c:pt>
                <c:pt idx="28">
                  <c:v>Sweden</c:v>
                </c:pt>
                <c:pt idx="29">
                  <c:v>Poland</c:v>
                </c:pt>
                <c:pt idx="30">
                  <c:v>Hungary</c:v>
                </c:pt>
                <c:pt idx="31">
                  <c:v>Ireland</c:v>
                </c:pt>
                <c:pt idx="32">
                  <c:v>Slovak Republic</c:v>
                </c:pt>
                <c:pt idx="33">
                  <c:v>Estonia</c:v>
                </c:pt>
                <c:pt idx="34">
                  <c:v>Portugal</c:v>
                </c:pt>
                <c:pt idx="35">
                  <c:v>Italy</c:v>
                </c:pt>
                <c:pt idx="36">
                  <c:v>Spain</c:v>
                </c:pt>
                <c:pt idx="37">
                  <c:v>Greece</c:v>
                </c:pt>
              </c:strCache>
            </c:strRef>
          </c:cat>
          <c:val>
            <c:numRef>
              <c:f>'[1]Figure 3.'!$G$27:$G$64</c:f>
              <c:numCache>
                <c:formatCode>0.0</c:formatCode>
                <c:ptCount val="38"/>
                <c:pt idx="0">
                  <c:v>7.9</c:v>
                </c:pt>
                <c:pt idx="1">
                  <c:v>6.7</c:v>
                </c:pt>
                <c:pt idx="2">
                  <c:v>7.8</c:v>
                </c:pt>
                <c:pt idx="3">
                  <c:v>7.1286139488220215</c:v>
                </c:pt>
                <c:pt idx="4">
                  <c:v>8.6</c:v>
                </c:pt>
                <c:pt idx="5">
                  <c:v>7.4</c:v>
                </c:pt>
                <c:pt idx="6">
                  <c:v>6.6</c:v>
                </c:pt>
                <c:pt idx="7">
                  <c:v>11.4</c:v>
                </c:pt>
                <c:pt idx="8">
                  <c:v>9.6999999999999993</c:v>
                </c:pt>
                <c:pt idx="9">
                  <c:v>6.8</c:v>
                </c:pt>
                <c:pt idx="10">
                  <c:v>16.299577713012695</c:v>
                </c:pt>
                <c:pt idx="11">
                  <c:v>11.2</c:v>
                </c:pt>
                <c:pt idx="12">
                  <c:v>12</c:v>
                </c:pt>
                <c:pt idx="13">
                  <c:v>11.9</c:v>
                </c:pt>
                <c:pt idx="14">
                  <c:v>6.9</c:v>
                </c:pt>
                <c:pt idx="15">
                  <c:v>15.3</c:v>
                </c:pt>
                <c:pt idx="16">
                  <c:v>11.1</c:v>
                </c:pt>
                <c:pt idx="17">
                  <c:v>8.8000000000000007</c:v>
                </c:pt>
                <c:pt idx="18">
                  <c:v>9.4</c:v>
                </c:pt>
                <c:pt idx="19">
                  <c:v>16.2</c:v>
                </c:pt>
                <c:pt idx="20">
                  <c:v>13.6</c:v>
                </c:pt>
                <c:pt idx="21">
                  <c:v>11.3</c:v>
                </c:pt>
                <c:pt idx="22">
                  <c:v>15.2</c:v>
                </c:pt>
                <c:pt idx="23">
                  <c:v>19.399999999999999</c:v>
                </c:pt>
                <c:pt idx="24">
                  <c:v>17.3</c:v>
                </c:pt>
                <c:pt idx="25">
                  <c:v>15.2</c:v>
                </c:pt>
                <c:pt idx="26">
                  <c:v>18.8</c:v>
                </c:pt>
                <c:pt idx="27">
                  <c:v>18.600000000000001</c:v>
                </c:pt>
                <c:pt idx="28">
                  <c:v>19.5</c:v>
                </c:pt>
                <c:pt idx="29">
                  <c:v>18.8</c:v>
                </c:pt>
                <c:pt idx="30">
                  <c:v>19.5</c:v>
                </c:pt>
                <c:pt idx="31">
                  <c:v>9.3000000000000007</c:v>
                </c:pt>
                <c:pt idx="32">
                  <c:v>20.100000000000001</c:v>
                </c:pt>
                <c:pt idx="33">
                  <c:v>8.3000000000000007</c:v>
                </c:pt>
                <c:pt idx="34">
                  <c:v>20.2</c:v>
                </c:pt>
                <c:pt idx="35">
                  <c:v>21.1</c:v>
                </c:pt>
                <c:pt idx="36">
                  <c:v>19.100000000000001</c:v>
                </c:pt>
                <c:pt idx="37">
                  <c:v>21.8</c:v>
                </c:pt>
              </c:numCache>
            </c:numRef>
          </c:val>
        </c:ser>
        <c:dLbls>
          <c:showLegendKey val="0"/>
          <c:showVal val="0"/>
          <c:showCatName val="0"/>
          <c:showSerName val="0"/>
          <c:showPercent val="0"/>
          <c:showBubbleSize val="0"/>
        </c:dLbls>
        <c:gapWidth val="50"/>
        <c:axId val="115351552"/>
        <c:axId val="115353088"/>
      </c:barChart>
      <c:lineChart>
        <c:grouping val="standard"/>
        <c:varyColors val="0"/>
        <c:ser>
          <c:idx val="1"/>
          <c:order val="1"/>
          <c:tx>
            <c:strRef>
              <c:f>'[1]Figure 3.'!$H$26</c:f>
              <c:strCache>
                <c:ptCount val="1"/>
                <c:pt idx="0">
                  <c:v>Peak</c:v>
                </c:pt>
              </c:strCache>
            </c:strRef>
          </c:tx>
          <c:spPr>
            <a:ln>
              <a:noFill/>
            </a:ln>
          </c:spPr>
          <c:marker>
            <c:symbol val="dash"/>
            <c:size val="8"/>
            <c:spPr>
              <a:solidFill>
                <a:schemeClr val="bg2">
                  <a:lumMod val="10000"/>
                </a:schemeClr>
              </a:solidFill>
              <a:ln w="0">
                <a:solidFill>
                  <a:schemeClr val="tx1"/>
                </a:solidFill>
              </a:ln>
            </c:spPr>
          </c:marker>
          <c:dPt>
            <c:idx val="0"/>
            <c:bubble3D val="0"/>
          </c:dPt>
          <c:dPt>
            <c:idx val="6"/>
            <c:bubble3D val="0"/>
          </c:dPt>
          <c:dPt>
            <c:idx val="7"/>
            <c:bubble3D val="0"/>
          </c:dPt>
          <c:dPt>
            <c:idx val="13"/>
            <c:bubble3D val="0"/>
          </c:dPt>
          <c:dPt>
            <c:idx val="15"/>
            <c:bubble3D val="0"/>
          </c:dPt>
          <c:dPt>
            <c:idx val="18"/>
            <c:bubble3D val="0"/>
          </c:dPt>
          <c:dPt>
            <c:idx val="20"/>
            <c:bubble3D val="0"/>
          </c:dPt>
          <c:dPt>
            <c:idx val="21"/>
            <c:bubble3D val="0"/>
          </c:dPt>
          <c:dPt>
            <c:idx val="22"/>
            <c:bubble3D val="0"/>
          </c:dPt>
          <c:dPt>
            <c:idx val="23"/>
            <c:bubble3D val="0"/>
          </c:dPt>
          <c:dPt>
            <c:idx val="29"/>
            <c:bubble3D val="0"/>
          </c:dPt>
          <c:dPt>
            <c:idx val="30"/>
            <c:bubble3D val="0"/>
          </c:dPt>
          <c:dPt>
            <c:idx val="36"/>
            <c:bubble3D val="0"/>
          </c:dPt>
          <c:dPt>
            <c:idx val="41"/>
            <c:bubble3D val="0"/>
          </c:dPt>
          <c:cat>
            <c:strRef>
              <c:f>'[1]Figure 3.'!$F$27:$F$64</c:f>
              <c:strCache>
                <c:ptCount val="38"/>
                <c:pt idx="0">
                  <c:v>Japan</c:v>
                </c:pt>
                <c:pt idx="1">
                  <c:v>Norway</c:v>
                </c:pt>
                <c:pt idx="2">
                  <c:v>Austria</c:v>
                </c:pt>
                <c:pt idx="3">
                  <c:v>Switzerland</c:v>
                </c:pt>
                <c:pt idx="4">
                  <c:v>Korea</c:v>
                </c:pt>
                <c:pt idx="5">
                  <c:v>Mexico</c:v>
                </c:pt>
                <c:pt idx="6">
                  <c:v>Netherlands</c:v>
                </c:pt>
                <c:pt idx="7">
                  <c:v>Germany</c:v>
                </c:pt>
                <c:pt idx="8">
                  <c:v>Australia</c:v>
                </c:pt>
                <c:pt idx="9">
                  <c:v>Denmark</c:v>
                </c:pt>
                <c:pt idx="10">
                  <c:v>Israel</c:v>
                </c:pt>
                <c:pt idx="11">
                  <c:v>Canada</c:v>
                </c:pt>
                <c:pt idx="12">
                  <c:v>OECD</c:v>
                </c:pt>
                <c:pt idx="13">
                  <c:v>G7</c:v>
                </c:pt>
                <c:pt idx="14">
                  <c:v>Iceland</c:v>
                </c:pt>
                <c:pt idx="15">
                  <c:v>Luxembourg</c:v>
                </c:pt>
                <c:pt idx="16">
                  <c:v>United States</c:v>
                </c:pt>
                <c:pt idx="17">
                  <c:v>New Zealand</c:v>
                </c:pt>
                <c:pt idx="18">
                  <c:v>Czech Republic</c:v>
                </c:pt>
                <c:pt idx="19">
                  <c:v>Finland</c:v>
                </c:pt>
                <c:pt idx="20">
                  <c:v>United Kingdom</c:v>
                </c:pt>
                <c:pt idx="21">
                  <c:v>Slovenia</c:v>
                </c:pt>
                <c:pt idx="22">
                  <c:v>European Union</c:v>
                </c:pt>
                <c:pt idx="23">
                  <c:v>Chile</c:v>
                </c:pt>
                <c:pt idx="24">
                  <c:v>Turkey</c:v>
                </c:pt>
                <c:pt idx="25">
                  <c:v>Euro area</c:v>
                </c:pt>
                <c:pt idx="26">
                  <c:v>Belgium</c:v>
                </c:pt>
                <c:pt idx="27">
                  <c:v>France</c:v>
                </c:pt>
                <c:pt idx="28">
                  <c:v>Sweden</c:v>
                </c:pt>
                <c:pt idx="29">
                  <c:v>Poland</c:v>
                </c:pt>
                <c:pt idx="30">
                  <c:v>Hungary</c:v>
                </c:pt>
                <c:pt idx="31">
                  <c:v>Ireland</c:v>
                </c:pt>
                <c:pt idx="32">
                  <c:v>Slovak Republic</c:v>
                </c:pt>
                <c:pt idx="33">
                  <c:v>Estonia</c:v>
                </c:pt>
                <c:pt idx="34">
                  <c:v>Portugal</c:v>
                </c:pt>
                <c:pt idx="35">
                  <c:v>Italy</c:v>
                </c:pt>
                <c:pt idx="36">
                  <c:v>Spain</c:v>
                </c:pt>
                <c:pt idx="37">
                  <c:v>Greece</c:v>
                </c:pt>
              </c:strCache>
            </c:strRef>
          </c:cat>
          <c:val>
            <c:numRef>
              <c:f>'[1]Figure 3.'!$H$27:$H$64</c:f>
              <c:numCache>
                <c:formatCode>0.0</c:formatCode>
                <c:ptCount val="38"/>
                <c:pt idx="0">
                  <c:v>9.9</c:v>
                </c:pt>
                <c:pt idx="1">
                  <c:v>10</c:v>
                </c:pt>
                <c:pt idx="2">
                  <c:v>10.4</c:v>
                </c:pt>
                <c:pt idx="3">
                  <c:v>10.4</c:v>
                </c:pt>
                <c:pt idx="4">
                  <c:v>10.8</c:v>
                </c:pt>
                <c:pt idx="5">
                  <c:v>10.8</c:v>
                </c:pt>
                <c:pt idx="6">
                  <c:v>11.5</c:v>
                </c:pt>
                <c:pt idx="7">
                  <c:v>11.6</c:v>
                </c:pt>
                <c:pt idx="8">
                  <c:v>13.3</c:v>
                </c:pt>
                <c:pt idx="9">
                  <c:v>14.7</c:v>
                </c:pt>
                <c:pt idx="10">
                  <c:v>15.752158164978027</c:v>
                </c:pt>
                <c:pt idx="11">
                  <c:v>15.8</c:v>
                </c:pt>
                <c:pt idx="12">
                  <c:v>17.2</c:v>
                </c:pt>
                <c:pt idx="13">
                  <c:v>17.399999999999999</c:v>
                </c:pt>
                <c:pt idx="14">
                  <c:v>18.100000000000001</c:v>
                </c:pt>
                <c:pt idx="15">
                  <c:v>18.600000000000001</c:v>
                </c:pt>
                <c:pt idx="16">
                  <c:v>19</c:v>
                </c:pt>
                <c:pt idx="17">
                  <c:v>19.2</c:v>
                </c:pt>
                <c:pt idx="18">
                  <c:v>20</c:v>
                </c:pt>
                <c:pt idx="19">
                  <c:v>22</c:v>
                </c:pt>
                <c:pt idx="20">
                  <c:v>22.2</c:v>
                </c:pt>
                <c:pt idx="21">
                  <c:v>23.5</c:v>
                </c:pt>
                <c:pt idx="22">
                  <c:v>23.6</c:v>
                </c:pt>
                <c:pt idx="23">
                  <c:v>23.7</c:v>
                </c:pt>
                <c:pt idx="24">
                  <c:v>24</c:v>
                </c:pt>
                <c:pt idx="25">
                  <c:v>24.1</c:v>
                </c:pt>
                <c:pt idx="26">
                  <c:v>24.2</c:v>
                </c:pt>
                <c:pt idx="27">
                  <c:v>26.1</c:v>
                </c:pt>
                <c:pt idx="28">
                  <c:v>26.7</c:v>
                </c:pt>
                <c:pt idx="29">
                  <c:v>27.7</c:v>
                </c:pt>
                <c:pt idx="30">
                  <c:v>29.1</c:v>
                </c:pt>
                <c:pt idx="31">
                  <c:v>31.1</c:v>
                </c:pt>
                <c:pt idx="32">
                  <c:v>35.200000000000003</c:v>
                </c:pt>
                <c:pt idx="33">
                  <c:v>37.799999999999997</c:v>
                </c:pt>
                <c:pt idx="34">
                  <c:v>41.3</c:v>
                </c:pt>
                <c:pt idx="35">
                  <c:v>43.4</c:v>
                </c:pt>
                <c:pt idx="36">
                  <c:v>55.8</c:v>
                </c:pt>
                <c:pt idx="37">
                  <c:v>59.6</c:v>
                </c:pt>
              </c:numCache>
            </c:numRef>
          </c:val>
          <c:smooth val="0"/>
        </c:ser>
        <c:ser>
          <c:idx val="2"/>
          <c:order val="2"/>
          <c:tx>
            <c:strRef>
              <c:f>'[1]Figure 3.'!$I$26</c:f>
              <c:strCache>
                <c:ptCount val="1"/>
                <c:pt idx="0">
                  <c:v>Q3 2014</c:v>
                </c:pt>
              </c:strCache>
            </c:strRef>
          </c:tx>
          <c:spPr>
            <a:ln w="28575">
              <a:noFill/>
            </a:ln>
          </c:spPr>
          <c:marker>
            <c:symbol val="circle"/>
            <c:size val="5"/>
            <c:spPr>
              <a:solidFill>
                <a:schemeClr val="bg1">
                  <a:lumMod val="75000"/>
                </a:schemeClr>
              </a:solidFill>
              <a:ln w="0">
                <a:solidFill>
                  <a:srgbClr val="000000"/>
                </a:solidFill>
              </a:ln>
            </c:spPr>
          </c:marker>
          <c:cat>
            <c:strRef>
              <c:f>'[1]Figure 3.'!$F$27:$F$64</c:f>
              <c:strCache>
                <c:ptCount val="38"/>
                <c:pt idx="0">
                  <c:v>Japan</c:v>
                </c:pt>
                <c:pt idx="1">
                  <c:v>Norway</c:v>
                </c:pt>
                <c:pt idx="2">
                  <c:v>Austria</c:v>
                </c:pt>
                <c:pt idx="3">
                  <c:v>Switzerland</c:v>
                </c:pt>
                <c:pt idx="4">
                  <c:v>Korea</c:v>
                </c:pt>
                <c:pt idx="5">
                  <c:v>Mexico</c:v>
                </c:pt>
                <c:pt idx="6">
                  <c:v>Netherlands</c:v>
                </c:pt>
                <c:pt idx="7">
                  <c:v>Germany</c:v>
                </c:pt>
                <c:pt idx="8">
                  <c:v>Australia</c:v>
                </c:pt>
                <c:pt idx="9">
                  <c:v>Denmark</c:v>
                </c:pt>
                <c:pt idx="10">
                  <c:v>Israel</c:v>
                </c:pt>
                <c:pt idx="11">
                  <c:v>Canada</c:v>
                </c:pt>
                <c:pt idx="12">
                  <c:v>OECD</c:v>
                </c:pt>
                <c:pt idx="13">
                  <c:v>G7</c:v>
                </c:pt>
                <c:pt idx="14">
                  <c:v>Iceland</c:v>
                </c:pt>
                <c:pt idx="15">
                  <c:v>Luxembourg</c:v>
                </c:pt>
                <c:pt idx="16">
                  <c:v>United States</c:v>
                </c:pt>
                <c:pt idx="17">
                  <c:v>New Zealand</c:v>
                </c:pt>
                <c:pt idx="18">
                  <c:v>Czech Republic</c:v>
                </c:pt>
                <c:pt idx="19">
                  <c:v>Finland</c:v>
                </c:pt>
                <c:pt idx="20">
                  <c:v>United Kingdom</c:v>
                </c:pt>
                <c:pt idx="21">
                  <c:v>Slovenia</c:v>
                </c:pt>
                <c:pt idx="22">
                  <c:v>European Union</c:v>
                </c:pt>
                <c:pt idx="23">
                  <c:v>Chile</c:v>
                </c:pt>
                <c:pt idx="24">
                  <c:v>Turkey</c:v>
                </c:pt>
                <c:pt idx="25">
                  <c:v>Euro area</c:v>
                </c:pt>
                <c:pt idx="26">
                  <c:v>Belgium</c:v>
                </c:pt>
                <c:pt idx="27">
                  <c:v>France</c:v>
                </c:pt>
                <c:pt idx="28">
                  <c:v>Sweden</c:v>
                </c:pt>
                <c:pt idx="29">
                  <c:v>Poland</c:v>
                </c:pt>
                <c:pt idx="30">
                  <c:v>Hungary</c:v>
                </c:pt>
                <c:pt idx="31">
                  <c:v>Ireland</c:v>
                </c:pt>
                <c:pt idx="32">
                  <c:v>Slovak Republic</c:v>
                </c:pt>
                <c:pt idx="33">
                  <c:v>Estonia</c:v>
                </c:pt>
                <c:pt idx="34">
                  <c:v>Portugal</c:v>
                </c:pt>
                <c:pt idx="35">
                  <c:v>Italy</c:v>
                </c:pt>
                <c:pt idx="36">
                  <c:v>Spain</c:v>
                </c:pt>
                <c:pt idx="37">
                  <c:v>Greece</c:v>
                </c:pt>
              </c:strCache>
            </c:strRef>
          </c:cat>
          <c:val>
            <c:numRef>
              <c:f>'[1]Figure 3.'!$I$27:$I$64</c:f>
              <c:numCache>
                <c:formatCode>0.0</c:formatCode>
                <c:ptCount val="38"/>
                <c:pt idx="0">
                  <c:v>6</c:v>
                </c:pt>
                <c:pt idx="1">
                  <c:v>7.7</c:v>
                </c:pt>
                <c:pt idx="2">
                  <c:v>8.9</c:v>
                </c:pt>
                <c:pt idx="3">
                  <c:v>7.7</c:v>
                </c:pt>
                <c:pt idx="4">
                  <c:v>9.8000000000000007</c:v>
                </c:pt>
                <c:pt idx="5">
                  <c:v>9.4</c:v>
                </c:pt>
                <c:pt idx="6">
                  <c:v>10.1</c:v>
                </c:pt>
                <c:pt idx="7">
                  <c:v>7.7</c:v>
                </c:pt>
                <c:pt idx="8">
                  <c:v>13</c:v>
                </c:pt>
                <c:pt idx="9">
                  <c:v>12.7</c:v>
                </c:pt>
                <c:pt idx="10">
                  <c:v>13.6</c:v>
                </c:pt>
                <c:pt idx="11">
                  <c:v>13.3</c:v>
                </c:pt>
                <c:pt idx="12">
                  <c:v>15</c:v>
                </c:pt>
                <c:pt idx="13">
                  <c:v>14</c:v>
                </c:pt>
                <c:pt idx="14">
                  <c:v>10.9</c:v>
                </c:pt>
                <c:pt idx="15">
                  <c:v>15.5</c:v>
                </c:pt>
                <c:pt idx="16">
                  <c:v>13.4</c:v>
                </c:pt>
                <c:pt idx="17">
                  <c:v>13.9</c:v>
                </c:pt>
                <c:pt idx="18">
                  <c:v>15.8</c:v>
                </c:pt>
                <c:pt idx="19">
                  <c:v>19.899999999999999</c:v>
                </c:pt>
                <c:pt idx="20">
                  <c:v>16.8</c:v>
                </c:pt>
                <c:pt idx="21">
                  <c:v>16.2</c:v>
                </c:pt>
                <c:pt idx="22">
                  <c:v>21.6</c:v>
                </c:pt>
                <c:pt idx="23">
                  <c:v>16.7</c:v>
                </c:pt>
                <c:pt idx="24">
                  <c:v>17.2</c:v>
                </c:pt>
                <c:pt idx="25">
                  <c:v>23.3</c:v>
                </c:pt>
                <c:pt idx="26">
                  <c:v>23.5</c:v>
                </c:pt>
                <c:pt idx="27">
                  <c:v>24.2</c:v>
                </c:pt>
                <c:pt idx="28">
                  <c:v>22</c:v>
                </c:pt>
                <c:pt idx="29">
                  <c:v>22.9</c:v>
                </c:pt>
                <c:pt idx="30">
                  <c:v>20.8</c:v>
                </c:pt>
                <c:pt idx="31">
                  <c:v>24.8</c:v>
                </c:pt>
                <c:pt idx="32">
                  <c:v>29.1</c:v>
                </c:pt>
                <c:pt idx="33">
                  <c:v>17.3</c:v>
                </c:pt>
                <c:pt idx="34">
                  <c:v>35.4</c:v>
                </c:pt>
                <c:pt idx="35">
                  <c:v>43.2</c:v>
                </c:pt>
                <c:pt idx="36">
                  <c:v>53.9</c:v>
                </c:pt>
                <c:pt idx="37">
                  <c:v>52.3</c:v>
                </c:pt>
              </c:numCache>
            </c:numRef>
          </c:val>
          <c:smooth val="0"/>
        </c:ser>
        <c:dLbls>
          <c:showLegendKey val="0"/>
          <c:showVal val="0"/>
          <c:showCatName val="0"/>
          <c:showSerName val="0"/>
          <c:showPercent val="0"/>
          <c:showBubbleSize val="0"/>
        </c:dLbls>
        <c:dropLines>
          <c:spPr>
            <a:ln w="0">
              <a:solidFill>
                <a:schemeClr val="bg2">
                  <a:lumMod val="10000"/>
                </a:schemeClr>
              </a:solidFill>
              <a:prstDash val="solid"/>
            </a:ln>
          </c:spPr>
        </c:dropLines>
        <c:marker val="1"/>
        <c:smooth val="0"/>
        <c:axId val="115351552"/>
        <c:axId val="115353088"/>
      </c:lineChart>
      <c:catAx>
        <c:axId val="115351552"/>
        <c:scaling>
          <c:orientation val="minMax"/>
        </c:scaling>
        <c:delete val="0"/>
        <c:axPos val="b"/>
        <c:majorGridlines>
          <c:spPr>
            <a:ln w="0">
              <a:solidFill>
                <a:schemeClr val="bg1">
                  <a:lumMod val="85000"/>
                </a:schemeClr>
              </a:solidFill>
              <a:prstDash val="solid"/>
            </a:ln>
          </c:spPr>
        </c:majorGridlines>
        <c:numFmt formatCode="General" sourceLinked="1"/>
        <c:majorTickMark val="in"/>
        <c:minorTickMark val="none"/>
        <c:tickLblPos val="low"/>
        <c:spPr>
          <a:noFill/>
          <a:ln w="0">
            <a:solidFill>
              <a:srgbClr val="000000"/>
            </a:solidFill>
            <a:prstDash val="solid"/>
          </a:ln>
        </c:spPr>
        <c:txPr>
          <a:bodyPr rot="-2700000" vert="horz"/>
          <a:lstStyle/>
          <a:p>
            <a:pPr>
              <a:defRPr/>
            </a:pPr>
            <a:endParaRPr lang="it-IT"/>
          </a:p>
        </c:txPr>
        <c:crossAx val="115353088"/>
        <c:crosses val="autoZero"/>
        <c:auto val="1"/>
        <c:lblAlgn val="ctr"/>
        <c:lblOffset val="0"/>
        <c:tickLblSkip val="1"/>
        <c:noMultiLvlLbl val="0"/>
      </c:catAx>
      <c:valAx>
        <c:axId val="115353088"/>
        <c:scaling>
          <c:orientation val="minMax"/>
        </c:scaling>
        <c:delete val="0"/>
        <c:axPos val="l"/>
        <c:majorGridlines>
          <c:spPr>
            <a:ln w="0">
              <a:solidFill>
                <a:schemeClr val="bg1">
                  <a:lumMod val="75000"/>
                </a:schemeClr>
              </a:solidFill>
              <a:prstDash val="solid"/>
            </a:ln>
          </c:spPr>
        </c:majorGridlines>
        <c:title>
          <c:tx>
            <c:rich>
              <a:bodyPr rot="0" vert="horz"/>
              <a:lstStyle/>
              <a:p>
                <a:pPr>
                  <a:defRPr/>
                </a:pPr>
                <a:r>
                  <a:rPr lang="en-US"/>
                  <a:t>%</a:t>
                </a:r>
              </a:p>
            </c:rich>
          </c:tx>
          <c:layout>
            <c:manualLayout>
              <c:xMode val="edge"/>
              <c:yMode val="edge"/>
              <c:x val="6.7429971739056196E-3"/>
              <c:y val="1.7388269679586461E-3"/>
            </c:manualLayout>
          </c:layout>
          <c:overlay val="0"/>
        </c:title>
        <c:numFmt formatCode="General" sourceLinked="0"/>
        <c:majorTickMark val="in"/>
        <c:minorTickMark val="none"/>
        <c:tickLblPos val="nextTo"/>
        <c:spPr>
          <a:noFill/>
          <a:ln w="0">
            <a:solidFill>
              <a:srgbClr val="000000"/>
            </a:solidFill>
            <a:prstDash val="solid"/>
          </a:ln>
        </c:spPr>
        <c:txPr>
          <a:bodyPr rot="-60000000" vert="horz"/>
          <a:lstStyle/>
          <a:p>
            <a:pPr>
              <a:defRPr/>
            </a:pPr>
            <a:endParaRPr lang="it-IT"/>
          </a:p>
        </c:txPr>
        <c:crossAx val="115351552"/>
        <c:crosses val="autoZero"/>
        <c:crossBetween val="between"/>
      </c:valAx>
      <c:spPr>
        <a:solidFill>
          <a:srgbClr val="F4FFFF"/>
        </a:solidFill>
        <a:ln w="0">
          <a:noFill/>
        </a:ln>
      </c:spPr>
    </c:plotArea>
    <c:legend>
      <c:legendPos val="t"/>
      <c:layout>
        <c:manualLayout>
          <c:xMode val="edge"/>
          <c:yMode val="edge"/>
          <c:x val="5.1729078419652991E-2"/>
          <c:y val="0.1110929271096015"/>
          <c:w val="0.29620470708488178"/>
          <c:h val="7.4996654829910969E-2"/>
        </c:manualLayout>
      </c:layout>
      <c:overlay val="1"/>
      <c:spPr>
        <a:noFill/>
        <a:ln>
          <a:noFill/>
        </a:ln>
      </c:spPr>
      <c:txPr>
        <a:bodyPr/>
        <a:lstStyle/>
        <a:p>
          <a:pPr>
            <a:defRPr sz="1100"/>
          </a:pPr>
          <a:endParaRPr lang="it-IT"/>
        </a:p>
      </c:txPr>
    </c:legend>
    <c:plotVisOnly val="1"/>
    <c:dispBlanksAs val="gap"/>
    <c:showDLblsOverMax val="1"/>
  </c:chart>
  <c:spPr>
    <a:noFill/>
    <a:ln>
      <a:noFill/>
    </a:ln>
  </c:spPr>
  <c:txPr>
    <a:bodyPr/>
    <a:lstStyle/>
    <a:p>
      <a:pPr>
        <a:defRPr sz="1000" b="0" i="0" u="none" strike="noStrike" baseline="0">
          <a:solidFill>
            <a:srgbClr val="000000"/>
          </a:solidFill>
          <a:latin typeface="Arial Narrow" pitchFamily="34" charset="0"/>
          <a:ea typeface="Calibri"/>
          <a:cs typeface="Calibri"/>
        </a:defRPr>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9825352019677622E-2"/>
          <c:y val="0.10389241885304865"/>
          <c:w val="0.94834860265110743"/>
          <c:h val="0.73973129596424214"/>
        </c:manualLayout>
      </c:layout>
      <c:barChart>
        <c:barDir val="col"/>
        <c:grouping val="stacked"/>
        <c:varyColors val="0"/>
        <c:ser>
          <c:idx val="1"/>
          <c:order val="0"/>
          <c:tx>
            <c:strRef>
              <c:f>'Slide 5.'!$C$27</c:f>
              <c:strCache>
                <c:ptCount val="1"/>
                <c:pt idx="0">
                  <c:v>NAIRU</c:v>
                </c:pt>
              </c:strCache>
            </c:strRef>
          </c:tx>
          <c:spPr>
            <a:solidFill>
              <a:schemeClr val="accent1"/>
            </a:solidFill>
            <a:ln w="0" cmpd="sng">
              <a:solidFill>
                <a:srgbClr val="000000"/>
              </a:solidFill>
            </a:ln>
          </c:spPr>
          <c:invertIfNegative val="0"/>
          <c:dPt>
            <c:idx val="13"/>
            <c:invertIfNegative val="0"/>
            <c:bubble3D val="0"/>
            <c:spPr>
              <a:solidFill>
                <a:schemeClr val="tx2"/>
              </a:solidFill>
              <a:ln w="0" cmpd="sng">
                <a:solidFill>
                  <a:srgbClr val="000000"/>
                </a:solidFill>
              </a:ln>
            </c:spPr>
          </c:dPt>
          <c:dPt>
            <c:idx val="16"/>
            <c:invertIfNegative val="0"/>
            <c:bubble3D val="0"/>
          </c:dPt>
          <c:dPt>
            <c:idx val="17"/>
            <c:invertIfNegative val="0"/>
            <c:bubble3D val="0"/>
            <c:spPr>
              <a:pattFill prst="ltUpDiag">
                <a:fgClr>
                  <a:schemeClr val="tx1"/>
                </a:fgClr>
                <a:bgClr>
                  <a:schemeClr val="bg1"/>
                </a:bgClr>
              </a:pattFill>
              <a:ln w="0" cmpd="sng">
                <a:solidFill>
                  <a:srgbClr val="000000"/>
                </a:solidFill>
              </a:ln>
            </c:spPr>
          </c:dPt>
          <c:dPt>
            <c:idx val="26"/>
            <c:invertIfNegative val="0"/>
            <c:bubble3D val="0"/>
          </c:dPt>
          <c:dPt>
            <c:idx val="28"/>
            <c:invertIfNegative val="0"/>
            <c:bubble3D val="0"/>
            <c:spPr>
              <a:solidFill>
                <a:schemeClr val="tx2"/>
              </a:solidFill>
              <a:ln w="0" cmpd="sng">
                <a:solidFill>
                  <a:srgbClr val="000000"/>
                </a:solidFill>
              </a:ln>
            </c:spPr>
          </c:dPt>
          <c:cat>
            <c:strRef>
              <c:f>'Slide 5.'!$B$28:$B$63</c:f>
              <c:strCache>
                <c:ptCount val="36"/>
                <c:pt idx="0">
                  <c:v>DEU</c:v>
                </c:pt>
                <c:pt idx="1">
                  <c:v>CHL</c:v>
                </c:pt>
                <c:pt idx="2">
                  <c:v>ISR</c:v>
                </c:pt>
                <c:pt idx="3">
                  <c:v>TUR</c:v>
                </c:pt>
                <c:pt idx="4">
                  <c:v>KOR</c:v>
                </c:pt>
                <c:pt idx="5">
                  <c:v>JPN</c:v>
                </c:pt>
                <c:pt idx="6">
                  <c:v>NOR</c:v>
                </c:pt>
                <c:pt idx="7">
                  <c:v>CAN</c:v>
                </c:pt>
                <c:pt idx="8">
                  <c:v>CHE</c:v>
                </c:pt>
                <c:pt idx="9">
                  <c:v>MEX</c:v>
                </c:pt>
                <c:pt idx="10">
                  <c:v>AUT</c:v>
                </c:pt>
                <c:pt idx="11">
                  <c:v>BEL</c:v>
                </c:pt>
                <c:pt idx="12">
                  <c:v>AUS</c:v>
                </c:pt>
                <c:pt idx="13">
                  <c:v>USA</c:v>
                </c:pt>
                <c:pt idx="14">
                  <c:v>SWE</c:v>
                </c:pt>
                <c:pt idx="15">
                  <c:v>FIN</c:v>
                </c:pt>
                <c:pt idx="16">
                  <c:v>GBR</c:v>
                </c:pt>
                <c:pt idx="17">
                  <c:v>OECD</c:v>
                </c:pt>
                <c:pt idx="18">
                  <c:v>NZL</c:v>
                </c:pt>
                <c:pt idx="19">
                  <c:v>HUN</c:v>
                </c:pt>
                <c:pt idx="20">
                  <c:v>ISL</c:v>
                </c:pt>
                <c:pt idx="21">
                  <c:v>CZE</c:v>
                </c:pt>
                <c:pt idx="22">
                  <c:v>LUX</c:v>
                </c:pt>
                <c:pt idx="23">
                  <c:v>FRA</c:v>
                </c:pt>
                <c:pt idx="24">
                  <c:v>EST</c:v>
                </c:pt>
                <c:pt idx="25">
                  <c:v>POL</c:v>
                </c:pt>
                <c:pt idx="26">
                  <c:v>DNK</c:v>
                </c:pt>
                <c:pt idx="27">
                  <c:v>NLD</c:v>
                </c:pt>
                <c:pt idx="28">
                  <c:v>EA15 (a)</c:v>
                </c:pt>
                <c:pt idx="29">
                  <c:v>SVK</c:v>
                </c:pt>
                <c:pt idx="30">
                  <c:v>ITA</c:v>
                </c:pt>
                <c:pt idx="31">
                  <c:v>SVN</c:v>
                </c:pt>
                <c:pt idx="32">
                  <c:v>IRL</c:v>
                </c:pt>
                <c:pt idx="33">
                  <c:v>PRT</c:v>
                </c:pt>
                <c:pt idx="34">
                  <c:v>ESP</c:v>
                </c:pt>
                <c:pt idx="35">
                  <c:v>GRC</c:v>
                </c:pt>
              </c:strCache>
            </c:strRef>
          </c:cat>
          <c:val>
            <c:numRef>
              <c:f>'Slide 5.'!$C$28:$C$63</c:f>
              <c:numCache>
                <c:formatCode>0.0</c:formatCode>
                <c:ptCount val="36"/>
                <c:pt idx="0">
                  <c:v>-0.87933852579436422</c:v>
                </c:pt>
                <c:pt idx="1">
                  <c:v>0.37247645784442085</c:v>
                </c:pt>
                <c:pt idx="2">
                  <c:v>-2.1858002800124989</c:v>
                </c:pt>
                <c:pt idx="3">
                  <c:v>1.7900204708844569E-2</c:v>
                </c:pt>
                <c:pt idx="4">
                  <c:v>-0.13297061903249707</c:v>
                </c:pt>
                <c:pt idx="5">
                  <c:v>0.118024835132994</c:v>
                </c:pt>
                <c:pt idx="6">
                  <c:v>1.5924145250000077E-2</c:v>
                </c:pt>
                <c:pt idx="7">
                  <c:v>0.13028426499014323</c:v>
                </c:pt>
                <c:pt idx="8">
                  <c:v>0.1523542583983053</c:v>
                </c:pt>
                <c:pt idx="9">
                  <c:v>0.494422522825956</c:v>
                </c:pt>
                <c:pt idx="10">
                  <c:v>2.5950011627632108E-2</c:v>
                </c:pt>
                <c:pt idx="11">
                  <c:v>1.4848322749998921E-2</c:v>
                </c:pt>
                <c:pt idx="12">
                  <c:v>0.20147248374068649</c:v>
                </c:pt>
                <c:pt idx="13">
                  <c:v>0.28404457737909272</c:v>
                </c:pt>
                <c:pt idx="14">
                  <c:v>-0.29617486149999994</c:v>
                </c:pt>
                <c:pt idx="15">
                  <c:v>-0.37663716525000179</c:v>
                </c:pt>
                <c:pt idx="16">
                  <c:v>0.70597981774999941</c:v>
                </c:pt>
                <c:pt idx="17">
                  <c:v>0.57919143834324771</c:v>
                </c:pt>
                <c:pt idx="18">
                  <c:v>1.6986892586977884</c:v>
                </c:pt>
                <c:pt idx="19">
                  <c:v>1.386295058267125</c:v>
                </c:pt>
                <c:pt idx="20">
                  <c:v>1.0146881904336702</c:v>
                </c:pt>
                <c:pt idx="21">
                  <c:v>-0.39467510550000018</c:v>
                </c:pt>
                <c:pt idx="22">
                  <c:v>0.92343513546615963</c:v>
                </c:pt>
                <c:pt idx="23">
                  <c:v>0.76241247707497983</c:v>
                </c:pt>
                <c:pt idx="24">
                  <c:v>0.89271229778292849</c:v>
                </c:pt>
                <c:pt idx="25">
                  <c:v>0.16460566975000113</c:v>
                </c:pt>
                <c:pt idx="26">
                  <c:v>0.57584985461352112</c:v>
                </c:pt>
                <c:pt idx="27">
                  <c:v>0.14946801733322079</c:v>
                </c:pt>
                <c:pt idx="28">
                  <c:v>1.4792283143127456</c:v>
                </c:pt>
                <c:pt idx="29">
                  <c:v>1.2621713196958595E-2</c:v>
                </c:pt>
                <c:pt idx="30">
                  <c:v>2.0397586899988411</c:v>
                </c:pt>
                <c:pt idx="31">
                  <c:v>1.8327438962175924</c:v>
                </c:pt>
                <c:pt idx="32">
                  <c:v>2.8839818354236497</c:v>
                </c:pt>
                <c:pt idx="33">
                  <c:v>3.5208119021443594</c:v>
                </c:pt>
                <c:pt idx="34">
                  <c:v>6.6285502748750709</c:v>
                </c:pt>
                <c:pt idx="35">
                  <c:v>4.3977436149999996</c:v>
                </c:pt>
              </c:numCache>
            </c:numRef>
          </c:val>
        </c:ser>
        <c:dLbls>
          <c:showLegendKey val="0"/>
          <c:showVal val="0"/>
          <c:showCatName val="0"/>
          <c:showSerName val="0"/>
          <c:showPercent val="0"/>
          <c:showBubbleSize val="0"/>
        </c:dLbls>
        <c:gapWidth val="50"/>
        <c:overlap val="100"/>
        <c:axId val="115403776"/>
        <c:axId val="115405568"/>
      </c:barChart>
      <c:lineChart>
        <c:grouping val="standard"/>
        <c:varyColors val="0"/>
        <c:ser>
          <c:idx val="2"/>
          <c:order val="1"/>
          <c:tx>
            <c:strRef>
              <c:f>'Slide 5.'!$D$27</c:f>
              <c:strCache>
                <c:ptCount val="1"/>
                <c:pt idx="0">
                  <c:v>Unemployment rate</c:v>
                </c:pt>
              </c:strCache>
            </c:strRef>
          </c:tx>
          <c:spPr>
            <a:ln>
              <a:noFill/>
            </a:ln>
          </c:spPr>
          <c:marker>
            <c:symbol val="circle"/>
            <c:size val="5"/>
            <c:spPr>
              <a:solidFill>
                <a:schemeClr val="bg1">
                  <a:lumMod val="75000"/>
                </a:schemeClr>
              </a:solidFill>
              <a:ln w="0">
                <a:solidFill>
                  <a:srgbClr val="000000"/>
                </a:solidFill>
              </a:ln>
            </c:spPr>
          </c:marker>
          <c:dPt>
            <c:idx val="16"/>
            <c:bubble3D val="0"/>
          </c:dPt>
          <c:dPt>
            <c:idx val="26"/>
            <c:bubble3D val="0"/>
          </c:dPt>
          <c:cat>
            <c:strRef>
              <c:f>'Slide 5.'!$B$28:$B$63</c:f>
              <c:strCache>
                <c:ptCount val="36"/>
                <c:pt idx="0">
                  <c:v>DEU</c:v>
                </c:pt>
                <c:pt idx="1">
                  <c:v>CHL</c:v>
                </c:pt>
                <c:pt idx="2">
                  <c:v>ISR</c:v>
                </c:pt>
                <c:pt idx="3">
                  <c:v>TUR</c:v>
                </c:pt>
                <c:pt idx="4">
                  <c:v>KOR</c:v>
                </c:pt>
                <c:pt idx="5">
                  <c:v>JPN</c:v>
                </c:pt>
                <c:pt idx="6">
                  <c:v>NOR</c:v>
                </c:pt>
                <c:pt idx="7">
                  <c:v>CAN</c:v>
                </c:pt>
                <c:pt idx="8">
                  <c:v>CHE</c:v>
                </c:pt>
                <c:pt idx="9">
                  <c:v>MEX</c:v>
                </c:pt>
                <c:pt idx="10">
                  <c:v>AUT</c:v>
                </c:pt>
                <c:pt idx="11">
                  <c:v>BEL</c:v>
                </c:pt>
                <c:pt idx="12">
                  <c:v>AUS</c:v>
                </c:pt>
                <c:pt idx="13">
                  <c:v>USA</c:v>
                </c:pt>
                <c:pt idx="14">
                  <c:v>SWE</c:v>
                </c:pt>
                <c:pt idx="15">
                  <c:v>FIN</c:v>
                </c:pt>
                <c:pt idx="16">
                  <c:v>GBR</c:v>
                </c:pt>
                <c:pt idx="17">
                  <c:v>OECD</c:v>
                </c:pt>
                <c:pt idx="18">
                  <c:v>NZL</c:v>
                </c:pt>
                <c:pt idx="19">
                  <c:v>HUN</c:v>
                </c:pt>
                <c:pt idx="20">
                  <c:v>ISL</c:v>
                </c:pt>
                <c:pt idx="21">
                  <c:v>CZE</c:v>
                </c:pt>
                <c:pt idx="22">
                  <c:v>LUX</c:v>
                </c:pt>
                <c:pt idx="23">
                  <c:v>FRA</c:v>
                </c:pt>
                <c:pt idx="24">
                  <c:v>EST</c:v>
                </c:pt>
                <c:pt idx="25">
                  <c:v>POL</c:v>
                </c:pt>
                <c:pt idx="26">
                  <c:v>DNK</c:v>
                </c:pt>
                <c:pt idx="27">
                  <c:v>NLD</c:v>
                </c:pt>
                <c:pt idx="28">
                  <c:v>EA15 (a)</c:v>
                </c:pt>
                <c:pt idx="29">
                  <c:v>SVK</c:v>
                </c:pt>
                <c:pt idx="30">
                  <c:v>ITA</c:v>
                </c:pt>
                <c:pt idx="31">
                  <c:v>SVN</c:v>
                </c:pt>
                <c:pt idx="32">
                  <c:v>IRL</c:v>
                </c:pt>
                <c:pt idx="33">
                  <c:v>PRT</c:v>
                </c:pt>
                <c:pt idx="34">
                  <c:v>ESP</c:v>
                </c:pt>
                <c:pt idx="35">
                  <c:v>GRC</c:v>
                </c:pt>
              </c:strCache>
            </c:strRef>
          </c:cat>
          <c:val>
            <c:numRef>
              <c:f>'Slide 5.'!$D$28:$D$63</c:f>
              <c:numCache>
                <c:formatCode>0.0</c:formatCode>
                <c:ptCount val="36"/>
                <c:pt idx="0">
                  <c:v>-2.231164578289822</c:v>
                </c:pt>
                <c:pt idx="1">
                  <c:v>-1.8655307987878071</c:v>
                </c:pt>
                <c:pt idx="2">
                  <c:v>-1.4616617081730618</c:v>
                </c:pt>
                <c:pt idx="3">
                  <c:v>-1.1948369889561246</c:v>
                </c:pt>
                <c:pt idx="4">
                  <c:v>-4.7784943268150748E-2</c:v>
                </c:pt>
                <c:pt idx="5">
                  <c:v>6.7908556259734354E-2</c:v>
                </c:pt>
                <c:pt idx="6">
                  <c:v>0.86212718098368102</c:v>
                </c:pt>
                <c:pt idx="7">
                  <c:v>0.92776350328999158</c:v>
                </c:pt>
                <c:pt idx="8">
                  <c:v>0.95428287933833689</c:v>
                </c:pt>
                <c:pt idx="9">
                  <c:v>1.0382526453285901</c:v>
                </c:pt>
                <c:pt idx="10">
                  <c:v>1.0967694582591978</c:v>
                </c:pt>
                <c:pt idx="11">
                  <c:v>1.3000146736188123</c:v>
                </c:pt>
                <c:pt idx="12">
                  <c:v>1.4188872007762781</c:v>
                </c:pt>
                <c:pt idx="13">
                  <c:v>1.5698912554171258</c:v>
                </c:pt>
                <c:pt idx="14">
                  <c:v>1.827931509031508</c:v>
                </c:pt>
                <c:pt idx="15">
                  <c:v>1.831569182336553</c:v>
                </c:pt>
                <c:pt idx="16">
                  <c:v>1.895408210335777</c:v>
                </c:pt>
                <c:pt idx="17">
                  <c:v>1.9133523849610876</c:v>
                </c:pt>
                <c:pt idx="18">
                  <c:v>2.0440527612393344</c:v>
                </c:pt>
                <c:pt idx="19">
                  <c:v>2.3535913203599215</c:v>
                </c:pt>
                <c:pt idx="20">
                  <c:v>2.4278048081365977</c:v>
                </c:pt>
                <c:pt idx="21">
                  <c:v>2.5578905207007034</c:v>
                </c:pt>
                <c:pt idx="22">
                  <c:v>2.6924064005217749</c:v>
                </c:pt>
                <c:pt idx="23">
                  <c:v>2.799133041110009</c:v>
                </c:pt>
                <c:pt idx="24">
                  <c:v>3.03792486650286</c:v>
                </c:pt>
                <c:pt idx="25">
                  <c:v>3.1921585822775471</c:v>
                </c:pt>
                <c:pt idx="26">
                  <c:v>3.5302133490645251</c:v>
                </c:pt>
                <c:pt idx="27">
                  <c:v>3.6042140204580466</c:v>
                </c:pt>
                <c:pt idx="28">
                  <c:v>4.3885541587818819</c:v>
                </c:pt>
                <c:pt idx="29">
                  <c:v>4.6504275928125391</c:v>
                </c:pt>
                <c:pt idx="30">
                  <c:v>5.4464307766710425</c:v>
                </c:pt>
                <c:pt idx="31">
                  <c:v>5.7291449703015944</c:v>
                </c:pt>
                <c:pt idx="32">
                  <c:v>7.0222269064862326</c:v>
                </c:pt>
                <c:pt idx="33">
                  <c:v>8.6533705452995182</c:v>
                </c:pt>
                <c:pt idx="34">
                  <c:v>15.020142770399538</c:v>
                </c:pt>
                <c:pt idx="35">
                  <c:v>19.597542166513271</c:v>
                </c:pt>
              </c:numCache>
            </c:numRef>
          </c:val>
          <c:smooth val="0"/>
        </c:ser>
        <c:dLbls>
          <c:showLegendKey val="0"/>
          <c:showVal val="0"/>
          <c:showCatName val="0"/>
          <c:showSerName val="0"/>
          <c:showPercent val="0"/>
          <c:showBubbleSize val="0"/>
        </c:dLbls>
        <c:dropLines>
          <c:spPr>
            <a:ln w="0">
              <a:solidFill>
                <a:srgbClr val="000000"/>
              </a:solidFill>
              <a:prstDash val="sysDash"/>
            </a:ln>
          </c:spPr>
        </c:dropLines>
        <c:marker val="1"/>
        <c:smooth val="0"/>
        <c:axId val="115403776"/>
        <c:axId val="115405568"/>
      </c:lineChart>
      <c:catAx>
        <c:axId val="115403776"/>
        <c:scaling>
          <c:orientation val="minMax"/>
        </c:scaling>
        <c:delete val="0"/>
        <c:axPos val="b"/>
        <c:majorGridlines>
          <c:spPr>
            <a:ln w="0">
              <a:solidFill>
                <a:schemeClr val="bg1">
                  <a:lumMod val="85000"/>
                </a:schemeClr>
              </a:solidFill>
              <a:prstDash val="solid"/>
            </a:ln>
          </c:spPr>
        </c:majorGridlines>
        <c:numFmt formatCode="General" sourceLinked="1"/>
        <c:majorTickMark val="in"/>
        <c:minorTickMark val="none"/>
        <c:tickLblPos val="low"/>
        <c:spPr>
          <a:noFill/>
          <a:ln w="0">
            <a:solidFill>
              <a:srgbClr val="000000"/>
            </a:solidFill>
            <a:prstDash val="solid"/>
          </a:ln>
        </c:spPr>
        <c:txPr>
          <a:bodyPr rot="-2700000" vert="horz"/>
          <a:lstStyle/>
          <a:p>
            <a:pPr>
              <a:defRPr/>
            </a:pPr>
            <a:endParaRPr lang="it-IT"/>
          </a:p>
        </c:txPr>
        <c:crossAx val="115405568"/>
        <c:crosses val="autoZero"/>
        <c:auto val="1"/>
        <c:lblAlgn val="ctr"/>
        <c:lblOffset val="0"/>
        <c:tickLblSkip val="1"/>
        <c:noMultiLvlLbl val="0"/>
      </c:catAx>
      <c:valAx>
        <c:axId val="115405568"/>
        <c:scaling>
          <c:orientation val="minMax"/>
          <c:max val="20"/>
          <c:min val="-5"/>
        </c:scaling>
        <c:delete val="0"/>
        <c:axPos val="l"/>
        <c:majorGridlines>
          <c:spPr>
            <a:ln w="3175">
              <a:solidFill>
                <a:schemeClr val="bg1">
                  <a:lumMod val="75000"/>
                </a:schemeClr>
              </a:solidFill>
              <a:prstDash val="solid"/>
            </a:ln>
          </c:spPr>
        </c:majorGridlines>
        <c:title>
          <c:tx>
            <c:rich>
              <a:bodyPr rot="0" vert="horz"/>
              <a:lstStyle/>
              <a:p>
                <a:pPr>
                  <a:defRPr/>
                </a:pPr>
                <a:r>
                  <a:rPr lang="en-US"/>
                  <a:t>%</a:t>
                </a:r>
              </a:p>
            </c:rich>
          </c:tx>
          <c:layout>
            <c:manualLayout>
              <c:xMode val="edge"/>
              <c:yMode val="edge"/>
              <c:x val="2.5780766168273911E-3"/>
              <c:y val="3.5794738256143225E-4"/>
            </c:manualLayout>
          </c:layout>
          <c:overlay val="0"/>
        </c:title>
        <c:numFmt formatCode="General" sourceLinked="0"/>
        <c:majorTickMark val="in"/>
        <c:minorTickMark val="none"/>
        <c:tickLblPos val="nextTo"/>
        <c:spPr>
          <a:noFill/>
          <a:ln w="0">
            <a:solidFill>
              <a:srgbClr val="000000"/>
            </a:solidFill>
            <a:prstDash val="solid"/>
          </a:ln>
        </c:spPr>
        <c:txPr>
          <a:bodyPr rot="-60000000" vert="horz"/>
          <a:lstStyle/>
          <a:p>
            <a:pPr>
              <a:defRPr/>
            </a:pPr>
            <a:endParaRPr lang="it-IT"/>
          </a:p>
        </c:txPr>
        <c:crossAx val="115403776"/>
        <c:crosses val="autoZero"/>
        <c:crossBetween val="between"/>
        <c:majorUnit val="5"/>
      </c:valAx>
      <c:spPr>
        <a:solidFill>
          <a:srgbClr val="F4FFFF"/>
        </a:solidFill>
        <a:ln>
          <a:noFill/>
        </a:ln>
      </c:spPr>
    </c:plotArea>
    <c:legend>
      <c:legendPos val="t"/>
      <c:layout>
        <c:manualLayout>
          <c:xMode val="edge"/>
          <c:yMode val="edge"/>
          <c:x val="4.3641904312522739E-2"/>
          <c:y val="0.10831752330171326"/>
          <c:w val="0.60477002172481253"/>
          <c:h val="0.1402240271147209"/>
        </c:manualLayout>
      </c:layout>
      <c:overlay val="0"/>
      <c:spPr>
        <a:noFill/>
      </c:spPr>
    </c:legend>
    <c:plotVisOnly val="1"/>
    <c:dispBlanksAs val="gap"/>
    <c:showDLblsOverMax val="0"/>
  </c:chart>
  <c:spPr>
    <a:noFill/>
    <a:ln>
      <a:noFill/>
    </a:ln>
  </c:spPr>
  <c:txPr>
    <a:bodyPr/>
    <a:lstStyle/>
    <a:p>
      <a:pPr>
        <a:defRPr sz="1000" b="0">
          <a:latin typeface="Arial Narrow" pitchFamily="34" charset="0"/>
        </a:defRPr>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5384164364474155E-2"/>
          <c:y val="8.4944847010402766E-2"/>
          <c:w val="0.9452162066916"/>
          <c:h val="0.80366887377714147"/>
        </c:manualLayout>
      </c:layout>
      <c:barChart>
        <c:barDir val="col"/>
        <c:grouping val="clustered"/>
        <c:varyColors val="0"/>
        <c:ser>
          <c:idx val="0"/>
          <c:order val="0"/>
          <c:tx>
            <c:strRef>
              <c:f>'Slide 4.'!$E$27</c:f>
              <c:strCache>
                <c:ptCount val="1"/>
                <c:pt idx="0">
                  <c:v>Q4 2007</c:v>
                </c:pt>
              </c:strCache>
            </c:strRef>
          </c:tx>
          <c:spPr>
            <a:solidFill>
              <a:schemeClr val="accent1"/>
            </a:solidFill>
            <a:ln w="0">
              <a:solidFill>
                <a:sysClr val="windowText" lastClr="000000"/>
              </a:solidFill>
              <a:prstDash val="solid"/>
            </a:ln>
          </c:spPr>
          <c:invertIfNegative val="0"/>
          <c:dPt>
            <c:idx val="11"/>
            <c:invertIfNegative val="0"/>
            <c:bubble3D val="0"/>
            <c:spPr>
              <a:solidFill>
                <a:schemeClr val="tx2"/>
              </a:solidFill>
              <a:ln w="0">
                <a:solidFill>
                  <a:sysClr val="windowText" lastClr="000000"/>
                </a:solidFill>
                <a:prstDash val="solid"/>
              </a:ln>
            </c:spPr>
          </c:dPt>
          <c:dPt>
            <c:idx val="14"/>
            <c:invertIfNegative val="0"/>
            <c:bubble3D val="0"/>
          </c:dPt>
          <c:dPt>
            <c:idx val="15"/>
            <c:invertIfNegative val="0"/>
            <c:bubble3D val="0"/>
          </c:dPt>
          <c:dPt>
            <c:idx val="16"/>
            <c:invertIfNegative val="0"/>
            <c:bubble3D val="0"/>
            <c:spPr>
              <a:pattFill prst="ltUpDiag">
                <a:fgClr>
                  <a:schemeClr val="tx1"/>
                </a:fgClr>
                <a:bgClr>
                  <a:schemeClr val="bg1"/>
                </a:bgClr>
              </a:pattFill>
              <a:ln w="0">
                <a:solidFill>
                  <a:sysClr val="windowText" lastClr="000000"/>
                </a:solidFill>
                <a:prstDash val="solid"/>
              </a:ln>
            </c:spPr>
          </c:dPt>
          <c:dPt>
            <c:idx val="17"/>
            <c:invertIfNegative val="0"/>
            <c:bubble3D val="0"/>
          </c:dPt>
          <c:dPt>
            <c:idx val="18"/>
            <c:invertIfNegative val="0"/>
            <c:bubble3D val="0"/>
          </c:dPt>
          <c:dPt>
            <c:idx val="25"/>
            <c:invertIfNegative val="0"/>
            <c:bubble3D val="0"/>
          </c:dPt>
          <c:dPt>
            <c:idx val="26"/>
            <c:invertIfNegative val="0"/>
            <c:bubble3D val="0"/>
            <c:spPr>
              <a:solidFill>
                <a:schemeClr val="tx2"/>
              </a:solidFill>
              <a:ln w="0">
                <a:solidFill>
                  <a:sysClr val="windowText" lastClr="000000"/>
                </a:solidFill>
                <a:prstDash val="solid"/>
              </a:ln>
            </c:spPr>
          </c:dPt>
          <c:dPt>
            <c:idx val="27"/>
            <c:invertIfNegative val="0"/>
            <c:bubble3D val="0"/>
          </c:dPt>
          <c:dPt>
            <c:idx val="28"/>
            <c:invertIfNegative val="0"/>
            <c:bubble3D val="0"/>
          </c:dPt>
          <c:dPt>
            <c:idx val="29"/>
            <c:invertIfNegative val="0"/>
            <c:bubble3D val="0"/>
            <c:spPr>
              <a:solidFill>
                <a:schemeClr val="tx2"/>
              </a:solidFill>
              <a:ln w="0">
                <a:solidFill>
                  <a:sysClr val="windowText" lastClr="000000"/>
                </a:solidFill>
                <a:prstDash val="solid"/>
              </a:ln>
            </c:spPr>
          </c:dPt>
          <c:dPt>
            <c:idx val="30"/>
            <c:invertIfNegative val="0"/>
            <c:bubble3D val="0"/>
          </c:dPt>
          <c:cat>
            <c:strRef>
              <c:f>'Slide 4.'!$D$28:$D$63</c:f>
              <c:strCache>
                <c:ptCount val="36"/>
                <c:pt idx="0">
                  <c:v>KOR</c:v>
                </c:pt>
                <c:pt idx="1">
                  <c:v>MEX</c:v>
                </c:pt>
                <c:pt idx="2">
                  <c:v>CAN</c:v>
                </c:pt>
                <c:pt idx="3">
                  <c:v>ISR</c:v>
                </c:pt>
                <c:pt idx="4">
                  <c:v>NZL</c:v>
                </c:pt>
                <c:pt idx="5">
                  <c:v>SWE</c:v>
                </c:pt>
                <c:pt idx="6">
                  <c:v>ISL</c:v>
                </c:pt>
                <c:pt idx="7">
                  <c:v>FIN</c:v>
                </c:pt>
                <c:pt idx="8">
                  <c:v>TUR</c:v>
                </c:pt>
                <c:pt idx="9">
                  <c:v>DNK</c:v>
                </c:pt>
                <c:pt idx="10">
                  <c:v>AUS</c:v>
                </c:pt>
                <c:pt idx="11">
                  <c:v>USA</c:v>
                </c:pt>
                <c:pt idx="12">
                  <c:v>NOR</c:v>
                </c:pt>
                <c:pt idx="13">
                  <c:v>AUT</c:v>
                </c:pt>
                <c:pt idx="14">
                  <c:v>LUX</c:v>
                </c:pt>
                <c:pt idx="15">
                  <c:v>CHE</c:v>
                </c:pt>
                <c:pt idx="16">
                  <c:v>OECD</c:v>
                </c:pt>
                <c:pt idx="17">
                  <c:v>GBR</c:v>
                </c:pt>
                <c:pt idx="18">
                  <c:v>JPN</c:v>
                </c:pt>
                <c:pt idx="19">
                  <c:v>NLD</c:v>
                </c:pt>
                <c:pt idx="20">
                  <c:v>POL</c:v>
                </c:pt>
                <c:pt idx="21">
                  <c:v>CZE</c:v>
                </c:pt>
                <c:pt idx="22">
                  <c:v>FRA</c:v>
                </c:pt>
                <c:pt idx="23">
                  <c:v>DEU</c:v>
                </c:pt>
                <c:pt idx="24">
                  <c:v>HUN</c:v>
                </c:pt>
                <c:pt idx="25">
                  <c:v>EST</c:v>
                </c:pt>
                <c:pt idx="26">
                  <c:v>EU28</c:v>
                </c:pt>
                <c:pt idx="27">
                  <c:v>BEL</c:v>
                </c:pt>
                <c:pt idx="28">
                  <c:v>ESP</c:v>
                </c:pt>
                <c:pt idx="29">
                  <c:v>EA18</c:v>
                </c:pt>
                <c:pt idx="30">
                  <c:v>SVN</c:v>
                </c:pt>
                <c:pt idx="31">
                  <c:v>IRL</c:v>
                </c:pt>
                <c:pt idx="32">
                  <c:v>PRT</c:v>
                </c:pt>
                <c:pt idx="33">
                  <c:v>ITA</c:v>
                </c:pt>
                <c:pt idx="34">
                  <c:v>SVK</c:v>
                </c:pt>
                <c:pt idx="35">
                  <c:v>GRC</c:v>
                </c:pt>
              </c:strCache>
            </c:strRef>
          </c:cat>
          <c:val>
            <c:numRef>
              <c:f>'Slide 4.'!$E$28:$E$63</c:f>
              <c:numCache>
                <c:formatCode>0.0</c:formatCode>
                <c:ptCount val="36"/>
                <c:pt idx="0">
                  <c:v>0.74138680000000001</c:v>
                </c:pt>
                <c:pt idx="1">
                  <c:v>1.4075610000000001</c:v>
                </c:pt>
                <c:pt idx="2">
                  <c:v>7.3044840000000004</c:v>
                </c:pt>
                <c:pt idx="3">
                  <c:v>18.781199999999998</c:v>
                </c:pt>
                <c:pt idx="4">
                  <c:v>5.1144670000000003</c:v>
                </c:pt>
                <c:pt idx="5">
                  <c:v>14.031779999999999</c:v>
                </c:pt>
                <c:pt idx="6">
                  <c:v>5.3763439999999996</c:v>
                </c:pt>
                <c:pt idx="7">
                  <c:v>21.705269999999999</c:v>
                </c:pt>
                <c:pt idx="8">
                  <c:v>24.434380000000001</c:v>
                </c:pt>
                <c:pt idx="9">
                  <c:v>14.363810000000001</c:v>
                </c:pt>
                <c:pt idx="10">
                  <c:v>15.09273</c:v>
                </c:pt>
                <c:pt idx="11">
                  <c:v>9.9000869999999992</c:v>
                </c:pt>
                <c:pt idx="12">
                  <c:v>18.367760000000001</c:v>
                </c:pt>
                <c:pt idx="13">
                  <c:v>25.009260000000001</c:v>
                </c:pt>
                <c:pt idx="14">
                  <c:v>27.928740000000001</c:v>
                </c:pt>
                <c:pt idx="15">
                  <c:v>36.79739</c:v>
                </c:pt>
                <c:pt idx="16">
                  <c:v>26.991209999999999</c:v>
                </c:pt>
                <c:pt idx="17">
                  <c:v>24.003080000000001</c:v>
                </c:pt>
                <c:pt idx="18">
                  <c:v>33.466140000000003</c:v>
                </c:pt>
                <c:pt idx="19">
                  <c:v>37.977530000000002</c:v>
                </c:pt>
                <c:pt idx="20">
                  <c:v>44.466720000000002</c:v>
                </c:pt>
                <c:pt idx="21">
                  <c:v>49.947659999999999</c:v>
                </c:pt>
                <c:pt idx="22">
                  <c:v>38.968400000000003</c:v>
                </c:pt>
                <c:pt idx="23">
                  <c:v>55.828980000000001</c:v>
                </c:pt>
                <c:pt idx="24">
                  <c:v>44.478909999999999</c:v>
                </c:pt>
                <c:pt idx="25">
                  <c:v>44.955489999999998</c:v>
                </c:pt>
                <c:pt idx="26">
                  <c:v>41.041550000000001</c:v>
                </c:pt>
                <c:pt idx="27">
                  <c:v>49.330570000000002</c:v>
                </c:pt>
                <c:pt idx="28">
                  <c:v>19.24832</c:v>
                </c:pt>
                <c:pt idx="29">
                  <c:v>42.756450000000001</c:v>
                </c:pt>
                <c:pt idx="30">
                  <c:v>42.564799999999998</c:v>
                </c:pt>
                <c:pt idx="31">
                  <c:v>28.870560000000001</c:v>
                </c:pt>
                <c:pt idx="32">
                  <c:v>48.049430000000001</c:v>
                </c:pt>
                <c:pt idx="33">
                  <c:v>45.719329999999999</c:v>
                </c:pt>
                <c:pt idx="34">
                  <c:v>73.568020000000004</c:v>
                </c:pt>
                <c:pt idx="35">
                  <c:v>49.068930000000002</c:v>
                </c:pt>
              </c:numCache>
            </c:numRef>
          </c:val>
        </c:ser>
        <c:dLbls>
          <c:showLegendKey val="0"/>
          <c:showVal val="0"/>
          <c:showCatName val="0"/>
          <c:showSerName val="0"/>
          <c:showPercent val="0"/>
          <c:showBubbleSize val="0"/>
        </c:dLbls>
        <c:gapWidth val="50"/>
        <c:axId val="115960064"/>
        <c:axId val="115961856"/>
      </c:barChart>
      <c:lineChart>
        <c:grouping val="standard"/>
        <c:varyColors val="0"/>
        <c:ser>
          <c:idx val="2"/>
          <c:order val="1"/>
          <c:tx>
            <c:strRef>
              <c:f>'Slide 4.'!$F$27</c:f>
              <c:strCache>
                <c:ptCount val="1"/>
                <c:pt idx="0">
                  <c:v>Q2 2014 ↗</c:v>
                </c:pt>
              </c:strCache>
            </c:strRef>
          </c:tx>
          <c:spPr>
            <a:ln w="19050">
              <a:noFill/>
              <a:prstDash val="lgDashDot"/>
            </a:ln>
          </c:spPr>
          <c:marker>
            <c:symbol val="circle"/>
            <c:size val="6"/>
            <c:spPr>
              <a:solidFill>
                <a:schemeClr val="bg1">
                  <a:lumMod val="75000"/>
                </a:schemeClr>
              </a:solidFill>
              <a:ln w="0">
                <a:solidFill>
                  <a:schemeClr val="bg2">
                    <a:lumMod val="10000"/>
                  </a:schemeClr>
                </a:solidFill>
                <a:prstDash val="solid"/>
              </a:ln>
            </c:spPr>
          </c:marker>
          <c:cat>
            <c:strRef>
              <c:f>'Slide 4.'!$D$28:$D$63</c:f>
              <c:strCache>
                <c:ptCount val="36"/>
                <c:pt idx="0">
                  <c:v>KOR</c:v>
                </c:pt>
                <c:pt idx="1">
                  <c:v>MEX</c:v>
                </c:pt>
                <c:pt idx="2">
                  <c:v>CAN</c:v>
                </c:pt>
                <c:pt idx="3">
                  <c:v>ISR</c:v>
                </c:pt>
                <c:pt idx="4">
                  <c:v>NZL</c:v>
                </c:pt>
                <c:pt idx="5">
                  <c:v>SWE</c:v>
                </c:pt>
                <c:pt idx="6">
                  <c:v>ISL</c:v>
                </c:pt>
                <c:pt idx="7">
                  <c:v>FIN</c:v>
                </c:pt>
                <c:pt idx="8">
                  <c:v>TUR</c:v>
                </c:pt>
                <c:pt idx="9">
                  <c:v>DNK</c:v>
                </c:pt>
                <c:pt idx="10">
                  <c:v>AUS</c:v>
                </c:pt>
                <c:pt idx="11">
                  <c:v>USA</c:v>
                </c:pt>
                <c:pt idx="12">
                  <c:v>NOR</c:v>
                </c:pt>
                <c:pt idx="13">
                  <c:v>AUT</c:v>
                </c:pt>
                <c:pt idx="14">
                  <c:v>LUX</c:v>
                </c:pt>
                <c:pt idx="15">
                  <c:v>CHE</c:v>
                </c:pt>
                <c:pt idx="16">
                  <c:v>OECD</c:v>
                </c:pt>
                <c:pt idx="17">
                  <c:v>GBR</c:v>
                </c:pt>
                <c:pt idx="18">
                  <c:v>JPN</c:v>
                </c:pt>
                <c:pt idx="19">
                  <c:v>NLD</c:v>
                </c:pt>
                <c:pt idx="20">
                  <c:v>POL</c:v>
                </c:pt>
                <c:pt idx="21">
                  <c:v>CZE</c:v>
                </c:pt>
                <c:pt idx="22">
                  <c:v>FRA</c:v>
                </c:pt>
                <c:pt idx="23">
                  <c:v>DEU</c:v>
                </c:pt>
                <c:pt idx="24">
                  <c:v>HUN</c:v>
                </c:pt>
                <c:pt idx="25">
                  <c:v>EST</c:v>
                </c:pt>
                <c:pt idx="26">
                  <c:v>EU28</c:v>
                </c:pt>
                <c:pt idx="27">
                  <c:v>BEL</c:v>
                </c:pt>
                <c:pt idx="28">
                  <c:v>ESP</c:v>
                </c:pt>
                <c:pt idx="29">
                  <c:v>EA18</c:v>
                </c:pt>
                <c:pt idx="30">
                  <c:v>SVN</c:v>
                </c:pt>
                <c:pt idx="31">
                  <c:v>IRL</c:v>
                </c:pt>
                <c:pt idx="32">
                  <c:v>PRT</c:v>
                </c:pt>
                <c:pt idx="33">
                  <c:v>ITA</c:v>
                </c:pt>
                <c:pt idx="34">
                  <c:v>SVK</c:v>
                </c:pt>
                <c:pt idx="35">
                  <c:v>GRC</c:v>
                </c:pt>
              </c:strCache>
            </c:strRef>
          </c:cat>
          <c:val>
            <c:numRef>
              <c:f>'Slide 4.'!$F$28:$F$63</c:f>
              <c:numCache>
                <c:formatCode>0.0</c:formatCode>
                <c:ptCount val="36"/>
                <c:pt idx="0">
                  <c:v>0.20477119999999999</c:v>
                </c:pt>
                <c:pt idx="1">
                  <c:v>1.169011</c:v>
                </c:pt>
                <c:pt idx="2">
                  <c:v>12.519310000000001</c:v>
                </c:pt>
                <c:pt idx="3">
                  <c:v>12.69036</c:v>
                </c:pt>
                <c:pt idx="4">
                  <c:v>13.489990000000001</c:v>
                </c:pt>
                <c:pt idx="5">
                  <c:v>17.619820000000001</c:v>
                </c:pt>
                <c:pt idx="6">
                  <c:v>18.947369999999999</c:v>
                </c:pt>
                <c:pt idx="7">
                  <c:v>19.31166</c:v>
                </c:pt>
                <c:pt idx="8">
                  <c:v>22.994420000000002</c:v>
                </c:pt>
                <c:pt idx="9">
                  <c:v>23.127749999999999</c:v>
                </c:pt>
                <c:pt idx="10">
                  <c:v>23.27656</c:v>
                </c:pt>
                <c:pt idx="11">
                  <c:v>23.589649999999999</c:v>
                </c:pt>
                <c:pt idx="12">
                  <c:v>25.350829999999998</c:v>
                </c:pt>
                <c:pt idx="13">
                  <c:v>27.39593</c:v>
                </c:pt>
                <c:pt idx="14">
                  <c:v>33.33334</c:v>
                </c:pt>
                <c:pt idx="15">
                  <c:v>34.724220000000003</c:v>
                </c:pt>
                <c:pt idx="16">
                  <c:v>36.077869999999997</c:v>
                </c:pt>
                <c:pt idx="17">
                  <c:v>36.729869999999998</c:v>
                </c:pt>
                <c:pt idx="18">
                  <c:v>38.75</c:v>
                </c:pt>
                <c:pt idx="19">
                  <c:v>40.334209999999999</c:v>
                </c:pt>
                <c:pt idx="20">
                  <c:v>43.014890000000001</c:v>
                </c:pt>
                <c:pt idx="21">
                  <c:v>43.188949999999998</c:v>
                </c:pt>
                <c:pt idx="22">
                  <c:v>43.522840000000002</c:v>
                </c:pt>
                <c:pt idx="23">
                  <c:v>45.518999999999998</c:v>
                </c:pt>
                <c:pt idx="24">
                  <c:v>48.899410000000003</c:v>
                </c:pt>
                <c:pt idx="25">
                  <c:v>49.5</c:v>
                </c:pt>
                <c:pt idx="26">
                  <c:v>50.086829999999999</c:v>
                </c:pt>
                <c:pt idx="27">
                  <c:v>50.33325</c:v>
                </c:pt>
                <c:pt idx="28">
                  <c:v>52.78237</c:v>
                </c:pt>
                <c:pt idx="29">
                  <c:v>53.385199999999998</c:v>
                </c:pt>
                <c:pt idx="30">
                  <c:v>57.127769999999998</c:v>
                </c:pt>
                <c:pt idx="31">
                  <c:v>58.616549999999997</c:v>
                </c:pt>
                <c:pt idx="32">
                  <c:v>62.395389999999999</c:v>
                </c:pt>
                <c:pt idx="33">
                  <c:v>62.692700000000002</c:v>
                </c:pt>
                <c:pt idx="34">
                  <c:v>71.548820000000006</c:v>
                </c:pt>
                <c:pt idx="35">
                  <c:v>74.384820000000005</c:v>
                </c:pt>
              </c:numCache>
            </c:numRef>
          </c:val>
          <c:smooth val="0"/>
        </c:ser>
        <c:dLbls>
          <c:showLegendKey val="0"/>
          <c:showVal val="0"/>
          <c:showCatName val="0"/>
          <c:showSerName val="0"/>
          <c:showPercent val="0"/>
          <c:showBubbleSize val="0"/>
        </c:dLbls>
        <c:dropLines>
          <c:spPr>
            <a:ln w="4444">
              <a:solidFill>
                <a:srgbClr val="000000"/>
              </a:solidFill>
            </a:ln>
          </c:spPr>
        </c:dropLines>
        <c:marker val="1"/>
        <c:smooth val="0"/>
        <c:axId val="115960064"/>
        <c:axId val="115961856"/>
      </c:lineChart>
      <c:catAx>
        <c:axId val="115960064"/>
        <c:scaling>
          <c:orientation val="minMax"/>
        </c:scaling>
        <c:delete val="0"/>
        <c:axPos val="b"/>
        <c:majorGridlines>
          <c:spPr>
            <a:ln w="3175">
              <a:solidFill>
                <a:schemeClr val="bg1">
                  <a:lumMod val="85000"/>
                </a:schemeClr>
              </a:solidFill>
              <a:prstDash val="solid"/>
            </a:ln>
          </c:spPr>
        </c:majorGridlines>
        <c:numFmt formatCode="General" sourceLinked="1"/>
        <c:majorTickMark val="in"/>
        <c:minorTickMark val="none"/>
        <c:tickLblPos val="low"/>
        <c:spPr>
          <a:noFill/>
          <a:ln w="9525">
            <a:solidFill>
              <a:srgbClr val="000000"/>
            </a:solidFill>
            <a:prstDash val="solid"/>
          </a:ln>
        </c:spPr>
        <c:txPr>
          <a:bodyPr rot="-2700000" vert="horz"/>
          <a:lstStyle/>
          <a:p>
            <a:pPr>
              <a:defRPr/>
            </a:pPr>
            <a:endParaRPr lang="it-IT"/>
          </a:p>
        </c:txPr>
        <c:crossAx val="115961856"/>
        <c:crosses val="autoZero"/>
        <c:auto val="1"/>
        <c:lblAlgn val="ctr"/>
        <c:lblOffset val="0"/>
        <c:tickLblSkip val="1"/>
        <c:noMultiLvlLbl val="0"/>
      </c:catAx>
      <c:valAx>
        <c:axId val="115961856"/>
        <c:scaling>
          <c:orientation val="minMax"/>
        </c:scaling>
        <c:delete val="0"/>
        <c:axPos val="l"/>
        <c:majorGridlines>
          <c:spPr>
            <a:ln w="3175">
              <a:solidFill>
                <a:schemeClr val="bg1">
                  <a:lumMod val="85000"/>
                </a:schemeClr>
              </a:solidFill>
              <a:prstDash val="solid"/>
            </a:ln>
          </c:spPr>
        </c:majorGridlines>
        <c:title>
          <c:tx>
            <c:rich>
              <a:bodyPr rot="0" vert="horz"/>
              <a:lstStyle/>
              <a:p>
                <a:pPr>
                  <a:defRPr/>
                </a:pPr>
                <a:r>
                  <a:rPr lang="en-US"/>
                  <a:t>%</a:t>
                </a:r>
              </a:p>
            </c:rich>
          </c:tx>
          <c:layout>
            <c:manualLayout>
              <c:xMode val="edge"/>
              <c:yMode val="edge"/>
              <c:x val="7.4583993832454121E-3"/>
              <c:y val="4.2472597902006425E-3"/>
            </c:manualLayout>
          </c:layout>
          <c:overlay val="0"/>
        </c:title>
        <c:numFmt formatCode="General" sourceLinked="0"/>
        <c:majorTickMark val="in"/>
        <c:minorTickMark val="none"/>
        <c:tickLblPos val="nextTo"/>
        <c:spPr>
          <a:noFill/>
          <a:ln w="9525">
            <a:solidFill>
              <a:srgbClr val="000000"/>
            </a:solidFill>
            <a:prstDash val="solid"/>
          </a:ln>
        </c:spPr>
        <c:txPr>
          <a:bodyPr rot="-60000000" vert="horz"/>
          <a:lstStyle/>
          <a:p>
            <a:pPr>
              <a:defRPr/>
            </a:pPr>
            <a:endParaRPr lang="it-IT"/>
          </a:p>
        </c:txPr>
        <c:crossAx val="115960064"/>
        <c:crosses val="autoZero"/>
        <c:crossBetween val="between"/>
      </c:valAx>
      <c:spPr>
        <a:solidFill>
          <a:srgbClr val="F4FFFF"/>
        </a:solidFill>
        <a:ln w="0">
          <a:noFill/>
        </a:ln>
      </c:spPr>
    </c:plotArea>
    <c:legend>
      <c:legendPos val="t"/>
      <c:layout>
        <c:manualLayout>
          <c:xMode val="edge"/>
          <c:yMode val="edge"/>
          <c:x val="4.8585362473255199E-2"/>
          <c:y val="9.3550980546036402E-2"/>
          <c:w val="0.32403437194113111"/>
          <c:h val="6.7455388831113114E-2"/>
        </c:manualLayout>
      </c:layout>
      <c:overlay val="1"/>
      <c:spPr>
        <a:noFill/>
        <a:ln>
          <a:noFill/>
        </a:ln>
      </c:spPr>
    </c:legend>
    <c:plotVisOnly val="1"/>
    <c:dispBlanksAs val="gap"/>
    <c:showDLblsOverMax val="1"/>
  </c:chart>
  <c:spPr>
    <a:noFill/>
    <a:ln>
      <a:noFill/>
    </a:ln>
  </c:spPr>
  <c:txPr>
    <a:bodyPr/>
    <a:lstStyle/>
    <a:p>
      <a:pPr>
        <a:defRPr sz="1000" b="0">
          <a:solidFill>
            <a:schemeClr val="bg2">
              <a:lumMod val="10000"/>
            </a:schemeClr>
          </a:solidFill>
          <a:latin typeface="Arial Narrow" pitchFamily="34" charset="0"/>
        </a:defRPr>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2032261788508801E-2"/>
          <c:y val="9.9082736609143365E-2"/>
          <c:w val="0.93098080900974345"/>
          <c:h val="0.72277684801594921"/>
        </c:manualLayout>
      </c:layout>
      <c:barChart>
        <c:barDir val="col"/>
        <c:grouping val="clustered"/>
        <c:varyColors val="0"/>
        <c:ser>
          <c:idx val="1"/>
          <c:order val="1"/>
          <c:tx>
            <c:strRef>
              <c:f>'Slide 6.'!$D$25</c:f>
              <c:strCache>
                <c:ptCount val="1"/>
                <c:pt idx="0">
                  <c:v>Q1 2009-Q4 2013 ↗</c:v>
                </c:pt>
              </c:strCache>
            </c:strRef>
          </c:tx>
          <c:spPr>
            <a:solidFill>
              <a:schemeClr val="accent1"/>
            </a:solidFill>
            <a:ln w="6350" cmpd="sng">
              <a:solidFill>
                <a:srgbClr val="000000"/>
              </a:solidFill>
            </a:ln>
          </c:spPr>
          <c:invertIfNegative val="0"/>
          <c:dPt>
            <c:idx val="9"/>
            <c:invertIfNegative val="0"/>
            <c:bubble3D val="0"/>
            <c:spPr>
              <a:solidFill>
                <a:schemeClr val="tx2"/>
              </a:solidFill>
              <a:ln w="6350" cmpd="sng">
                <a:solidFill>
                  <a:srgbClr val="000000"/>
                </a:solidFill>
              </a:ln>
            </c:spPr>
          </c:dPt>
          <c:dPt>
            <c:idx val="13"/>
            <c:invertIfNegative val="0"/>
            <c:bubble3D val="0"/>
            <c:spPr>
              <a:solidFill>
                <a:schemeClr val="tx2"/>
              </a:solidFill>
              <a:ln w="6350" cmpd="sng">
                <a:solidFill>
                  <a:srgbClr val="000000"/>
                </a:solidFill>
              </a:ln>
            </c:spPr>
          </c:dPt>
          <c:dPt>
            <c:idx val="14"/>
            <c:invertIfNegative val="0"/>
            <c:bubble3D val="0"/>
            <c:spPr>
              <a:pattFill prst="ltUpDiag">
                <a:fgClr>
                  <a:schemeClr val="tx1"/>
                </a:fgClr>
                <a:bgClr>
                  <a:schemeClr val="bg1"/>
                </a:bgClr>
              </a:pattFill>
              <a:ln w="6350" cmpd="sng">
                <a:solidFill>
                  <a:srgbClr val="000000"/>
                </a:solidFill>
              </a:ln>
            </c:spPr>
          </c:dPt>
          <c:dPt>
            <c:idx val="15"/>
            <c:invertIfNegative val="0"/>
            <c:bubble3D val="0"/>
          </c:dPt>
          <c:dPt>
            <c:idx val="16"/>
            <c:invertIfNegative val="0"/>
            <c:bubble3D val="0"/>
          </c:dPt>
          <c:dPt>
            <c:idx val="17"/>
            <c:invertIfNegative val="0"/>
            <c:bubble3D val="0"/>
          </c:dPt>
          <c:dPt>
            <c:idx val="18"/>
            <c:invertIfNegative val="0"/>
            <c:bubble3D val="0"/>
          </c:dPt>
          <c:dPt>
            <c:idx val="24"/>
            <c:invertIfNegative val="0"/>
            <c:bubble3D val="0"/>
          </c:dPt>
          <c:dPt>
            <c:idx val="25"/>
            <c:invertIfNegative val="0"/>
            <c:bubble3D val="0"/>
          </c:dPt>
          <c:dPt>
            <c:idx val="26"/>
            <c:invertIfNegative val="0"/>
            <c:bubble3D val="0"/>
          </c:dPt>
          <c:dPt>
            <c:idx val="27"/>
            <c:invertIfNegative val="0"/>
            <c:bubble3D val="0"/>
          </c:dPt>
          <c:dPt>
            <c:idx val="28"/>
            <c:invertIfNegative val="0"/>
            <c:bubble3D val="0"/>
          </c:dPt>
          <c:cat>
            <c:strRef>
              <c:f>'Slide 6.'!$B$26:$B$53</c:f>
              <c:strCache>
                <c:ptCount val="28"/>
                <c:pt idx="0">
                  <c:v>GRC</c:v>
                </c:pt>
                <c:pt idx="1">
                  <c:v>PRT</c:v>
                </c:pt>
                <c:pt idx="2">
                  <c:v>IRL</c:v>
                </c:pt>
                <c:pt idx="3">
                  <c:v>ESP</c:v>
                </c:pt>
                <c:pt idx="4">
                  <c:v>CZE</c:v>
                </c:pt>
                <c:pt idx="5">
                  <c:v>GBR</c:v>
                </c:pt>
                <c:pt idx="6">
                  <c:v>SVN</c:v>
                </c:pt>
                <c:pt idx="7">
                  <c:v>ITA</c:v>
                </c:pt>
                <c:pt idx="8">
                  <c:v>NLD</c:v>
                </c:pt>
                <c:pt idx="9">
                  <c:v>EA18</c:v>
                </c:pt>
                <c:pt idx="10">
                  <c:v>JPN</c:v>
                </c:pt>
                <c:pt idx="11">
                  <c:v>SVK</c:v>
                </c:pt>
                <c:pt idx="12">
                  <c:v>DNK</c:v>
                </c:pt>
                <c:pt idx="13">
                  <c:v>USA</c:v>
                </c:pt>
                <c:pt idx="14">
                  <c:v>OECD (b)</c:v>
                </c:pt>
                <c:pt idx="15">
                  <c:v>HUN</c:v>
                </c:pt>
                <c:pt idx="16">
                  <c:v>NZL</c:v>
                </c:pt>
                <c:pt idx="17">
                  <c:v>DEU</c:v>
                </c:pt>
                <c:pt idx="18">
                  <c:v>AUT</c:v>
                </c:pt>
                <c:pt idx="19">
                  <c:v>FIN</c:v>
                </c:pt>
                <c:pt idx="20">
                  <c:v>BEL</c:v>
                </c:pt>
                <c:pt idx="21">
                  <c:v>SWE</c:v>
                </c:pt>
                <c:pt idx="22">
                  <c:v>EST</c:v>
                </c:pt>
                <c:pt idx="23">
                  <c:v>CAN</c:v>
                </c:pt>
                <c:pt idx="24">
                  <c:v>FRA</c:v>
                </c:pt>
                <c:pt idx="25">
                  <c:v>AUS</c:v>
                </c:pt>
                <c:pt idx="26">
                  <c:v>NOR</c:v>
                </c:pt>
                <c:pt idx="27">
                  <c:v>POL (c)</c:v>
                </c:pt>
              </c:strCache>
            </c:strRef>
          </c:cat>
          <c:val>
            <c:numRef>
              <c:f>'Slide 6.'!$D$26:$D$53</c:f>
              <c:numCache>
                <c:formatCode>0.00</c:formatCode>
                <c:ptCount val="28"/>
                <c:pt idx="0">
                  <c:v>-5.171824</c:v>
                </c:pt>
                <c:pt idx="1">
                  <c:v>-2.2465320000000002</c:v>
                </c:pt>
                <c:pt idx="2">
                  <c:v>-2.0557979999999998</c:v>
                </c:pt>
                <c:pt idx="3">
                  <c:v>-1.789336</c:v>
                </c:pt>
                <c:pt idx="4">
                  <c:v>-1.651721</c:v>
                </c:pt>
                <c:pt idx="5">
                  <c:v>-0.97693920000000001</c:v>
                </c:pt>
                <c:pt idx="6">
                  <c:v>-0.81039430000000001</c:v>
                </c:pt>
                <c:pt idx="7">
                  <c:v>-0.60127260000000005</c:v>
                </c:pt>
                <c:pt idx="8">
                  <c:v>-0.34075739999999999</c:v>
                </c:pt>
                <c:pt idx="9">
                  <c:v>-0.1320934</c:v>
                </c:pt>
                <c:pt idx="10">
                  <c:v>-9.2880699999999997E-2</c:v>
                </c:pt>
                <c:pt idx="11">
                  <c:v>-4.7225999999999997E-2</c:v>
                </c:pt>
                <c:pt idx="12">
                  <c:v>4.9104700000000001E-2</c:v>
                </c:pt>
                <c:pt idx="13">
                  <c:v>0.15963550000000001</c:v>
                </c:pt>
                <c:pt idx="14">
                  <c:v>0.18516060000000001</c:v>
                </c:pt>
                <c:pt idx="15">
                  <c:v>0.21552560000000001</c:v>
                </c:pt>
                <c:pt idx="16">
                  <c:v>0.25561329999999999</c:v>
                </c:pt>
                <c:pt idx="17">
                  <c:v>0.263629</c:v>
                </c:pt>
                <c:pt idx="18">
                  <c:v>0.27369500000000002</c:v>
                </c:pt>
                <c:pt idx="19">
                  <c:v>0.28337000000000001</c:v>
                </c:pt>
                <c:pt idx="20">
                  <c:v>0.3018904</c:v>
                </c:pt>
                <c:pt idx="21">
                  <c:v>0.72534319999999997</c:v>
                </c:pt>
                <c:pt idx="22">
                  <c:v>0.7388306</c:v>
                </c:pt>
                <c:pt idx="23">
                  <c:v>0.77054979999999995</c:v>
                </c:pt>
                <c:pt idx="24">
                  <c:v>0.80407620000000002</c:v>
                </c:pt>
                <c:pt idx="25">
                  <c:v>1.771393</c:v>
                </c:pt>
                <c:pt idx="26">
                  <c:v>1.8242179999999999</c:v>
                </c:pt>
                <c:pt idx="27">
                  <c:v>1.9122170000000001</c:v>
                </c:pt>
              </c:numCache>
            </c:numRef>
          </c:val>
        </c:ser>
        <c:dLbls>
          <c:showLegendKey val="0"/>
          <c:showVal val="0"/>
          <c:showCatName val="0"/>
          <c:showSerName val="0"/>
          <c:showPercent val="0"/>
          <c:showBubbleSize val="0"/>
        </c:dLbls>
        <c:gapWidth val="50"/>
        <c:axId val="117405952"/>
        <c:axId val="117411840"/>
      </c:barChart>
      <c:lineChart>
        <c:grouping val="standard"/>
        <c:varyColors val="0"/>
        <c:ser>
          <c:idx val="0"/>
          <c:order val="0"/>
          <c:tx>
            <c:strRef>
              <c:f>'Slide 6.'!$C$25</c:f>
              <c:strCache>
                <c:ptCount val="1"/>
                <c:pt idx="0">
                  <c:v>Q4 2007-Q1 2009</c:v>
                </c:pt>
              </c:strCache>
            </c:strRef>
          </c:tx>
          <c:spPr>
            <a:ln w="25400">
              <a:noFill/>
            </a:ln>
          </c:spPr>
          <c:marker>
            <c:symbol val="circle"/>
            <c:size val="6"/>
            <c:spPr>
              <a:solidFill>
                <a:schemeClr val="bg1">
                  <a:lumMod val="75000"/>
                </a:schemeClr>
              </a:solidFill>
              <a:ln w="6350">
                <a:solidFill>
                  <a:srgbClr val="000000"/>
                </a:solidFill>
                <a:prstDash val="solid"/>
              </a:ln>
            </c:spPr>
          </c:marker>
          <c:cat>
            <c:strRef>
              <c:f>'Slide 6.'!$B$26:$B$53</c:f>
              <c:strCache>
                <c:ptCount val="28"/>
                <c:pt idx="0">
                  <c:v>GRC</c:v>
                </c:pt>
                <c:pt idx="1">
                  <c:v>PRT</c:v>
                </c:pt>
                <c:pt idx="2">
                  <c:v>IRL</c:v>
                </c:pt>
                <c:pt idx="3">
                  <c:v>ESP</c:v>
                </c:pt>
                <c:pt idx="4">
                  <c:v>CZE</c:v>
                </c:pt>
                <c:pt idx="5">
                  <c:v>GBR</c:v>
                </c:pt>
                <c:pt idx="6">
                  <c:v>SVN</c:v>
                </c:pt>
                <c:pt idx="7">
                  <c:v>ITA</c:v>
                </c:pt>
                <c:pt idx="8">
                  <c:v>NLD</c:v>
                </c:pt>
                <c:pt idx="9">
                  <c:v>EA18</c:v>
                </c:pt>
                <c:pt idx="10">
                  <c:v>JPN</c:v>
                </c:pt>
                <c:pt idx="11">
                  <c:v>SVK</c:v>
                </c:pt>
                <c:pt idx="12">
                  <c:v>DNK</c:v>
                </c:pt>
                <c:pt idx="13">
                  <c:v>USA</c:v>
                </c:pt>
                <c:pt idx="14">
                  <c:v>OECD (b)</c:v>
                </c:pt>
                <c:pt idx="15">
                  <c:v>HUN</c:v>
                </c:pt>
                <c:pt idx="16">
                  <c:v>NZL</c:v>
                </c:pt>
                <c:pt idx="17">
                  <c:v>DEU</c:v>
                </c:pt>
                <c:pt idx="18">
                  <c:v>AUT</c:v>
                </c:pt>
                <c:pt idx="19">
                  <c:v>FIN</c:v>
                </c:pt>
                <c:pt idx="20">
                  <c:v>BEL</c:v>
                </c:pt>
                <c:pt idx="21">
                  <c:v>SWE</c:v>
                </c:pt>
                <c:pt idx="22">
                  <c:v>EST</c:v>
                </c:pt>
                <c:pt idx="23">
                  <c:v>CAN</c:v>
                </c:pt>
                <c:pt idx="24">
                  <c:v>FRA</c:v>
                </c:pt>
                <c:pt idx="25">
                  <c:v>AUS</c:v>
                </c:pt>
                <c:pt idx="26">
                  <c:v>NOR</c:v>
                </c:pt>
                <c:pt idx="27">
                  <c:v>POL (c)</c:v>
                </c:pt>
              </c:strCache>
            </c:strRef>
          </c:cat>
          <c:val>
            <c:numRef>
              <c:f>'Slide 6.'!$C$26:$C$53</c:f>
              <c:numCache>
                <c:formatCode>0.00</c:formatCode>
                <c:ptCount val="28"/>
                <c:pt idx="0">
                  <c:v>1.012516</c:v>
                </c:pt>
                <c:pt idx="1">
                  <c:v>3.4917509999999998</c:v>
                </c:pt>
                <c:pt idx="2">
                  <c:v>3.9938769999999999</c:v>
                </c:pt>
                <c:pt idx="3">
                  <c:v>4.8086010000000003</c:v>
                </c:pt>
                <c:pt idx="4">
                  <c:v>-0.28908250000000002</c:v>
                </c:pt>
                <c:pt idx="5">
                  <c:v>-1.517407</c:v>
                </c:pt>
                <c:pt idx="6">
                  <c:v>6.3892360000000004</c:v>
                </c:pt>
                <c:pt idx="7">
                  <c:v>0.18159549999999999</c:v>
                </c:pt>
                <c:pt idx="8">
                  <c:v>-0.34907660000000001</c:v>
                </c:pt>
                <c:pt idx="9">
                  <c:v>2.1209720000000001</c:v>
                </c:pt>
                <c:pt idx="10">
                  <c:v>0.4253904</c:v>
                </c:pt>
                <c:pt idx="11">
                  <c:v>1.0083200000000001</c:v>
                </c:pt>
                <c:pt idx="12">
                  <c:v>0.56121350000000003</c:v>
                </c:pt>
                <c:pt idx="13">
                  <c:v>0.45571329999999999</c:v>
                </c:pt>
                <c:pt idx="14">
                  <c:v>0.74076649999999999</c:v>
                </c:pt>
                <c:pt idx="15">
                  <c:v>-0.81796250000000004</c:v>
                </c:pt>
                <c:pt idx="16">
                  <c:v>2.154763</c:v>
                </c:pt>
                <c:pt idx="17">
                  <c:v>2.2679809999999998</c:v>
                </c:pt>
                <c:pt idx="18">
                  <c:v>2.895276</c:v>
                </c:pt>
                <c:pt idx="19">
                  <c:v>2.990866</c:v>
                </c:pt>
                <c:pt idx="20">
                  <c:v>1.127211</c:v>
                </c:pt>
                <c:pt idx="21">
                  <c:v>1.155368</c:v>
                </c:pt>
                <c:pt idx="22">
                  <c:v>-3.2202399999999999E-2</c:v>
                </c:pt>
                <c:pt idx="23">
                  <c:v>2.5403500000000001</c:v>
                </c:pt>
                <c:pt idx="24">
                  <c:v>1.2244219999999999</c:v>
                </c:pt>
                <c:pt idx="25">
                  <c:v>-7.3401099999999997E-2</c:v>
                </c:pt>
                <c:pt idx="26">
                  <c:v>2.0167670000000002</c:v>
                </c:pt>
                <c:pt idx="27">
                  <c:v>3.805161</c:v>
                </c:pt>
              </c:numCache>
            </c:numRef>
          </c:val>
          <c:smooth val="0"/>
        </c:ser>
        <c:dLbls>
          <c:showLegendKey val="0"/>
          <c:showVal val="0"/>
          <c:showCatName val="0"/>
          <c:showSerName val="0"/>
          <c:showPercent val="0"/>
          <c:showBubbleSize val="0"/>
        </c:dLbls>
        <c:dropLines>
          <c:spPr>
            <a:ln w="4444"/>
          </c:spPr>
        </c:dropLines>
        <c:marker val="1"/>
        <c:smooth val="0"/>
        <c:axId val="117405952"/>
        <c:axId val="117411840"/>
      </c:lineChart>
      <c:catAx>
        <c:axId val="117405952"/>
        <c:scaling>
          <c:orientation val="minMax"/>
        </c:scaling>
        <c:delete val="0"/>
        <c:axPos val="b"/>
        <c:majorGridlines>
          <c:spPr>
            <a:ln w="0">
              <a:solidFill>
                <a:schemeClr val="bg1">
                  <a:lumMod val="85000"/>
                </a:schemeClr>
              </a:solidFill>
              <a:prstDash val="solid"/>
            </a:ln>
          </c:spPr>
        </c:majorGridlines>
        <c:numFmt formatCode="General" sourceLinked="1"/>
        <c:majorTickMark val="in"/>
        <c:minorTickMark val="none"/>
        <c:tickLblPos val="low"/>
        <c:spPr>
          <a:noFill/>
          <a:ln w="0">
            <a:solidFill>
              <a:srgbClr val="000000"/>
            </a:solidFill>
            <a:prstDash val="solid"/>
          </a:ln>
        </c:spPr>
        <c:txPr>
          <a:bodyPr rot="-2700000" vert="horz"/>
          <a:lstStyle/>
          <a:p>
            <a:pPr>
              <a:defRPr/>
            </a:pPr>
            <a:endParaRPr lang="it-IT"/>
          </a:p>
        </c:txPr>
        <c:crossAx val="117411840"/>
        <c:crosses val="autoZero"/>
        <c:auto val="1"/>
        <c:lblAlgn val="ctr"/>
        <c:lblOffset val="0"/>
        <c:tickLblSkip val="1"/>
        <c:noMultiLvlLbl val="0"/>
      </c:catAx>
      <c:valAx>
        <c:axId val="117411840"/>
        <c:scaling>
          <c:orientation val="minMax"/>
          <c:max val="8"/>
          <c:min val="-6"/>
        </c:scaling>
        <c:delete val="0"/>
        <c:axPos val="l"/>
        <c:majorGridlines>
          <c:spPr>
            <a:ln w="0">
              <a:solidFill>
                <a:schemeClr val="bg1">
                  <a:lumMod val="85000"/>
                </a:schemeClr>
              </a:solidFill>
              <a:prstDash val="solid"/>
            </a:ln>
          </c:spPr>
        </c:majorGridlines>
        <c:title>
          <c:tx>
            <c:rich>
              <a:bodyPr rot="0" vert="horz"/>
              <a:lstStyle/>
              <a:p>
                <a:pPr>
                  <a:defRPr b="0"/>
                </a:pPr>
                <a:r>
                  <a:rPr lang="en-US" b="0"/>
                  <a:t>%</a:t>
                </a:r>
              </a:p>
            </c:rich>
          </c:tx>
          <c:layout>
            <c:manualLayout>
              <c:xMode val="edge"/>
              <c:yMode val="edge"/>
              <c:x val="5.6838617606259287E-3"/>
              <c:y val="5.3363434465796711E-3"/>
            </c:manualLayout>
          </c:layout>
          <c:overlay val="0"/>
        </c:title>
        <c:numFmt formatCode="General" sourceLinked="0"/>
        <c:majorTickMark val="in"/>
        <c:minorTickMark val="none"/>
        <c:tickLblPos val="nextTo"/>
        <c:spPr>
          <a:noFill/>
          <a:ln w="0">
            <a:solidFill>
              <a:srgbClr val="000000"/>
            </a:solidFill>
            <a:prstDash val="solid"/>
          </a:ln>
        </c:spPr>
        <c:txPr>
          <a:bodyPr rot="-60000000" vert="horz"/>
          <a:lstStyle/>
          <a:p>
            <a:pPr>
              <a:defRPr/>
            </a:pPr>
            <a:endParaRPr lang="it-IT"/>
          </a:p>
        </c:txPr>
        <c:crossAx val="117405952"/>
        <c:crosses val="autoZero"/>
        <c:crossBetween val="between"/>
        <c:majorUnit val="2"/>
      </c:valAx>
      <c:spPr>
        <a:solidFill>
          <a:srgbClr val="F4FFFF"/>
        </a:solidFill>
        <a:ln w="9525">
          <a:noFill/>
        </a:ln>
      </c:spPr>
    </c:plotArea>
    <c:legend>
      <c:legendPos val="t"/>
      <c:layout>
        <c:manualLayout>
          <c:xMode val="edge"/>
          <c:yMode val="edge"/>
          <c:x val="0.41893379221637028"/>
          <c:y val="0.1207897793263647"/>
          <c:w val="0.43125028245641478"/>
          <c:h val="8.2559923911950037E-2"/>
        </c:manualLayout>
      </c:layout>
      <c:overlay val="0"/>
      <c:txPr>
        <a:bodyPr/>
        <a:lstStyle/>
        <a:p>
          <a:pPr>
            <a:defRPr sz="1050"/>
          </a:pPr>
          <a:endParaRPr lang="it-IT"/>
        </a:p>
      </c:txPr>
    </c:legend>
    <c:plotVisOnly val="1"/>
    <c:dispBlanksAs val="gap"/>
    <c:showDLblsOverMax val="1"/>
  </c:chart>
  <c:spPr>
    <a:noFill/>
    <a:ln>
      <a:noFill/>
    </a:ln>
  </c:spPr>
  <c:txPr>
    <a:bodyPr/>
    <a:lstStyle/>
    <a:p>
      <a:pPr>
        <a:defRPr sz="1000">
          <a:latin typeface="Arial Narrow" pitchFamily="34" charset="0"/>
        </a:defRPr>
      </a:pPr>
      <a:endParaRPr lang="it-IT"/>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0802694938723213E-2"/>
          <c:y val="0.10161117655568645"/>
          <c:w val="0.93853080372827413"/>
          <c:h val="0.71079375947571766"/>
        </c:manualLayout>
      </c:layout>
      <c:barChart>
        <c:barDir val="col"/>
        <c:grouping val="stacked"/>
        <c:varyColors val="0"/>
        <c:ser>
          <c:idx val="2"/>
          <c:order val="1"/>
          <c:tx>
            <c:strRef>
              <c:f>'Slide 7'!$F$30</c:f>
              <c:strCache>
                <c:ptCount val="1"/>
                <c:pt idx="0">
                  <c:v>Nominal wage cuts</c:v>
                </c:pt>
              </c:strCache>
            </c:strRef>
          </c:tx>
          <c:spPr>
            <a:solidFill>
              <a:srgbClr val="4F81BD"/>
            </a:solidFill>
            <a:ln w="0">
              <a:solidFill>
                <a:sysClr val="windowText" lastClr="000000"/>
              </a:solidFill>
              <a:prstDash val="solid"/>
            </a:ln>
          </c:spPr>
          <c:invertIfNegative val="0"/>
          <c:dPt>
            <c:idx val="11"/>
            <c:invertIfNegative val="0"/>
            <c:bubble3D val="0"/>
            <c:spPr>
              <a:pattFill prst="ltUpDiag">
                <a:fgClr>
                  <a:sysClr val="window" lastClr="FFFFFF"/>
                </a:fgClr>
                <a:bgClr>
                  <a:srgbClr val="1F497D"/>
                </a:bgClr>
              </a:pattFill>
              <a:ln w="0">
                <a:solidFill>
                  <a:sysClr val="windowText" lastClr="000000"/>
                </a:solidFill>
                <a:prstDash val="solid"/>
              </a:ln>
            </c:spPr>
          </c:dPt>
          <c:cat>
            <c:strRef>
              <c:f>'Slide 7'!$D$32:$D$54</c:f>
              <c:strCache>
                <c:ptCount val="23"/>
                <c:pt idx="0">
                  <c:v>FIN</c:v>
                </c:pt>
                <c:pt idx="1">
                  <c:v>NLD</c:v>
                </c:pt>
                <c:pt idx="2">
                  <c:v>DNK</c:v>
                </c:pt>
                <c:pt idx="3">
                  <c:v>SVN</c:v>
                </c:pt>
                <c:pt idx="4">
                  <c:v>AUS</c:v>
                </c:pt>
                <c:pt idx="5">
                  <c:v>LUX</c:v>
                </c:pt>
                <c:pt idx="6">
                  <c:v>ITA (c)</c:v>
                </c:pt>
                <c:pt idx="7">
                  <c:v>POL</c:v>
                </c:pt>
                <c:pt idx="8">
                  <c:v>AUT</c:v>
                </c:pt>
                <c:pt idx="9">
                  <c:v>FRA (c)</c:v>
                </c:pt>
                <c:pt idx="10">
                  <c:v>BEL</c:v>
                </c:pt>
                <c:pt idx="11">
                  <c:v>Average (d)</c:v>
                </c:pt>
                <c:pt idx="12">
                  <c:v>DEU</c:v>
                </c:pt>
                <c:pt idx="13">
                  <c:v>USA</c:v>
                </c:pt>
                <c:pt idx="14">
                  <c:v>PRT Adm.</c:v>
                </c:pt>
                <c:pt idx="15">
                  <c:v>ESP Adm.</c:v>
                </c:pt>
                <c:pt idx="16">
                  <c:v>CZE</c:v>
                </c:pt>
                <c:pt idx="17">
                  <c:v>GBR</c:v>
                </c:pt>
                <c:pt idx="18">
                  <c:v>ESP</c:v>
                </c:pt>
                <c:pt idx="19">
                  <c:v>GRC (c)</c:v>
                </c:pt>
                <c:pt idx="20">
                  <c:v>PRT  (c)</c:v>
                </c:pt>
                <c:pt idx="21">
                  <c:v>EST</c:v>
                </c:pt>
                <c:pt idx="22">
                  <c:v>GBR Adm.</c:v>
                </c:pt>
              </c:strCache>
            </c:strRef>
          </c:cat>
          <c:val>
            <c:numRef>
              <c:f>'Slide 7'!$F$32:$F$54</c:f>
              <c:numCache>
                <c:formatCode>0.0</c:formatCode>
                <c:ptCount val="23"/>
                <c:pt idx="0">
                  <c:v>26.35061</c:v>
                </c:pt>
                <c:pt idx="1">
                  <c:v>24.809740000000001</c:v>
                </c:pt>
                <c:pt idx="2">
                  <c:v>24.260349999999999</c:v>
                </c:pt>
                <c:pt idx="3">
                  <c:v>32.828279999999999</c:v>
                </c:pt>
                <c:pt idx="4">
                  <c:v>28.29374</c:v>
                </c:pt>
                <c:pt idx="5">
                  <c:v>34.220359999999999</c:v>
                </c:pt>
                <c:pt idx="6">
                  <c:v>33.015210000000003</c:v>
                </c:pt>
                <c:pt idx="7">
                  <c:v>27.532630000000001</c:v>
                </c:pt>
                <c:pt idx="8">
                  <c:v>37.241840000000003</c:v>
                </c:pt>
                <c:pt idx="9">
                  <c:v>34.658259999999999</c:v>
                </c:pt>
                <c:pt idx="10">
                  <c:v>35.571539999999999</c:v>
                </c:pt>
                <c:pt idx="11">
                  <c:v>33.708349473684208</c:v>
                </c:pt>
                <c:pt idx="12">
                  <c:v>29.916840000000001</c:v>
                </c:pt>
                <c:pt idx="13">
                  <c:v>39.729529999999997</c:v>
                </c:pt>
                <c:pt idx="14">
                  <c:v>9.1999999999999993</c:v>
                </c:pt>
                <c:pt idx="15">
                  <c:v>31</c:v>
                </c:pt>
                <c:pt idx="16">
                  <c:v>33.50235</c:v>
                </c:pt>
                <c:pt idx="17">
                  <c:v>30.614409999999999</c:v>
                </c:pt>
                <c:pt idx="18">
                  <c:v>44.59037</c:v>
                </c:pt>
                <c:pt idx="19">
                  <c:v>29.618320000000001</c:v>
                </c:pt>
                <c:pt idx="20">
                  <c:v>52.451709999999999</c:v>
                </c:pt>
                <c:pt idx="21">
                  <c:v>41.252549999999999</c:v>
                </c:pt>
                <c:pt idx="22">
                  <c:v>23.5</c:v>
                </c:pt>
              </c:numCache>
            </c:numRef>
          </c:val>
        </c:ser>
        <c:ser>
          <c:idx val="1"/>
          <c:order val="2"/>
          <c:tx>
            <c:strRef>
              <c:f>'Slide 7'!$G$30</c:f>
              <c:strCache>
                <c:ptCount val="1"/>
                <c:pt idx="0">
                  <c:v>Gel du salaire nominal</c:v>
                </c:pt>
              </c:strCache>
            </c:strRef>
          </c:tx>
          <c:spPr>
            <a:solidFill>
              <a:sysClr val="window" lastClr="FFFFFF">
                <a:lumMod val="75000"/>
              </a:sysClr>
            </a:solidFill>
            <a:ln w="0">
              <a:solidFill>
                <a:sysClr val="windowText" lastClr="000000"/>
              </a:solidFill>
              <a:prstDash val="solid"/>
            </a:ln>
          </c:spPr>
          <c:invertIfNegative val="0"/>
          <c:dPt>
            <c:idx val="11"/>
            <c:invertIfNegative val="0"/>
            <c:bubble3D val="0"/>
            <c:spPr>
              <a:pattFill prst="ltUpDiag">
                <a:fgClr>
                  <a:sysClr val="windowText" lastClr="000000">
                    <a:lumMod val="50000"/>
                    <a:lumOff val="50000"/>
                  </a:sysClr>
                </a:fgClr>
                <a:bgClr>
                  <a:sysClr val="window" lastClr="FFFFFF"/>
                </a:bgClr>
              </a:pattFill>
              <a:ln w="0">
                <a:solidFill>
                  <a:sysClr val="windowText" lastClr="000000"/>
                </a:solidFill>
                <a:prstDash val="solid"/>
              </a:ln>
            </c:spPr>
          </c:dPt>
          <c:cat>
            <c:strRef>
              <c:f>'Slide 7'!$D$32:$D$54</c:f>
              <c:strCache>
                <c:ptCount val="23"/>
                <c:pt idx="0">
                  <c:v>FIN</c:v>
                </c:pt>
                <c:pt idx="1">
                  <c:v>NLD</c:v>
                </c:pt>
                <c:pt idx="2">
                  <c:v>DNK</c:v>
                </c:pt>
                <c:pt idx="3">
                  <c:v>SVN</c:v>
                </c:pt>
                <c:pt idx="4">
                  <c:v>AUS</c:v>
                </c:pt>
                <c:pt idx="5">
                  <c:v>LUX</c:v>
                </c:pt>
                <c:pt idx="6">
                  <c:v>ITA (c)</c:v>
                </c:pt>
                <c:pt idx="7">
                  <c:v>POL</c:v>
                </c:pt>
                <c:pt idx="8">
                  <c:v>AUT</c:v>
                </c:pt>
                <c:pt idx="9">
                  <c:v>FRA (c)</c:v>
                </c:pt>
                <c:pt idx="10">
                  <c:v>BEL</c:v>
                </c:pt>
                <c:pt idx="11">
                  <c:v>Average (d)</c:v>
                </c:pt>
                <c:pt idx="12">
                  <c:v>DEU</c:v>
                </c:pt>
                <c:pt idx="13">
                  <c:v>USA</c:v>
                </c:pt>
                <c:pt idx="14">
                  <c:v>PRT Adm.</c:v>
                </c:pt>
                <c:pt idx="15">
                  <c:v>ESP Adm.</c:v>
                </c:pt>
                <c:pt idx="16">
                  <c:v>CZE</c:v>
                </c:pt>
                <c:pt idx="17">
                  <c:v>GBR</c:v>
                </c:pt>
                <c:pt idx="18">
                  <c:v>ESP</c:v>
                </c:pt>
                <c:pt idx="19">
                  <c:v>GRC (c)</c:v>
                </c:pt>
                <c:pt idx="20">
                  <c:v>PRT  (c)</c:v>
                </c:pt>
                <c:pt idx="21">
                  <c:v>EST</c:v>
                </c:pt>
                <c:pt idx="22">
                  <c:v>GBR Adm.</c:v>
                </c:pt>
              </c:strCache>
            </c:strRef>
          </c:cat>
          <c:val>
            <c:numRef>
              <c:f>'Slide 7'!$G$32:$G$54</c:f>
              <c:numCache>
                <c:formatCode>0.0</c:formatCode>
                <c:ptCount val="23"/>
                <c:pt idx="0">
                  <c:v>7.1664800000000035</c:v>
                </c:pt>
                <c:pt idx="1">
                  <c:v>15.753429999999998</c:v>
                </c:pt>
                <c:pt idx="2">
                  <c:v>16.331370000000003</c:v>
                </c:pt>
                <c:pt idx="3">
                  <c:v>9.9567100000000011</c:v>
                </c:pt>
                <c:pt idx="4">
                  <c:v>15.739739999999998</c:v>
                </c:pt>
                <c:pt idx="5">
                  <c:v>10.270769999999999</c:v>
                </c:pt>
                <c:pt idx="6">
                  <c:v>11.691019999999995</c:v>
                </c:pt>
                <c:pt idx="7">
                  <c:v>17.806090000000001</c:v>
                </c:pt>
                <c:pt idx="8">
                  <c:v>8.8607599999999991</c:v>
                </c:pt>
                <c:pt idx="9">
                  <c:v>12.195840000000004</c:v>
                </c:pt>
                <c:pt idx="10">
                  <c:v>11.910470000000004</c:v>
                </c:pt>
                <c:pt idx="11">
                  <c:v>15.135124736842108</c:v>
                </c:pt>
                <c:pt idx="12">
                  <c:v>19.105409999999999</c:v>
                </c:pt>
                <c:pt idx="13">
                  <c:v>11.366960000000006</c:v>
                </c:pt>
                <c:pt idx="14">
                  <c:v>43</c:v>
                </c:pt>
                <c:pt idx="15">
                  <c:v>22</c:v>
                </c:pt>
                <c:pt idx="16">
                  <c:v>20.60848</c:v>
                </c:pt>
                <c:pt idx="17">
                  <c:v>24.894069999999999</c:v>
                </c:pt>
                <c:pt idx="18">
                  <c:v>12.03877</c:v>
                </c:pt>
                <c:pt idx="19">
                  <c:v>27.328239999999997</c:v>
                </c:pt>
                <c:pt idx="20">
                  <c:v>10.921250000000001</c:v>
                </c:pt>
                <c:pt idx="21">
                  <c:v>23.621510000000001</c:v>
                </c:pt>
                <c:pt idx="22">
                  <c:v>42.3</c:v>
                </c:pt>
              </c:numCache>
            </c:numRef>
          </c:val>
        </c:ser>
        <c:dLbls>
          <c:showLegendKey val="0"/>
          <c:showVal val="0"/>
          <c:showCatName val="0"/>
          <c:showSerName val="0"/>
          <c:showPercent val="0"/>
          <c:showBubbleSize val="0"/>
        </c:dLbls>
        <c:gapWidth val="50"/>
        <c:overlap val="100"/>
        <c:axId val="117351936"/>
        <c:axId val="117353856"/>
      </c:barChart>
      <c:lineChart>
        <c:grouping val="standard"/>
        <c:varyColors val="0"/>
        <c:ser>
          <c:idx val="0"/>
          <c:order val="0"/>
          <c:tx>
            <c:strRef>
              <c:f>'Slide 7'!$E$30</c:f>
              <c:strCache>
                <c:ptCount val="1"/>
                <c:pt idx="0">
                  <c:v>Real wage cuts</c:v>
                </c:pt>
              </c:strCache>
            </c:strRef>
          </c:tx>
          <c:spPr>
            <a:ln w="0">
              <a:noFill/>
              <a:prstDash val="solid"/>
            </a:ln>
          </c:spPr>
          <c:marker>
            <c:symbol val="circle"/>
            <c:size val="6"/>
            <c:spPr>
              <a:solidFill>
                <a:sysClr val="windowText" lastClr="000000"/>
              </a:solidFill>
              <a:ln w="0">
                <a:solidFill>
                  <a:sysClr val="windowText" lastClr="000000"/>
                </a:solidFill>
              </a:ln>
            </c:spPr>
          </c:marker>
          <c:dPt>
            <c:idx val="15"/>
            <c:bubble3D val="0"/>
          </c:dPt>
          <c:dPt>
            <c:idx val="16"/>
            <c:bubble3D val="0"/>
          </c:dPt>
          <c:dPt>
            <c:idx val="17"/>
            <c:bubble3D val="0"/>
          </c:dPt>
          <c:dPt>
            <c:idx val="25"/>
            <c:bubble3D val="0"/>
          </c:dPt>
          <c:dPt>
            <c:idx val="26"/>
            <c:bubble3D val="0"/>
          </c:dPt>
          <c:dPt>
            <c:idx val="29"/>
            <c:bubble3D val="0"/>
          </c:dPt>
          <c:dPt>
            <c:idx val="30"/>
            <c:bubble3D val="0"/>
          </c:dPt>
          <c:cat>
            <c:strRef>
              <c:f>'Slide 7'!$D$32:$D$54</c:f>
              <c:strCache>
                <c:ptCount val="23"/>
                <c:pt idx="0">
                  <c:v>FIN</c:v>
                </c:pt>
                <c:pt idx="1">
                  <c:v>NLD</c:v>
                </c:pt>
                <c:pt idx="2">
                  <c:v>DNK</c:v>
                </c:pt>
                <c:pt idx="3">
                  <c:v>SVN</c:v>
                </c:pt>
                <c:pt idx="4">
                  <c:v>AUS</c:v>
                </c:pt>
                <c:pt idx="5">
                  <c:v>LUX</c:v>
                </c:pt>
                <c:pt idx="6">
                  <c:v>ITA (c)</c:v>
                </c:pt>
                <c:pt idx="7">
                  <c:v>POL</c:v>
                </c:pt>
                <c:pt idx="8">
                  <c:v>AUT</c:v>
                </c:pt>
                <c:pt idx="9">
                  <c:v>FRA (c)</c:v>
                </c:pt>
                <c:pt idx="10">
                  <c:v>BEL</c:v>
                </c:pt>
                <c:pt idx="11">
                  <c:v>Average (d)</c:v>
                </c:pt>
                <c:pt idx="12">
                  <c:v>DEU</c:v>
                </c:pt>
                <c:pt idx="13">
                  <c:v>USA</c:v>
                </c:pt>
                <c:pt idx="14">
                  <c:v>PRT Adm.</c:v>
                </c:pt>
                <c:pt idx="15">
                  <c:v>ESP Adm.</c:v>
                </c:pt>
                <c:pt idx="16">
                  <c:v>CZE</c:v>
                </c:pt>
                <c:pt idx="17">
                  <c:v>GBR</c:v>
                </c:pt>
                <c:pt idx="18">
                  <c:v>ESP</c:v>
                </c:pt>
                <c:pt idx="19">
                  <c:v>GRC (c)</c:v>
                </c:pt>
                <c:pt idx="20">
                  <c:v>PRT  (c)</c:v>
                </c:pt>
                <c:pt idx="21">
                  <c:v>EST</c:v>
                </c:pt>
                <c:pt idx="22">
                  <c:v>GBR Adm.</c:v>
                </c:pt>
              </c:strCache>
            </c:strRef>
          </c:cat>
          <c:val>
            <c:numRef>
              <c:f>'Slide 7'!$E$32:$E$54</c:f>
              <c:numCache>
                <c:formatCode>0.0</c:formatCode>
                <c:ptCount val="23"/>
                <c:pt idx="0">
                  <c:v>33.517090000000003</c:v>
                </c:pt>
                <c:pt idx="1">
                  <c:v>40.56317</c:v>
                </c:pt>
                <c:pt idx="2">
                  <c:v>40.591720000000002</c:v>
                </c:pt>
                <c:pt idx="3">
                  <c:v>42.784990000000001</c:v>
                </c:pt>
                <c:pt idx="4">
                  <c:v>44.033479999999997</c:v>
                </c:pt>
                <c:pt idx="5">
                  <c:v>44.491129999999998</c:v>
                </c:pt>
                <c:pt idx="6">
                  <c:v>44.706229999999998</c:v>
                </c:pt>
                <c:pt idx="7">
                  <c:v>45.338720000000002</c:v>
                </c:pt>
                <c:pt idx="8">
                  <c:v>46.102600000000002</c:v>
                </c:pt>
                <c:pt idx="9">
                  <c:v>46.854100000000003</c:v>
                </c:pt>
                <c:pt idx="10">
                  <c:v>47.482010000000002</c:v>
                </c:pt>
                <c:pt idx="11">
                  <c:v>48.843474210526317</c:v>
                </c:pt>
                <c:pt idx="12">
                  <c:v>49.02225</c:v>
                </c:pt>
                <c:pt idx="13">
                  <c:v>51.096490000000003</c:v>
                </c:pt>
                <c:pt idx="14">
                  <c:v>52.2</c:v>
                </c:pt>
                <c:pt idx="15">
                  <c:v>53</c:v>
                </c:pt>
                <c:pt idx="16">
                  <c:v>54.11083</c:v>
                </c:pt>
                <c:pt idx="17">
                  <c:v>55.508479999999999</c:v>
                </c:pt>
                <c:pt idx="18">
                  <c:v>56.62914</c:v>
                </c:pt>
                <c:pt idx="19">
                  <c:v>56.946559999999998</c:v>
                </c:pt>
                <c:pt idx="20">
                  <c:v>63.372959999999999</c:v>
                </c:pt>
                <c:pt idx="21">
                  <c:v>64.87406</c:v>
                </c:pt>
                <c:pt idx="22">
                  <c:v>65.8</c:v>
                </c:pt>
              </c:numCache>
            </c:numRef>
          </c:val>
          <c:smooth val="0"/>
        </c:ser>
        <c:dLbls>
          <c:showLegendKey val="0"/>
          <c:showVal val="0"/>
          <c:showCatName val="0"/>
          <c:showSerName val="0"/>
          <c:showPercent val="0"/>
          <c:showBubbleSize val="0"/>
        </c:dLbls>
        <c:marker val="1"/>
        <c:smooth val="0"/>
        <c:axId val="117351936"/>
        <c:axId val="117353856"/>
      </c:lineChart>
      <c:catAx>
        <c:axId val="117351936"/>
        <c:scaling>
          <c:orientation val="minMax"/>
        </c:scaling>
        <c:delete val="0"/>
        <c:axPos val="b"/>
        <c:majorGridlines>
          <c:spPr>
            <a:ln w="3175">
              <a:solidFill>
                <a:schemeClr val="bg1">
                  <a:lumMod val="85000"/>
                </a:schemeClr>
              </a:solidFill>
              <a:prstDash val="solid"/>
            </a:ln>
          </c:spPr>
        </c:majorGridlines>
        <c:numFmt formatCode="General" sourceLinked="1"/>
        <c:majorTickMark val="in"/>
        <c:minorTickMark val="none"/>
        <c:tickLblPos val="low"/>
        <c:spPr>
          <a:noFill/>
          <a:ln w="9525">
            <a:solidFill>
              <a:srgbClr val="000000"/>
            </a:solidFill>
            <a:prstDash val="solid"/>
          </a:ln>
        </c:spPr>
        <c:txPr>
          <a:bodyPr rot="-2700000" vert="horz"/>
          <a:lstStyle/>
          <a:p>
            <a:pPr>
              <a:defRPr/>
            </a:pPr>
            <a:endParaRPr lang="it-IT"/>
          </a:p>
        </c:txPr>
        <c:crossAx val="117353856"/>
        <c:crosses val="autoZero"/>
        <c:auto val="1"/>
        <c:lblAlgn val="ctr"/>
        <c:lblOffset val="0"/>
        <c:tickLblSkip val="1"/>
        <c:noMultiLvlLbl val="0"/>
      </c:catAx>
      <c:valAx>
        <c:axId val="117353856"/>
        <c:scaling>
          <c:orientation val="minMax"/>
          <c:max val="70"/>
          <c:min val="0"/>
        </c:scaling>
        <c:delete val="0"/>
        <c:axPos val="l"/>
        <c:majorGridlines>
          <c:spPr>
            <a:ln w="3175">
              <a:solidFill>
                <a:schemeClr val="bg1">
                  <a:lumMod val="85000"/>
                </a:schemeClr>
              </a:solidFill>
              <a:prstDash val="solid"/>
            </a:ln>
          </c:spPr>
        </c:majorGridlines>
        <c:title>
          <c:tx>
            <c:rich>
              <a:bodyPr rot="0" vert="horz"/>
              <a:lstStyle/>
              <a:p>
                <a:pPr>
                  <a:defRPr b="0"/>
                </a:pPr>
                <a:r>
                  <a:rPr lang="en-GB"/>
                  <a:t>%</a:t>
                </a:r>
              </a:p>
            </c:rich>
          </c:tx>
          <c:layout>
            <c:manualLayout>
              <c:xMode val="edge"/>
              <c:yMode val="edge"/>
              <c:x val="3.0579453726088698E-3"/>
              <c:y val="2.4975138977192745E-4"/>
            </c:manualLayout>
          </c:layout>
          <c:overlay val="0"/>
        </c:title>
        <c:numFmt formatCode="General" sourceLinked="0"/>
        <c:majorTickMark val="in"/>
        <c:minorTickMark val="none"/>
        <c:tickLblPos val="nextTo"/>
        <c:spPr>
          <a:noFill/>
          <a:ln w="9525">
            <a:solidFill>
              <a:srgbClr val="000000"/>
            </a:solidFill>
            <a:prstDash val="solid"/>
          </a:ln>
        </c:spPr>
        <c:txPr>
          <a:bodyPr rot="-60000000" vert="horz"/>
          <a:lstStyle/>
          <a:p>
            <a:pPr>
              <a:defRPr/>
            </a:pPr>
            <a:endParaRPr lang="it-IT"/>
          </a:p>
        </c:txPr>
        <c:crossAx val="117351936"/>
        <c:crosses val="autoZero"/>
        <c:crossBetween val="between"/>
        <c:majorUnit val="10"/>
      </c:valAx>
      <c:spPr>
        <a:solidFill>
          <a:srgbClr val="F4FFFF"/>
        </a:solidFill>
        <a:ln w="0">
          <a:noFill/>
        </a:ln>
      </c:spPr>
    </c:plotArea>
    <c:legend>
      <c:legendPos val="t"/>
      <c:legendEntry>
        <c:idx val="1"/>
        <c:delete val="1"/>
      </c:legendEntry>
      <c:layout>
        <c:manualLayout>
          <c:xMode val="edge"/>
          <c:yMode val="edge"/>
          <c:x val="6.9189137072151685E-2"/>
          <c:y val="0.11023622047244094"/>
          <c:w val="0.62760812041351977"/>
          <c:h val="7.1270112975008557E-2"/>
        </c:manualLayout>
      </c:layout>
      <c:overlay val="0"/>
    </c:legend>
    <c:plotVisOnly val="1"/>
    <c:dispBlanksAs val="gap"/>
    <c:showDLblsOverMax val="1"/>
  </c:chart>
  <c:spPr>
    <a:noFill/>
    <a:ln>
      <a:noFill/>
    </a:ln>
  </c:spPr>
  <c:txPr>
    <a:bodyPr/>
    <a:lstStyle/>
    <a:p>
      <a:pPr>
        <a:defRPr sz="1000">
          <a:latin typeface="Arial Narrow" pitchFamily="34" charset="0"/>
        </a:defRPr>
      </a:pPr>
      <a:endParaRPr lang="it-IT"/>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3.8530798884514439E-2"/>
          <c:y val="8.2814795209422351E-2"/>
          <c:w val="0.94133079068241465"/>
          <c:h val="0.79935227586421032"/>
        </c:manualLayout>
      </c:layout>
      <c:barChart>
        <c:barDir val="col"/>
        <c:grouping val="stacked"/>
        <c:varyColors val="0"/>
        <c:ser>
          <c:idx val="3"/>
          <c:order val="2"/>
          <c:tx>
            <c:strRef>
              <c:f>'Slide 9.'!$E$32</c:f>
              <c:strCache>
                <c:ptCount val="1"/>
                <c:pt idx="0">
                  <c:v>2012</c:v>
                </c:pt>
              </c:strCache>
            </c:strRef>
          </c:tx>
          <c:spPr>
            <a:solidFill>
              <a:srgbClr val="4F81BD"/>
            </a:solidFill>
            <a:ln w="0">
              <a:solidFill>
                <a:srgbClr val="000000"/>
              </a:solidFill>
            </a:ln>
          </c:spPr>
          <c:invertIfNegative val="0"/>
          <c:dPt>
            <c:idx val="14"/>
            <c:invertIfNegative val="0"/>
            <c:bubble3D val="0"/>
            <c:spPr>
              <a:pattFill prst="ltUpDiag">
                <a:fgClr>
                  <a:sysClr val="windowText" lastClr="000000"/>
                </a:fgClr>
                <a:bgClr>
                  <a:sysClr val="window" lastClr="FFFFFF"/>
                </a:bgClr>
              </a:pattFill>
              <a:ln w="0">
                <a:solidFill>
                  <a:srgbClr val="000000"/>
                </a:solidFill>
              </a:ln>
            </c:spPr>
          </c:dPt>
          <c:dPt>
            <c:idx val="15"/>
            <c:invertIfNegative val="0"/>
            <c:bubble3D val="0"/>
          </c:dPt>
          <c:dPt>
            <c:idx val="16"/>
            <c:invertIfNegative val="0"/>
            <c:bubble3D val="0"/>
          </c:dPt>
          <c:dPt>
            <c:idx val="27"/>
            <c:invertIfNegative val="0"/>
            <c:bubble3D val="0"/>
            <c:spPr>
              <a:solidFill>
                <a:srgbClr val="1F497D"/>
              </a:solidFill>
              <a:ln w="0">
                <a:solidFill>
                  <a:srgbClr val="000000"/>
                </a:solidFill>
              </a:ln>
            </c:spPr>
          </c:dPt>
          <c:cat>
            <c:strRef>
              <c:f>'Slide 9.'!$B$33:$B$60</c:f>
              <c:strCache>
                <c:ptCount val="28"/>
                <c:pt idx="0">
                  <c:v>SWE</c:v>
                </c:pt>
                <c:pt idx="1">
                  <c:v>NOR</c:v>
                </c:pt>
                <c:pt idx="2">
                  <c:v>BEL</c:v>
                </c:pt>
                <c:pt idx="3">
                  <c:v>FIN</c:v>
                </c:pt>
                <c:pt idx="4">
                  <c:v>ITA</c:v>
                </c:pt>
                <c:pt idx="5">
                  <c:v>CHE</c:v>
                </c:pt>
                <c:pt idx="6">
                  <c:v>GRC</c:v>
                </c:pt>
                <c:pt idx="7">
                  <c:v>DNK</c:v>
                </c:pt>
                <c:pt idx="8">
                  <c:v>NZL</c:v>
                </c:pt>
                <c:pt idx="9">
                  <c:v>FRA</c:v>
                </c:pt>
                <c:pt idx="10">
                  <c:v>JPN</c:v>
                </c:pt>
                <c:pt idx="11">
                  <c:v>ESP</c:v>
                </c:pt>
                <c:pt idx="12">
                  <c:v>DEU</c:v>
                </c:pt>
                <c:pt idx="13">
                  <c:v>AUT</c:v>
                </c:pt>
                <c:pt idx="14">
                  <c:v>Average</c:v>
                </c:pt>
                <c:pt idx="15">
                  <c:v>CZE</c:v>
                </c:pt>
                <c:pt idx="16">
                  <c:v>AUS</c:v>
                </c:pt>
                <c:pt idx="17">
                  <c:v>GBR</c:v>
                </c:pt>
                <c:pt idx="18">
                  <c:v>SVK</c:v>
                </c:pt>
                <c:pt idx="19">
                  <c:v>IRL</c:v>
                </c:pt>
                <c:pt idx="20">
                  <c:v>CAN</c:v>
                </c:pt>
                <c:pt idx="21">
                  <c:v>HUN</c:v>
                </c:pt>
                <c:pt idx="22">
                  <c:v>PRT</c:v>
                </c:pt>
                <c:pt idx="23">
                  <c:v>POL</c:v>
                </c:pt>
                <c:pt idx="24">
                  <c:v>CHL</c:v>
                </c:pt>
                <c:pt idx="25">
                  <c:v>KOR</c:v>
                </c:pt>
                <c:pt idx="26">
                  <c:v>ISR</c:v>
                </c:pt>
                <c:pt idx="27">
                  <c:v>USA</c:v>
                </c:pt>
              </c:strCache>
            </c:strRef>
          </c:cat>
          <c:val>
            <c:numRef>
              <c:f>'Slide 9.'!$E$33:$E$60</c:f>
              <c:numCache>
                <c:formatCode>0.0</c:formatCode>
                <c:ptCount val="28"/>
                <c:pt idx="0">
                  <c:v>2.0588235294117649</c:v>
                </c:pt>
                <c:pt idx="1">
                  <c:v>2.3640552995391704</c:v>
                </c:pt>
                <c:pt idx="2">
                  <c:v>2.4733698357391738</c:v>
                </c:pt>
                <c:pt idx="3">
                  <c:v>2.5437889915501857</c:v>
                </c:pt>
                <c:pt idx="4">
                  <c:v>2.5974025934939102</c:v>
                </c:pt>
                <c:pt idx="5">
                  <c:v>2.7014167334937182</c:v>
                </c:pt>
                <c:pt idx="6">
                  <c:v>2.7078139834386254</c:v>
                </c:pt>
                <c:pt idx="7">
                  <c:v>2.8630319148936167</c:v>
                </c:pt>
                <c:pt idx="8">
                  <c:v>2.8857340720221605</c:v>
                </c:pt>
                <c:pt idx="9">
                  <c:v>2.9744558645707375</c:v>
                </c:pt>
                <c:pt idx="10">
                  <c:v>2.9862928348909659</c:v>
                </c:pt>
                <c:pt idx="11">
                  <c:v>3.0783771272786442</c:v>
                </c:pt>
                <c:pt idx="12">
                  <c:v>3.2552083333124999</c:v>
                </c:pt>
                <c:pt idx="13">
                  <c:v>3.3541482969299419</c:v>
                </c:pt>
                <c:pt idx="14">
                  <c:v>3.3762362160241652</c:v>
                </c:pt>
                <c:pt idx="15">
                  <c:v>3.4380214038931487</c:v>
                </c:pt>
                <c:pt idx="16">
                  <c:v>3.4848484848484849</c:v>
                </c:pt>
                <c:pt idx="17">
                  <c:v>3.5455835402625042</c:v>
                </c:pt>
                <c:pt idx="18">
                  <c:v>3.6055207026348803</c:v>
                </c:pt>
                <c:pt idx="19">
                  <c:v>3.6398243045387986</c:v>
                </c:pt>
                <c:pt idx="20">
                  <c:v>3.7155555555555555</c:v>
                </c:pt>
                <c:pt idx="21">
                  <c:v>3.7639444444444443</c:v>
                </c:pt>
                <c:pt idx="22">
                  <c:v>3.8102103256649689</c:v>
                </c:pt>
                <c:pt idx="23">
                  <c:v>4.1009937499999998</c:v>
                </c:pt>
                <c:pt idx="24">
                  <c:v>4.3749999999999991</c:v>
                </c:pt>
                <c:pt idx="25">
                  <c:v>4.7054060892299896</c:v>
                </c:pt>
                <c:pt idx="26">
                  <c:v>4.9067085953878413</c:v>
                </c:pt>
                <c:pt idx="27">
                  <c:v>5.2228412256267411</c:v>
                </c:pt>
              </c:numCache>
            </c:numRef>
          </c:val>
        </c:ser>
        <c:dLbls>
          <c:showLegendKey val="0"/>
          <c:showVal val="0"/>
          <c:showCatName val="0"/>
          <c:showSerName val="0"/>
          <c:showPercent val="0"/>
          <c:showBubbleSize val="0"/>
        </c:dLbls>
        <c:gapWidth val="50"/>
        <c:overlap val="100"/>
        <c:axId val="116066176"/>
        <c:axId val="116067712"/>
      </c:barChart>
      <c:lineChart>
        <c:grouping val="standard"/>
        <c:varyColors val="0"/>
        <c:ser>
          <c:idx val="0"/>
          <c:order val="0"/>
          <c:tx>
            <c:strRef>
              <c:f>'Slide 9.'!$C$32</c:f>
              <c:strCache>
                <c:ptCount val="1"/>
                <c:pt idx="0">
                  <c:v>2000</c:v>
                </c:pt>
              </c:strCache>
            </c:strRef>
          </c:tx>
          <c:spPr>
            <a:ln w="6350" cmpd="sng">
              <a:noFill/>
            </a:ln>
          </c:spPr>
          <c:marker>
            <c:symbol val="circle"/>
            <c:size val="5"/>
            <c:spPr>
              <a:solidFill>
                <a:sysClr val="window" lastClr="FFFFFF"/>
              </a:solidFill>
              <a:ln w="0">
                <a:solidFill>
                  <a:srgbClr val="000000"/>
                </a:solidFill>
              </a:ln>
            </c:spPr>
          </c:marker>
          <c:cat>
            <c:strRef>
              <c:f>'Slide 9.'!$B$33:$B$60</c:f>
              <c:strCache>
                <c:ptCount val="28"/>
                <c:pt idx="0">
                  <c:v>SWE</c:v>
                </c:pt>
                <c:pt idx="1">
                  <c:v>NOR</c:v>
                </c:pt>
                <c:pt idx="2">
                  <c:v>BEL</c:v>
                </c:pt>
                <c:pt idx="3">
                  <c:v>FIN</c:v>
                </c:pt>
                <c:pt idx="4">
                  <c:v>ITA</c:v>
                </c:pt>
                <c:pt idx="5">
                  <c:v>CHE</c:v>
                </c:pt>
                <c:pt idx="6">
                  <c:v>GRC</c:v>
                </c:pt>
                <c:pt idx="7">
                  <c:v>DNK</c:v>
                </c:pt>
                <c:pt idx="8">
                  <c:v>NZL</c:v>
                </c:pt>
                <c:pt idx="9">
                  <c:v>FRA</c:v>
                </c:pt>
                <c:pt idx="10">
                  <c:v>JPN</c:v>
                </c:pt>
                <c:pt idx="11">
                  <c:v>ESP</c:v>
                </c:pt>
                <c:pt idx="12">
                  <c:v>DEU</c:v>
                </c:pt>
                <c:pt idx="13">
                  <c:v>AUT</c:v>
                </c:pt>
                <c:pt idx="14">
                  <c:v>Average</c:v>
                </c:pt>
                <c:pt idx="15">
                  <c:v>CZE</c:v>
                </c:pt>
                <c:pt idx="16">
                  <c:v>AUS</c:v>
                </c:pt>
                <c:pt idx="17">
                  <c:v>GBR</c:v>
                </c:pt>
                <c:pt idx="18">
                  <c:v>SVK</c:v>
                </c:pt>
                <c:pt idx="19">
                  <c:v>IRL</c:v>
                </c:pt>
                <c:pt idx="20">
                  <c:v>CAN</c:v>
                </c:pt>
                <c:pt idx="21">
                  <c:v>HUN</c:v>
                </c:pt>
                <c:pt idx="22">
                  <c:v>PRT</c:v>
                </c:pt>
                <c:pt idx="23">
                  <c:v>POL</c:v>
                </c:pt>
                <c:pt idx="24">
                  <c:v>CHL</c:v>
                </c:pt>
                <c:pt idx="25">
                  <c:v>KOR</c:v>
                </c:pt>
                <c:pt idx="26">
                  <c:v>ISR</c:v>
                </c:pt>
                <c:pt idx="27">
                  <c:v>USA</c:v>
                </c:pt>
              </c:strCache>
            </c:strRef>
          </c:cat>
          <c:val>
            <c:numRef>
              <c:f>'Slide 9.'!$C$33:$C$60</c:f>
              <c:numCache>
                <c:formatCode>0.0</c:formatCode>
                <c:ptCount val="28"/>
                <c:pt idx="0">
                  <c:v>1.9784552559318453</c:v>
                </c:pt>
                <c:pt idx="1">
                  <c:v>1.9967047747141895</c:v>
                </c:pt>
                <c:pt idx="2">
                  <c:v>2.3671497584541066</c:v>
                </c:pt>
                <c:pt idx="3">
                  <c:v>2.412197768133912</c:v>
                </c:pt>
                <c:pt idx="4">
                  <c:v>2.9709999854521429</c:v>
                </c:pt>
                <c:pt idx="5">
                  <c:v>2.5595457335788829</c:v>
                </c:pt>
                <c:pt idx="6">
                  <c:v>3.4373749166705236</c:v>
                </c:pt>
                <c:pt idx="7">
                  <c:v>2.5073720728534261</c:v>
                </c:pt>
                <c:pt idx="8">
                  <c:v>2.6260504201680672</c:v>
                </c:pt>
                <c:pt idx="9">
                  <c:v>3.0820742762452475</c:v>
                </c:pt>
                <c:pt idx="10">
                  <c:v>2.9750456482045036</c:v>
                </c:pt>
                <c:pt idx="11">
                  <c:v>3.5505258859555511</c:v>
                </c:pt>
                <c:pt idx="12">
                  <c:v>3.0521686747942818</c:v>
                </c:pt>
                <c:pt idx="13">
                  <c:v>3.2753071253071253</c:v>
                </c:pt>
                <c:pt idx="14">
                  <c:v>3.3946883772059402</c:v>
                </c:pt>
                <c:pt idx="15">
                  <c:v>3.1731529459019181</c:v>
                </c:pt>
                <c:pt idx="16">
                  <c:v>3.0144578313253012</c:v>
                </c:pt>
                <c:pt idx="17">
                  <c:v>3.4611440330653984</c:v>
                </c:pt>
                <c:pt idx="18">
                  <c:v>3.2487223168654165</c:v>
                </c:pt>
                <c:pt idx="19">
                  <c:v>3.2666599658257112</c:v>
                </c:pt>
                <c:pt idx="20">
                  <c:v>3.6062500000000002</c:v>
                </c:pt>
                <c:pt idx="21">
                  <c:v>4.6593235294117648</c:v>
                </c:pt>
                <c:pt idx="22">
                  <c:v>4.6450910106186551</c:v>
                </c:pt>
                <c:pt idx="23">
                  <c:v>3.6417494360807949</c:v>
                </c:pt>
                <c:pt idx="24">
                  <c:v>6.25</c:v>
                </c:pt>
                <c:pt idx="25">
                  <c:v>4.0365609825764066</c:v>
                </c:pt>
                <c:pt idx="26">
                  <c:v>5.3749573524394405</c:v>
                </c:pt>
                <c:pt idx="27">
                  <c:v>4.487544483985765</c:v>
                </c:pt>
              </c:numCache>
            </c:numRef>
          </c:val>
          <c:smooth val="0"/>
        </c:ser>
        <c:ser>
          <c:idx val="1"/>
          <c:order val="1"/>
          <c:tx>
            <c:strRef>
              <c:f>'Slide 9.'!$D$32</c:f>
              <c:strCache>
                <c:ptCount val="1"/>
                <c:pt idx="0">
                  <c:v>2007</c:v>
                </c:pt>
              </c:strCache>
            </c:strRef>
          </c:tx>
          <c:spPr>
            <a:ln w="6350" cmpd="sng">
              <a:noFill/>
            </a:ln>
          </c:spPr>
          <c:marker>
            <c:symbol val="diamond"/>
            <c:size val="5"/>
            <c:spPr>
              <a:solidFill>
                <a:sysClr val="window" lastClr="FFFFFF">
                  <a:lumMod val="75000"/>
                </a:sysClr>
              </a:solidFill>
              <a:ln w="0">
                <a:solidFill>
                  <a:srgbClr val="000000"/>
                </a:solidFill>
              </a:ln>
            </c:spPr>
          </c:marker>
          <c:dPt>
            <c:idx val="9"/>
            <c:bubble3D val="0"/>
          </c:dPt>
          <c:cat>
            <c:strRef>
              <c:f>'Slide 9.'!$B$33:$B$60</c:f>
              <c:strCache>
                <c:ptCount val="28"/>
                <c:pt idx="0">
                  <c:v>SWE</c:v>
                </c:pt>
                <c:pt idx="1">
                  <c:v>NOR</c:v>
                </c:pt>
                <c:pt idx="2">
                  <c:v>BEL</c:v>
                </c:pt>
                <c:pt idx="3">
                  <c:v>FIN</c:v>
                </c:pt>
                <c:pt idx="4">
                  <c:v>ITA</c:v>
                </c:pt>
                <c:pt idx="5">
                  <c:v>CHE</c:v>
                </c:pt>
                <c:pt idx="6">
                  <c:v>GRC</c:v>
                </c:pt>
                <c:pt idx="7">
                  <c:v>DNK</c:v>
                </c:pt>
                <c:pt idx="8">
                  <c:v>NZL</c:v>
                </c:pt>
                <c:pt idx="9">
                  <c:v>FRA</c:v>
                </c:pt>
                <c:pt idx="10">
                  <c:v>JPN</c:v>
                </c:pt>
                <c:pt idx="11">
                  <c:v>ESP</c:v>
                </c:pt>
                <c:pt idx="12">
                  <c:v>DEU</c:v>
                </c:pt>
                <c:pt idx="13">
                  <c:v>AUT</c:v>
                </c:pt>
                <c:pt idx="14">
                  <c:v>Average</c:v>
                </c:pt>
                <c:pt idx="15">
                  <c:v>CZE</c:v>
                </c:pt>
                <c:pt idx="16">
                  <c:v>AUS</c:v>
                </c:pt>
                <c:pt idx="17">
                  <c:v>GBR</c:v>
                </c:pt>
                <c:pt idx="18">
                  <c:v>SVK</c:v>
                </c:pt>
                <c:pt idx="19">
                  <c:v>IRL</c:v>
                </c:pt>
                <c:pt idx="20">
                  <c:v>CAN</c:v>
                </c:pt>
                <c:pt idx="21">
                  <c:v>HUN</c:v>
                </c:pt>
                <c:pt idx="22">
                  <c:v>PRT</c:v>
                </c:pt>
                <c:pt idx="23">
                  <c:v>POL</c:v>
                </c:pt>
                <c:pt idx="24">
                  <c:v>CHL</c:v>
                </c:pt>
                <c:pt idx="25">
                  <c:v>KOR</c:v>
                </c:pt>
                <c:pt idx="26">
                  <c:v>ISR</c:v>
                </c:pt>
                <c:pt idx="27">
                  <c:v>USA</c:v>
                </c:pt>
              </c:strCache>
            </c:strRef>
          </c:cat>
          <c:val>
            <c:numRef>
              <c:f>'Slide 9.'!$D$33:$D$60</c:f>
              <c:numCache>
                <c:formatCode>0.0</c:formatCode>
                <c:ptCount val="28"/>
                <c:pt idx="0">
                  <c:v>2.0565930635181924</c:v>
                </c:pt>
                <c:pt idx="1">
                  <c:v>2.2344036202995365</c:v>
                </c:pt>
                <c:pt idx="2">
                  <c:v>2.3320420586607633</c:v>
                </c:pt>
                <c:pt idx="3">
                  <c:v>2.5528353503037047</c:v>
                </c:pt>
                <c:pt idx="4">
                  <c:v>2.7802500064241626</c:v>
                </c:pt>
                <c:pt idx="5">
                  <c:v>2.6908742121129077</c:v>
                </c:pt>
                <c:pt idx="6">
                  <c:v>3.428173919351877</c:v>
                </c:pt>
                <c:pt idx="7">
                  <c:v>2.6925287356321839</c:v>
                </c:pt>
                <c:pt idx="8">
                  <c:v>2.916666666666667</c:v>
                </c:pt>
                <c:pt idx="9">
                  <c:v>2.9869772708889433</c:v>
                </c:pt>
                <c:pt idx="10">
                  <c:v>3.0645768025078373</c:v>
                </c:pt>
                <c:pt idx="11">
                  <c:v>3.4679985014031427</c:v>
                </c:pt>
                <c:pt idx="12">
                  <c:v>3.2624971468217874</c:v>
                </c:pt>
                <c:pt idx="13">
                  <c:v>3.3660399529964748</c:v>
                </c:pt>
                <c:pt idx="14">
                  <c:v>3.4359017688488001</c:v>
                </c:pt>
                <c:pt idx="15">
                  <c:v>3.4026171441892772</c:v>
                </c:pt>
                <c:pt idx="16">
                  <c:v>3.310909090909091</c:v>
                </c:pt>
                <c:pt idx="17">
                  <c:v>3.5920231934539011</c:v>
                </c:pt>
                <c:pt idx="18">
                  <c:v>3.4631197097944373</c:v>
                </c:pt>
                <c:pt idx="19">
                  <c:v>3.776952662721893</c:v>
                </c:pt>
                <c:pt idx="20">
                  <c:v>3.7461038961038957</c:v>
                </c:pt>
                <c:pt idx="21">
                  <c:v>4.1966370558375639</c:v>
                </c:pt>
                <c:pt idx="22">
                  <c:v>4.3113319887455228</c:v>
                </c:pt>
                <c:pt idx="23">
                  <c:v>4.1141814230398381</c:v>
                </c:pt>
                <c:pt idx="24">
                  <c:v>4.2857142857142847</c:v>
                </c:pt>
                <c:pt idx="25">
                  <c:v>4.7405716554188171</c:v>
                </c:pt>
                <c:pt idx="26">
                  <c:v>5.142182890855457</c:v>
                </c:pt>
                <c:pt idx="27">
                  <c:v>4.8545454545454545</c:v>
                </c:pt>
              </c:numCache>
            </c:numRef>
          </c:val>
          <c:smooth val="0"/>
        </c:ser>
        <c:dLbls>
          <c:showLegendKey val="0"/>
          <c:showVal val="0"/>
          <c:showCatName val="0"/>
          <c:showSerName val="0"/>
          <c:showPercent val="0"/>
          <c:showBubbleSize val="0"/>
        </c:dLbls>
        <c:dropLines/>
        <c:marker val="1"/>
        <c:smooth val="0"/>
        <c:axId val="116066176"/>
        <c:axId val="116067712"/>
      </c:lineChart>
      <c:catAx>
        <c:axId val="116066176"/>
        <c:scaling>
          <c:orientation val="minMax"/>
        </c:scaling>
        <c:delete val="0"/>
        <c:axPos val="b"/>
        <c:majorGridlines>
          <c:spPr>
            <a:ln w="0">
              <a:solidFill>
                <a:schemeClr val="bg1">
                  <a:lumMod val="85000"/>
                </a:schemeClr>
              </a:solidFill>
              <a:prstDash val="solid"/>
            </a:ln>
          </c:spPr>
        </c:majorGridlines>
        <c:numFmt formatCode="General" sourceLinked="1"/>
        <c:majorTickMark val="in"/>
        <c:minorTickMark val="none"/>
        <c:tickLblPos val="low"/>
        <c:spPr>
          <a:noFill/>
          <a:ln w="0">
            <a:solidFill>
              <a:srgbClr val="000000"/>
            </a:solidFill>
            <a:prstDash val="solid"/>
          </a:ln>
        </c:spPr>
        <c:txPr>
          <a:bodyPr rot="-2700000" vert="horz"/>
          <a:lstStyle/>
          <a:p>
            <a:pPr>
              <a:defRPr/>
            </a:pPr>
            <a:endParaRPr lang="it-IT"/>
          </a:p>
        </c:txPr>
        <c:crossAx val="116067712"/>
        <c:crosses val="autoZero"/>
        <c:auto val="1"/>
        <c:lblAlgn val="ctr"/>
        <c:lblOffset val="0"/>
        <c:tickLblSkip val="1"/>
        <c:noMultiLvlLbl val="0"/>
      </c:catAx>
      <c:valAx>
        <c:axId val="116067712"/>
        <c:scaling>
          <c:orientation val="minMax"/>
          <c:max val="7"/>
          <c:min val="1"/>
        </c:scaling>
        <c:delete val="0"/>
        <c:axPos val="l"/>
        <c:majorGridlines>
          <c:spPr>
            <a:ln w="0">
              <a:solidFill>
                <a:schemeClr val="bg1">
                  <a:lumMod val="75000"/>
                </a:schemeClr>
              </a:solidFill>
              <a:prstDash val="solid"/>
            </a:ln>
          </c:spPr>
        </c:majorGridlines>
        <c:numFmt formatCode="General" sourceLinked="0"/>
        <c:majorTickMark val="in"/>
        <c:minorTickMark val="none"/>
        <c:tickLblPos val="nextTo"/>
        <c:spPr>
          <a:noFill/>
          <a:ln w="0">
            <a:solidFill>
              <a:srgbClr val="000000"/>
            </a:solidFill>
            <a:prstDash val="solid"/>
          </a:ln>
        </c:spPr>
        <c:txPr>
          <a:bodyPr rot="-60000000" vert="horz"/>
          <a:lstStyle/>
          <a:p>
            <a:pPr>
              <a:defRPr/>
            </a:pPr>
            <a:endParaRPr lang="it-IT"/>
          </a:p>
        </c:txPr>
        <c:crossAx val="116066176"/>
        <c:crosses val="autoZero"/>
        <c:crossBetween val="between"/>
        <c:majorUnit val="1"/>
      </c:valAx>
      <c:spPr>
        <a:solidFill>
          <a:srgbClr val="F4FFFF"/>
        </a:solidFill>
        <a:ln w="9525">
          <a:noFill/>
        </a:ln>
      </c:spPr>
    </c:plotArea>
    <c:legend>
      <c:legendPos val="t"/>
      <c:layout>
        <c:manualLayout>
          <c:xMode val="edge"/>
          <c:yMode val="edge"/>
          <c:x val="6.7243479330708691E-2"/>
          <c:y val="8.4033613445378158E-2"/>
          <c:w val="0.4358255413385827"/>
          <c:h val="9.6424270495599818E-2"/>
        </c:manualLayout>
      </c:layout>
      <c:overlay val="0"/>
      <c:txPr>
        <a:bodyPr/>
        <a:lstStyle/>
        <a:p>
          <a:pPr>
            <a:defRPr sz="1100"/>
          </a:pPr>
          <a:endParaRPr lang="it-IT"/>
        </a:p>
      </c:txPr>
    </c:legend>
    <c:plotVisOnly val="1"/>
    <c:dispBlanksAs val="gap"/>
    <c:showDLblsOverMax val="1"/>
  </c:chart>
  <c:spPr>
    <a:noFill/>
    <a:ln>
      <a:noFill/>
    </a:ln>
  </c:spPr>
  <c:txPr>
    <a:bodyPr/>
    <a:lstStyle/>
    <a:p>
      <a:pPr>
        <a:defRPr sz="1000" b="0" i="0" u="none" strike="noStrike" baseline="0">
          <a:solidFill>
            <a:srgbClr val="000000"/>
          </a:solidFill>
          <a:latin typeface="Arial Narrow" pitchFamily="34" charset="0"/>
          <a:ea typeface="Calibri"/>
          <a:cs typeface="Calibri"/>
        </a:defRPr>
      </a:pPr>
      <a:endParaRPr lang="it-IT"/>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512823107908897E-2"/>
          <c:y val="1.3590868991063045E-2"/>
          <c:w val="0.8695880723242928"/>
          <c:h val="0.62034342885822658"/>
        </c:manualLayout>
      </c:layout>
      <c:lineChart>
        <c:grouping val="standard"/>
        <c:varyColors val="0"/>
        <c:ser>
          <c:idx val="0"/>
          <c:order val="0"/>
          <c:tx>
            <c:strRef>
              <c:f>'Slide 13'!$U$30</c:f>
              <c:strCache>
                <c:ptCount val="1"/>
                <c:pt idx="0">
                  <c:v>Canada</c:v>
                </c:pt>
              </c:strCache>
            </c:strRef>
          </c:tx>
          <c:spPr>
            <a:ln w="19050">
              <a:solidFill>
                <a:schemeClr val="tx2"/>
              </a:solidFill>
            </a:ln>
          </c:spPr>
          <c:marker>
            <c:symbol val="none"/>
          </c:marker>
          <c:cat>
            <c:strRef>
              <c:f>'Slide 13'!$T$31:$T$86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13'!$U$31:$U$86</c:f>
              <c:numCache>
                <c:formatCode>General</c:formatCode>
                <c:ptCount val="56"/>
                <c:pt idx="0">
                  <c:v>98.257875961336396</c:v>
                </c:pt>
                <c:pt idx="1">
                  <c:v>100.0888208947549</c:v>
                </c:pt>
                <c:pt idx="2">
                  <c:v>100.41754860742584</c:v>
                </c:pt>
                <c:pt idx="3">
                  <c:v>101.23575453648289</c:v>
                </c:pt>
                <c:pt idx="4">
                  <c:v>102.05769031920191</c:v>
                </c:pt>
                <c:pt idx="5">
                  <c:v>102.20013013575928</c:v>
                </c:pt>
                <c:pt idx="6">
                  <c:v>102.65433857194604</c:v>
                </c:pt>
                <c:pt idx="7">
                  <c:v>102.77802900211064</c:v>
                </c:pt>
                <c:pt idx="8">
                  <c:v>102.80617128498754</c:v>
                </c:pt>
                <c:pt idx="9">
                  <c:v>103.22344160965176</c:v>
                </c:pt>
                <c:pt idx="10">
                  <c:v>103.73805037495487</c:v>
                </c:pt>
                <c:pt idx="11">
                  <c:v>104.81778931041008</c:v>
                </c:pt>
                <c:pt idx="12">
                  <c:v>105.27053966324725</c:v>
                </c:pt>
                <c:pt idx="13">
                  <c:v>105.79306230790399</c:v>
                </c:pt>
                <c:pt idx="14">
                  <c:v>107.1753999567795</c:v>
                </c:pt>
                <c:pt idx="15">
                  <c:v>107.26890023419418</c:v>
                </c:pt>
                <c:pt idx="16">
                  <c:v>108.50907566665065</c:v>
                </c:pt>
                <c:pt idx="17">
                  <c:v>109.18342374303383</c:v>
                </c:pt>
                <c:pt idx="18">
                  <c:v>109.34678459821372</c:v>
                </c:pt>
                <c:pt idx="19">
                  <c:v>109.57112191656758</c:v>
                </c:pt>
                <c:pt idx="20">
                  <c:v>110.56617551670584</c:v>
                </c:pt>
                <c:pt idx="21">
                  <c:v>111.69324755115892</c:v>
                </c:pt>
                <c:pt idx="22">
                  <c:v>112.37690569906691</c:v>
                </c:pt>
                <c:pt idx="23">
                  <c:v>113.07653450149111</c:v>
                </c:pt>
                <c:pt idx="24">
                  <c:v>115.02503990792104</c:v>
                </c:pt>
                <c:pt idx="25">
                  <c:v>115.85282713749052</c:v>
                </c:pt>
                <c:pt idx="26">
                  <c:v>117.35144374791918</c:v>
                </c:pt>
                <c:pt idx="27">
                  <c:v>118.39585101199668</c:v>
                </c:pt>
                <c:pt idx="28">
                  <c:v>119.90923685994935</c:v>
                </c:pt>
                <c:pt idx="29">
                  <c:v>120.73282004021067</c:v>
                </c:pt>
                <c:pt idx="30">
                  <c:v>120.32713883869886</c:v>
                </c:pt>
                <c:pt idx="31">
                  <c:v>121.36521317896465</c:v>
                </c:pt>
                <c:pt idx="32">
                  <c:v>123.48389384134741</c:v>
                </c:pt>
                <c:pt idx="33">
                  <c:v>124.30602530940989</c:v>
                </c:pt>
                <c:pt idx="34">
                  <c:v>124.19606106838069</c:v>
                </c:pt>
                <c:pt idx="35">
                  <c:v>125.66517834082991</c:v>
                </c:pt>
                <c:pt idx="36">
                  <c:v>127.13624882605576</c:v>
                </c:pt>
                <c:pt idx="37">
                  <c:v>127.68302189066634</c:v>
                </c:pt>
                <c:pt idx="38">
                  <c:v>127.36449256996289</c:v>
                </c:pt>
                <c:pt idx="39">
                  <c:v>126.86400864579717</c:v>
                </c:pt>
                <c:pt idx="40">
                  <c:v>126.02644261004303</c:v>
                </c:pt>
                <c:pt idx="41">
                  <c:v>126.61150264979915</c:v>
                </c:pt>
                <c:pt idx="42">
                  <c:v>127.58586002191873</c:v>
                </c:pt>
                <c:pt idx="43">
                  <c:v>128.16050323025422</c:v>
                </c:pt>
                <c:pt idx="44">
                  <c:v>129.96670352445619</c:v>
                </c:pt>
                <c:pt idx="45">
                  <c:v>130.84251557795841</c:v>
                </c:pt>
                <c:pt idx="46">
                  <c:v>130.14659660557967</c:v>
                </c:pt>
                <c:pt idx="47">
                  <c:v>131.12891518560113</c:v>
                </c:pt>
                <c:pt idx="48">
                  <c:v>132.17645614566649</c:v>
                </c:pt>
                <c:pt idx="49">
                  <c:v>133.59253085791195</c:v>
                </c:pt>
                <c:pt idx="50">
                  <c:v>134.97567582259958</c:v>
                </c:pt>
                <c:pt idx="51">
                  <c:v>135.599890224163</c:v>
                </c:pt>
                <c:pt idx="52">
                  <c:v>136.28459415095278</c:v>
                </c:pt>
                <c:pt idx="53">
                  <c:v>135.95681482957417</c:v>
                </c:pt>
                <c:pt idx="54">
                  <c:v>136.05812704793107</c:v>
                </c:pt>
                <c:pt idx="55">
                  <c:v>136.52953213006464</c:v>
                </c:pt>
              </c:numCache>
            </c:numRef>
          </c:val>
          <c:smooth val="0"/>
        </c:ser>
        <c:ser>
          <c:idx val="4"/>
          <c:order val="1"/>
          <c:tx>
            <c:strRef>
              <c:f>'Slide 13'!$V$30</c:f>
              <c:strCache>
                <c:ptCount val="1"/>
                <c:pt idx="0">
                  <c:v>United Kingdom</c:v>
                </c:pt>
              </c:strCache>
            </c:strRef>
          </c:tx>
          <c:spPr>
            <a:ln w="19050">
              <a:solidFill>
                <a:schemeClr val="tx2"/>
              </a:solidFill>
              <a:prstDash val="sysDot"/>
            </a:ln>
          </c:spPr>
          <c:marker>
            <c:symbol val="none"/>
          </c:marker>
          <c:cat>
            <c:strRef>
              <c:f>'Slide 13'!$T$31:$T$86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13'!$V$31:$V$86</c:f>
              <c:numCache>
                <c:formatCode>General</c:formatCode>
                <c:ptCount val="56"/>
                <c:pt idx="0">
                  <c:v>98.041142677763943</c:v>
                </c:pt>
                <c:pt idx="1">
                  <c:v>98.771404245036848</c:v>
                </c:pt>
                <c:pt idx="2">
                  <c:v>100.77240969485686</c:v>
                </c:pt>
                <c:pt idx="3">
                  <c:v>102.41504338234238</c:v>
                </c:pt>
                <c:pt idx="4">
                  <c:v>103.32422915396857</c:v>
                </c:pt>
                <c:pt idx="5">
                  <c:v>103.78678048193754</c:v>
                </c:pt>
                <c:pt idx="6">
                  <c:v>103.8082825565435</c:v>
                </c:pt>
                <c:pt idx="7">
                  <c:v>104.40371700274981</c:v>
                </c:pt>
                <c:pt idx="8">
                  <c:v>103.97197832599466</c:v>
                </c:pt>
                <c:pt idx="9">
                  <c:v>105.03190810299921</c:v>
                </c:pt>
                <c:pt idx="10">
                  <c:v>105.22072237015401</c:v>
                </c:pt>
                <c:pt idx="11">
                  <c:v>105.93367694663343</c:v>
                </c:pt>
                <c:pt idx="12">
                  <c:v>106.17902496230884</c:v>
                </c:pt>
                <c:pt idx="13">
                  <c:v>106.21017028152274</c:v>
                </c:pt>
                <c:pt idx="14">
                  <c:v>106.5707617566419</c:v>
                </c:pt>
                <c:pt idx="15">
                  <c:v>105.63377633181756</c:v>
                </c:pt>
                <c:pt idx="16">
                  <c:v>106.15626898524101</c:v>
                </c:pt>
                <c:pt idx="17">
                  <c:v>108.15560779314495</c:v>
                </c:pt>
                <c:pt idx="18">
                  <c:v>108.9916173359783</c:v>
                </c:pt>
                <c:pt idx="19">
                  <c:v>109.50492158367237</c:v>
                </c:pt>
                <c:pt idx="20">
                  <c:v>109.76708377923296</c:v>
                </c:pt>
                <c:pt idx="21">
                  <c:v>109.42211366697634</c:v>
                </c:pt>
                <c:pt idx="22">
                  <c:v>109.92828330046511</c:v>
                </c:pt>
                <c:pt idx="23">
                  <c:v>110.11259540565351</c:v>
                </c:pt>
                <c:pt idx="24">
                  <c:v>111.98828820430511</c:v>
                </c:pt>
                <c:pt idx="25">
                  <c:v>112.46439472142889</c:v>
                </c:pt>
                <c:pt idx="26">
                  <c:v>113.42988063104463</c:v>
                </c:pt>
                <c:pt idx="27">
                  <c:v>115.0489708345837</c:v>
                </c:pt>
                <c:pt idx="28">
                  <c:v>114.72432153661512</c:v>
                </c:pt>
                <c:pt idx="29">
                  <c:v>115.37558889974879</c:v>
                </c:pt>
                <c:pt idx="30">
                  <c:v>115.2883035854536</c:v>
                </c:pt>
                <c:pt idx="31">
                  <c:v>115.97256121316147</c:v>
                </c:pt>
                <c:pt idx="32">
                  <c:v>117.0884832245227</c:v>
                </c:pt>
                <c:pt idx="33">
                  <c:v>117.98130965514224</c:v>
                </c:pt>
                <c:pt idx="34">
                  <c:v>119.68537300655409</c:v>
                </c:pt>
                <c:pt idx="35">
                  <c:v>121.70724573769951</c:v>
                </c:pt>
                <c:pt idx="36">
                  <c:v>123.05333685856851</c:v>
                </c:pt>
                <c:pt idx="37">
                  <c:v>126.01866594370125</c:v>
                </c:pt>
                <c:pt idx="38">
                  <c:v>126.83990271598988</c:v>
                </c:pt>
                <c:pt idx="39">
                  <c:v>128.462867717525</c:v>
                </c:pt>
                <c:pt idx="40">
                  <c:v>127.4241436681983</c:v>
                </c:pt>
                <c:pt idx="41">
                  <c:v>127.82444232976925</c:v>
                </c:pt>
                <c:pt idx="42">
                  <c:v>127.14765115878789</c:v>
                </c:pt>
                <c:pt idx="43">
                  <c:v>127.51067862216576</c:v>
                </c:pt>
                <c:pt idx="44">
                  <c:v>127.96781811041127</c:v>
                </c:pt>
                <c:pt idx="45">
                  <c:v>128.66373645317915</c:v>
                </c:pt>
                <c:pt idx="46">
                  <c:v>128.82610402706666</c:v>
                </c:pt>
                <c:pt idx="47">
                  <c:v>130.35458801466206</c:v>
                </c:pt>
                <c:pt idx="48">
                  <c:v>131.88858289944994</c:v>
                </c:pt>
                <c:pt idx="49">
                  <c:v>132.28029575489467</c:v>
                </c:pt>
                <c:pt idx="50">
                  <c:v>132.05129552352116</c:v>
                </c:pt>
                <c:pt idx="51">
                  <c:v>132.29722137443247</c:v>
                </c:pt>
                <c:pt idx="52">
                  <c:v>132.43600914330156</c:v>
                </c:pt>
                <c:pt idx="53">
                  <c:v>135.08264145887415</c:v>
                </c:pt>
                <c:pt idx="54">
                  <c:v>134.18541192375724</c:v>
                </c:pt>
                <c:pt idx="55">
                  <c:v>133.72043698971322</c:v>
                </c:pt>
              </c:numCache>
            </c:numRef>
          </c:val>
          <c:smooth val="0"/>
        </c:ser>
        <c:ser>
          <c:idx val="8"/>
          <c:order val="2"/>
          <c:tx>
            <c:strRef>
              <c:f>'Slide 13'!$W$30</c:f>
              <c:strCache>
                <c:ptCount val="1"/>
                <c:pt idx="0">
                  <c:v>Japan</c:v>
                </c:pt>
              </c:strCache>
            </c:strRef>
          </c:tx>
          <c:spPr>
            <a:ln w="19050">
              <a:solidFill>
                <a:schemeClr val="tx2"/>
              </a:solidFill>
              <a:prstDash val="sysDash"/>
            </a:ln>
          </c:spPr>
          <c:marker>
            <c:symbol val="none"/>
          </c:marker>
          <c:cat>
            <c:strRef>
              <c:f>'Slide 13'!$T$31:$T$86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13'!$W$31:$W$86</c:f>
              <c:numCache>
                <c:formatCode>General</c:formatCode>
                <c:ptCount val="56"/>
                <c:pt idx="0">
                  <c:v>100.44063241100274</c:v>
                </c:pt>
                <c:pt idx="1">
                  <c:v>99.670873990161468</c:v>
                </c:pt>
                <c:pt idx="2">
                  <c:v>99.97779519257702</c:v>
                </c:pt>
                <c:pt idx="3">
                  <c:v>99.910698406258774</c:v>
                </c:pt>
                <c:pt idx="4">
                  <c:v>99.317423453824603</c:v>
                </c:pt>
                <c:pt idx="5">
                  <c:v>99.053571554293441</c:v>
                </c:pt>
                <c:pt idx="6">
                  <c:v>99.532409916047243</c:v>
                </c:pt>
                <c:pt idx="7">
                  <c:v>97.908070424085167</c:v>
                </c:pt>
                <c:pt idx="8">
                  <c:v>98.928509893809974</c:v>
                </c:pt>
                <c:pt idx="9">
                  <c:v>95.834012321476919</c:v>
                </c:pt>
                <c:pt idx="10">
                  <c:v>94.992728472265881</c:v>
                </c:pt>
                <c:pt idx="11">
                  <c:v>93.882522341375747</c:v>
                </c:pt>
                <c:pt idx="12">
                  <c:v>95.270908331375452</c:v>
                </c:pt>
                <c:pt idx="13">
                  <c:v>93.380455670873587</c:v>
                </c:pt>
                <c:pt idx="14">
                  <c:v>91.123359737861392</c:v>
                </c:pt>
                <c:pt idx="15">
                  <c:v>90.228981602961667</c:v>
                </c:pt>
                <c:pt idx="16">
                  <c:v>89.307377873916565</c:v>
                </c:pt>
                <c:pt idx="17">
                  <c:v>89.848767892460899</c:v>
                </c:pt>
                <c:pt idx="18">
                  <c:v>89.140404019479433</c:v>
                </c:pt>
                <c:pt idx="19">
                  <c:v>89.617328456699269</c:v>
                </c:pt>
                <c:pt idx="20">
                  <c:v>89.155910973514381</c:v>
                </c:pt>
                <c:pt idx="21">
                  <c:v>88.64553345107052</c:v>
                </c:pt>
                <c:pt idx="22">
                  <c:v>88.995712454286576</c:v>
                </c:pt>
                <c:pt idx="23">
                  <c:v>88.694609271821008</c:v>
                </c:pt>
                <c:pt idx="24">
                  <c:v>87.604674785736691</c:v>
                </c:pt>
                <c:pt idx="25">
                  <c:v>88.113206158178201</c:v>
                </c:pt>
                <c:pt idx="26">
                  <c:v>88.901095678201145</c:v>
                </c:pt>
                <c:pt idx="27">
                  <c:v>87.419012810186004</c:v>
                </c:pt>
                <c:pt idx="28">
                  <c:v>85.502254453608757</c:v>
                </c:pt>
                <c:pt idx="29">
                  <c:v>85.985911160970957</c:v>
                </c:pt>
                <c:pt idx="30">
                  <c:v>86.374151211577512</c:v>
                </c:pt>
                <c:pt idx="31">
                  <c:v>85.781970535435363</c:v>
                </c:pt>
                <c:pt idx="32">
                  <c:v>85.398380100092851</c:v>
                </c:pt>
                <c:pt idx="33">
                  <c:v>86.591605090342455</c:v>
                </c:pt>
                <c:pt idx="34">
                  <c:v>87.074783140074985</c:v>
                </c:pt>
                <c:pt idx="35">
                  <c:v>89.950948588670656</c:v>
                </c:pt>
                <c:pt idx="36">
                  <c:v>91.055873953970917</c:v>
                </c:pt>
                <c:pt idx="37">
                  <c:v>87.643404400642339</c:v>
                </c:pt>
                <c:pt idx="38">
                  <c:v>87.305775687518661</c:v>
                </c:pt>
                <c:pt idx="39">
                  <c:v>85.73030657475806</c:v>
                </c:pt>
                <c:pt idx="40">
                  <c:v>85.641123762943366</c:v>
                </c:pt>
                <c:pt idx="41">
                  <c:v>84.268275084320919</c:v>
                </c:pt>
                <c:pt idx="42">
                  <c:v>83.008527273317839</c:v>
                </c:pt>
                <c:pt idx="43">
                  <c:v>83.225749589099692</c:v>
                </c:pt>
                <c:pt idx="44">
                  <c:v>85.703580817783489</c:v>
                </c:pt>
                <c:pt idx="45">
                  <c:v>86.208524375956614</c:v>
                </c:pt>
                <c:pt idx="46">
                  <c:v>83.811602524335143</c:v>
                </c:pt>
                <c:pt idx="47">
                  <c:v>83.79845779512155</c:v>
                </c:pt>
                <c:pt idx="48">
                  <c:v>83.653129431725219</c:v>
                </c:pt>
                <c:pt idx="49">
                  <c:v>83.442760815454903</c:v>
                </c:pt>
                <c:pt idx="50">
                  <c:v>84.357800298717294</c:v>
                </c:pt>
                <c:pt idx="51">
                  <c:v>84.137458942510847</c:v>
                </c:pt>
                <c:pt idx="52">
                  <c:v>83.823316222552663</c:v>
                </c:pt>
                <c:pt idx="53">
                  <c:v>83.235679969953566</c:v>
                </c:pt>
                <c:pt idx="54">
                  <c:v>82.977393347848178</c:v>
                </c:pt>
                <c:pt idx="55">
                  <c:v>83.349564480594964</c:v>
                </c:pt>
              </c:numCache>
            </c:numRef>
          </c:val>
          <c:smooth val="0"/>
        </c:ser>
        <c:ser>
          <c:idx val="1"/>
          <c:order val="3"/>
          <c:tx>
            <c:strRef>
              <c:f>'Slide 13'!$X$30</c:f>
              <c:strCache>
                <c:ptCount val="1"/>
                <c:pt idx="0">
                  <c:v>OECD (b)</c:v>
                </c:pt>
              </c:strCache>
            </c:strRef>
          </c:tx>
          <c:spPr>
            <a:ln w="25400">
              <a:solidFill>
                <a:schemeClr val="tx1"/>
              </a:solidFill>
              <a:prstDash val="solid"/>
            </a:ln>
          </c:spPr>
          <c:marker>
            <c:symbol val="none"/>
          </c:marker>
          <c:cat>
            <c:strRef>
              <c:f>'Slide 13'!$T$31:$T$86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13'!$X$31:$X$86</c:f>
              <c:numCache>
                <c:formatCode>General</c:formatCode>
                <c:ptCount val="56"/>
                <c:pt idx="0">
                  <c:v>99.608064437759111</c:v>
                </c:pt>
                <c:pt idx="1">
                  <c:v>99.231672484391837</c:v>
                </c:pt>
                <c:pt idx="2">
                  <c:v>100.40789384021562</c:v>
                </c:pt>
                <c:pt idx="3">
                  <c:v>100.7523692376334</c:v>
                </c:pt>
                <c:pt idx="4">
                  <c:v>101.7919584622648</c:v>
                </c:pt>
                <c:pt idx="5">
                  <c:v>101.78667210004606</c:v>
                </c:pt>
                <c:pt idx="6">
                  <c:v>102.14206430464931</c:v>
                </c:pt>
                <c:pt idx="7">
                  <c:v>102.14949089448699</c:v>
                </c:pt>
                <c:pt idx="8">
                  <c:v>102.33386327221297</c:v>
                </c:pt>
                <c:pt idx="9">
                  <c:v>102.19296797223659</c:v>
                </c:pt>
                <c:pt idx="10">
                  <c:v>102.2941818058291</c:v>
                </c:pt>
                <c:pt idx="11">
                  <c:v>102.56308576602254</c:v>
                </c:pt>
                <c:pt idx="12">
                  <c:v>103.02865853477714</c:v>
                </c:pt>
                <c:pt idx="13">
                  <c:v>103.21088327640398</c:v>
                </c:pt>
                <c:pt idx="14">
                  <c:v>103.0240586917254</c:v>
                </c:pt>
                <c:pt idx="15">
                  <c:v>102.93623280505373</c:v>
                </c:pt>
                <c:pt idx="16">
                  <c:v>103.09154665386595</c:v>
                </c:pt>
                <c:pt idx="17">
                  <c:v>103.90772081001532</c:v>
                </c:pt>
                <c:pt idx="18">
                  <c:v>104.42971738728511</c:v>
                </c:pt>
                <c:pt idx="19">
                  <c:v>104.6937696160993</c:v>
                </c:pt>
                <c:pt idx="20">
                  <c:v>104.84580809349011</c:v>
                </c:pt>
                <c:pt idx="21">
                  <c:v>105.07549073623774</c:v>
                </c:pt>
                <c:pt idx="22">
                  <c:v>105.67662799186867</c:v>
                </c:pt>
                <c:pt idx="23">
                  <c:v>106.2148647809438</c:v>
                </c:pt>
                <c:pt idx="24">
                  <c:v>106.73941316806692</c:v>
                </c:pt>
                <c:pt idx="25">
                  <c:v>107.14999608081106</c:v>
                </c:pt>
                <c:pt idx="26">
                  <c:v>107.77528580512161</c:v>
                </c:pt>
                <c:pt idx="27">
                  <c:v>108.24269752329958</c:v>
                </c:pt>
                <c:pt idx="28">
                  <c:v>109.30442740264881</c:v>
                </c:pt>
                <c:pt idx="29">
                  <c:v>109.59660633819807</c:v>
                </c:pt>
                <c:pt idx="30">
                  <c:v>109.72102106234422</c:v>
                </c:pt>
                <c:pt idx="31">
                  <c:v>110.42753654061545</c:v>
                </c:pt>
                <c:pt idx="32">
                  <c:v>111.78707497731621</c:v>
                </c:pt>
                <c:pt idx="33">
                  <c:v>112.31962040725389</c:v>
                </c:pt>
                <c:pt idx="34">
                  <c:v>113.1922801092536</c:v>
                </c:pt>
                <c:pt idx="35">
                  <c:v>115.4398722466854</c:v>
                </c:pt>
                <c:pt idx="36">
                  <c:v>115.31465987616893</c:v>
                </c:pt>
                <c:pt idx="37">
                  <c:v>115.15688147293707</c:v>
                </c:pt>
                <c:pt idx="38">
                  <c:v>114.8040715352725</c:v>
                </c:pt>
                <c:pt idx="39">
                  <c:v>114.4685562830978</c:v>
                </c:pt>
                <c:pt idx="40">
                  <c:v>114.04802542774799</c:v>
                </c:pt>
                <c:pt idx="41">
                  <c:v>114.24814658809142</c:v>
                </c:pt>
                <c:pt idx="42">
                  <c:v>114.10940468636544</c:v>
                </c:pt>
                <c:pt idx="43">
                  <c:v>114.313218562516</c:v>
                </c:pt>
                <c:pt idx="44">
                  <c:v>115.78851203315092</c:v>
                </c:pt>
                <c:pt idx="45">
                  <c:v>116.15393202731335</c:v>
                </c:pt>
                <c:pt idx="46">
                  <c:v>116.12522910545012</c:v>
                </c:pt>
                <c:pt idx="47">
                  <c:v>115.6783380543153</c:v>
                </c:pt>
                <c:pt idx="48">
                  <c:v>116.72415863397569</c:v>
                </c:pt>
                <c:pt idx="49">
                  <c:v>117.08235371359528</c:v>
                </c:pt>
                <c:pt idx="50">
                  <c:v>117.25053362305511</c:v>
                </c:pt>
                <c:pt idx="51">
                  <c:v>118.5510972645518</c:v>
                </c:pt>
                <c:pt idx="52">
                  <c:v>118.38202092898543</c:v>
                </c:pt>
                <c:pt idx="53">
                  <c:v>118.62280476775953</c:v>
                </c:pt>
                <c:pt idx="54">
                  <c:v>118.44694555697008</c:v>
                </c:pt>
                <c:pt idx="55">
                  <c:v>118.60048054736518</c:v>
                </c:pt>
              </c:numCache>
            </c:numRef>
          </c:val>
          <c:smooth val="0"/>
        </c:ser>
        <c:ser>
          <c:idx val="2"/>
          <c:order val="4"/>
          <c:tx>
            <c:strRef>
              <c:f>'Slide 13'!$Y$30</c:f>
              <c:strCache>
                <c:ptCount val="1"/>
                <c:pt idx="0">
                  <c:v>United States</c:v>
                </c:pt>
              </c:strCache>
            </c:strRef>
          </c:tx>
          <c:spPr>
            <a:ln w="19050">
              <a:solidFill>
                <a:srgbClr val="C00000"/>
              </a:solidFill>
            </a:ln>
          </c:spPr>
          <c:marker>
            <c:symbol val="none"/>
          </c:marker>
          <c:cat>
            <c:strRef>
              <c:f>'Slide 13'!$T$31:$T$86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13'!$Y$31:$Y$86</c:f>
              <c:numCache>
                <c:formatCode>General</c:formatCode>
                <c:ptCount val="56"/>
                <c:pt idx="0">
                  <c:v>99.938569537389881</c:v>
                </c:pt>
                <c:pt idx="1">
                  <c:v>98.787174692808549</c:v>
                </c:pt>
                <c:pt idx="2">
                  <c:v>100.58423150102502</c:v>
                </c:pt>
                <c:pt idx="3">
                  <c:v>100.69002426877654</c:v>
                </c:pt>
                <c:pt idx="4">
                  <c:v>102.81106457739033</c:v>
                </c:pt>
                <c:pt idx="5">
                  <c:v>102.11164233381092</c:v>
                </c:pt>
                <c:pt idx="6">
                  <c:v>102.14781162370463</c:v>
                </c:pt>
                <c:pt idx="7">
                  <c:v>102.05633090501519</c:v>
                </c:pt>
                <c:pt idx="8">
                  <c:v>101.64425208603988</c:v>
                </c:pt>
                <c:pt idx="9">
                  <c:v>102.14206519682078</c:v>
                </c:pt>
                <c:pt idx="10">
                  <c:v>102.03870442859029</c:v>
                </c:pt>
                <c:pt idx="11">
                  <c:v>102.5305132448338</c:v>
                </c:pt>
                <c:pt idx="12">
                  <c:v>102.55958447127456</c:v>
                </c:pt>
                <c:pt idx="13">
                  <c:v>103.09476552281555</c:v>
                </c:pt>
                <c:pt idx="14">
                  <c:v>102.75039470607013</c:v>
                </c:pt>
                <c:pt idx="15">
                  <c:v>103.2616745016178</c:v>
                </c:pt>
                <c:pt idx="16">
                  <c:v>103.55179138352268</c:v>
                </c:pt>
                <c:pt idx="17">
                  <c:v>104.72100038801983</c:v>
                </c:pt>
                <c:pt idx="18">
                  <c:v>105.86788294295806</c:v>
                </c:pt>
                <c:pt idx="19">
                  <c:v>105.84408814608774</c:v>
                </c:pt>
                <c:pt idx="20">
                  <c:v>105.83775422256213</c:v>
                </c:pt>
                <c:pt idx="21">
                  <c:v>106.39817554928797</c:v>
                </c:pt>
                <c:pt idx="22">
                  <c:v>107.26122861926723</c:v>
                </c:pt>
                <c:pt idx="23">
                  <c:v>107.90557443270761</c:v>
                </c:pt>
                <c:pt idx="24">
                  <c:v>109.28883724718929</c:v>
                </c:pt>
                <c:pt idx="25">
                  <c:v>109.63179728340842</c:v>
                </c:pt>
                <c:pt idx="26">
                  <c:v>110.34867014871325</c:v>
                </c:pt>
                <c:pt idx="27">
                  <c:v>111.42764440055315</c:v>
                </c:pt>
                <c:pt idx="28">
                  <c:v>114.11461667553384</c:v>
                </c:pt>
                <c:pt idx="29">
                  <c:v>113.75387796577323</c:v>
                </c:pt>
                <c:pt idx="30">
                  <c:v>113.49025915387685</c:v>
                </c:pt>
                <c:pt idx="31">
                  <c:v>114.36753043117274</c:v>
                </c:pt>
                <c:pt idx="32">
                  <c:v>116.40395229730724</c:v>
                </c:pt>
                <c:pt idx="33">
                  <c:v>115.8057285188822</c:v>
                </c:pt>
                <c:pt idx="34">
                  <c:v>116.63218961682014</c:v>
                </c:pt>
                <c:pt idx="35">
                  <c:v>118.72789423133143</c:v>
                </c:pt>
                <c:pt idx="36">
                  <c:v>115.89148646827067</c:v>
                </c:pt>
                <c:pt idx="37">
                  <c:v>116.42468107143505</c:v>
                </c:pt>
                <c:pt idx="38">
                  <c:v>115.80161604238992</c:v>
                </c:pt>
                <c:pt idx="39">
                  <c:v>115.3932625041336</c:v>
                </c:pt>
                <c:pt idx="40">
                  <c:v>114.68621384441671</c:v>
                </c:pt>
                <c:pt idx="41">
                  <c:v>115.76111031755252</c:v>
                </c:pt>
                <c:pt idx="42">
                  <c:v>116.04247310520219</c:v>
                </c:pt>
                <c:pt idx="43">
                  <c:v>116.08658582284413</c:v>
                </c:pt>
                <c:pt idx="44">
                  <c:v>118.20633285025994</c:v>
                </c:pt>
                <c:pt idx="45">
                  <c:v>117.98649791560332</c:v>
                </c:pt>
                <c:pt idx="46">
                  <c:v>118.83071402949983</c:v>
                </c:pt>
                <c:pt idx="47">
                  <c:v>116.91699458278021</c:v>
                </c:pt>
                <c:pt idx="48">
                  <c:v>118.74076159066504</c:v>
                </c:pt>
                <c:pt idx="49">
                  <c:v>118.94576716378043</c:v>
                </c:pt>
                <c:pt idx="50">
                  <c:v>118.64090293328833</c:v>
                </c:pt>
                <c:pt idx="51">
                  <c:v>121.30123598134932</c:v>
                </c:pt>
                <c:pt idx="52">
                  <c:v>120.41458762678212</c:v>
                </c:pt>
                <c:pt idx="53">
                  <c:v>120.88029739758188</c:v>
                </c:pt>
                <c:pt idx="54">
                  <c:v>120.37669133333746</c:v>
                </c:pt>
                <c:pt idx="55">
                  <c:v>120.67976941632142</c:v>
                </c:pt>
              </c:numCache>
            </c:numRef>
          </c:val>
          <c:smooth val="0"/>
        </c:ser>
        <c:dLbls>
          <c:showLegendKey val="0"/>
          <c:showVal val="0"/>
          <c:showCatName val="0"/>
          <c:showSerName val="0"/>
          <c:showPercent val="0"/>
          <c:showBubbleSize val="0"/>
        </c:dLbls>
        <c:marker val="1"/>
        <c:smooth val="0"/>
        <c:axId val="116121600"/>
        <c:axId val="116123136"/>
      </c:lineChart>
      <c:catAx>
        <c:axId val="116121600"/>
        <c:scaling>
          <c:orientation val="minMax"/>
        </c:scaling>
        <c:delete val="0"/>
        <c:axPos val="b"/>
        <c:majorGridlines>
          <c:spPr>
            <a:ln w="0">
              <a:solidFill>
                <a:schemeClr val="bg1">
                  <a:lumMod val="85000"/>
                </a:schemeClr>
              </a:solidFill>
              <a:prstDash val="solid"/>
            </a:ln>
          </c:spPr>
        </c:majorGridlines>
        <c:numFmt formatCode="General" sourceLinked="1"/>
        <c:majorTickMark val="in"/>
        <c:minorTickMark val="none"/>
        <c:tickLblPos val="nextTo"/>
        <c:spPr>
          <a:ln w="0">
            <a:solidFill>
              <a:sysClr val="windowText" lastClr="000000"/>
            </a:solidFill>
          </a:ln>
        </c:spPr>
        <c:txPr>
          <a:bodyPr rot="-2700000"/>
          <a:lstStyle/>
          <a:p>
            <a:pPr>
              <a:defRPr/>
            </a:pPr>
            <a:endParaRPr lang="it-IT"/>
          </a:p>
        </c:txPr>
        <c:crossAx val="116123136"/>
        <c:crosses val="autoZero"/>
        <c:auto val="1"/>
        <c:lblAlgn val="ctr"/>
        <c:lblOffset val="100"/>
        <c:tickLblSkip val="4"/>
        <c:tickMarkSkip val="4"/>
        <c:noMultiLvlLbl val="0"/>
      </c:catAx>
      <c:valAx>
        <c:axId val="116123136"/>
        <c:scaling>
          <c:orientation val="minMax"/>
          <c:max val="160"/>
          <c:min val="80"/>
        </c:scaling>
        <c:delete val="0"/>
        <c:axPos val="l"/>
        <c:majorGridlines>
          <c:spPr>
            <a:ln w="0">
              <a:solidFill>
                <a:schemeClr val="bg1">
                  <a:lumMod val="85000"/>
                </a:schemeClr>
              </a:solidFill>
              <a:prstDash val="solid"/>
            </a:ln>
          </c:spPr>
        </c:majorGridlines>
        <c:numFmt formatCode="General" sourceLinked="0"/>
        <c:majorTickMark val="in"/>
        <c:minorTickMark val="none"/>
        <c:tickLblPos val="nextTo"/>
        <c:spPr>
          <a:ln w="0">
            <a:solidFill>
              <a:sysClr val="windowText" lastClr="000000"/>
            </a:solidFill>
          </a:ln>
        </c:spPr>
        <c:crossAx val="116121600"/>
        <c:crosses val="autoZero"/>
        <c:crossBetween val="midCat"/>
        <c:majorUnit val="10"/>
      </c:valAx>
      <c:spPr>
        <a:solidFill>
          <a:srgbClr val="F4FFFF"/>
        </a:solidFill>
        <a:ln w="0">
          <a:noFill/>
        </a:ln>
      </c:spPr>
    </c:plotArea>
    <c:legend>
      <c:legendPos val="b"/>
      <c:layout>
        <c:manualLayout>
          <c:xMode val="edge"/>
          <c:yMode val="edge"/>
          <c:x val="0"/>
          <c:y val="0.80282083737445709"/>
          <c:w val="1"/>
          <c:h val="0.19717916262554863"/>
        </c:manualLayout>
      </c:layout>
      <c:overlay val="0"/>
      <c:spPr>
        <a:solidFill>
          <a:schemeClr val="bg1">
            <a:lumMod val="95000"/>
          </a:schemeClr>
        </a:solidFill>
        <a:ln>
          <a:noFill/>
        </a:ln>
      </c:spPr>
    </c:legend>
    <c:plotVisOnly val="1"/>
    <c:dispBlanksAs val="span"/>
    <c:showDLblsOverMax val="0"/>
  </c:chart>
  <c:spPr>
    <a:noFill/>
    <a:ln>
      <a:noFill/>
    </a:ln>
  </c:spPr>
  <c:txPr>
    <a:bodyPr/>
    <a:lstStyle/>
    <a:p>
      <a:pPr>
        <a:defRPr sz="1000">
          <a:latin typeface="Arial Narrow" pitchFamily="34" charset="0"/>
        </a:defRPr>
      </a:pPr>
      <a:endParaRPr lang="it-IT"/>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512823107908897E-2"/>
          <c:y val="1.3590868991063045E-2"/>
          <c:w val="0.87578344399619634"/>
          <c:h val="0.62034342885822658"/>
        </c:manualLayout>
      </c:layout>
      <c:lineChart>
        <c:grouping val="standard"/>
        <c:varyColors val="0"/>
        <c:ser>
          <c:idx val="0"/>
          <c:order val="0"/>
          <c:tx>
            <c:strRef>
              <c:f>'Slide 13'!$M$30</c:f>
              <c:strCache>
                <c:ptCount val="1"/>
                <c:pt idx="0">
                  <c:v>Germany</c:v>
                </c:pt>
              </c:strCache>
            </c:strRef>
          </c:tx>
          <c:spPr>
            <a:ln w="19050">
              <a:solidFill>
                <a:schemeClr val="tx2"/>
              </a:solidFill>
            </a:ln>
          </c:spPr>
          <c:marker>
            <c:symbol val="none"/>
          </c:marker>
          <c:cat>
            <c:strRef>
              <c:f>'Slide 13'!$L$31:$L$86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13'!$M$31:$M$86</c:f>
              <c:numCache>
                <c:formatCode>General</c:formatCode>
                <c:ptCount val="56"/>
                <c:pt idx="0">
                  <c:v>99.589279580892835</c:v>
                </c:pt>
                <c:pt idx="1">
                  <c:v>99.295971609612948</c:v>
                </c:pt>
                <c:pt idx="2">
                  <c:v>100.29263212859274</c:v>
                </c:pt>
                <c:pt idx="3">
                  <c:v>100.82211668090142</c:v>
                </c:pt>
                <c:pt idx="4">
                  <c:v>99.784351898251145</c:v>
                </c:pt>
                <c:pt idx="5">
                  <c:v>99.895518908234635</c:v>
                </c:pt>
                <c:pt idx="6">
                  <c:v>100.31250802999405</c:v>
                </c:pt>
                <c:pt idx="7">
                  <c:v>101.00240964090872</c:v>
                </c:pt>
                <c:pt idx="8">
                  <c:v>100.9059653772422</c:v>
                </c:pt>
                <c:pt idx="9">
                  <c:v>100.53471331802066</c:v>
                </c:pt>
                <c:pt idx="10">
                  <c:v>100.69106291260597</c:v>
                </c:pt>
                <c:pt idx="11">
                  <c:v>101.0045593092148</c:v>
                </c:pt>
                <c:pt idx="12">
                  <c:v>101.55948935808139</c:v>
                </c:pt>
                <c:pt idx="13">
                  <c:v>101.50009275097528</c:v>
                </c:pt>
                <c:pt idx="14">
                  <c:v>101.63490223485742</c:v>
                </c:pt>
                <c:pt idx="15">
                  <c:v>100.98728363791096</c:v>
                </c:pt>
                <c:pt idx="16">
                  <c:v>101.41791989634068</c:v>
                </c:pt>
                <c:pt idx="17">
                  <c:v>100.87623217647639</c:v>
                </c:pt>
                <c:pt idx="18">
                  <c:v>100.90507588606359</c:v>
                </c:pt>
                <c:pt idx="19">
                  <c:v>100.80763743958016</c:v>
                </c:pt>
                <c:pt idx="20">
                  <c:v>100.5578711084087</c:v>
                </c:pt>
                <c:pt idx="21">
                  <c:v>99.722286042115655</c:v>
                </c:pt>
                <c:pt idx="22">
                  <c:v>98.869425304518785</c:v>
                </c:pt>
                <c:pt idx="23">
                  <c:v>98.691305277626057</c:v>
                </c:pt>
                <c:pt idx="24">
                  <c:v>98.047834020542808</c:v>
                </c:pt>
                <c:pt idx="25">
                  <c:v>97.256195402026208</c:v>
                </c:pt>
                <c:pt idx="26">
                  <c:v>97.323115072709896</c:v>
                </c:pt>
                <c:pt idx="27">
                  <c:v>96.238381743658067</c:v>
                </c:pt>
                <c:pt idx="28">
                  <c:v>96.394373060192379</c:v>
                </c:pt>
                <c:pt idx="29">
                  <c:v>96.545528398531644</c:v>
                </c:pt>
                <c:pt idx="30">
                  <c:v>96.252780333643173</c:v>
                </c:pt>
                <c:pt idx="31">
                  <c:v>96.627036655136578</c:v>
                </c:pt>
                <c:pt idx="32">
                  <c:v>96.969717203030413</c:v>
                </c:pt>
                <c:pt idx="33">
                  <c:v>98.305446796130113</c:v>
                </c:pt>
                <c:pt idx="34">
                  <c:v>99.303898705364986</c:v>
                </c:pt>
                <c:pt idx="35">
                  <c:v>101.91977516206623</c:v>
                </c:pt>
                <c:pt idx="36">
                  <c:v>105.49586548873992</c:v>
                </c:pt>
                <c:pt idx="37">
                  <c:v>104.82394447282685</c:v>
                </c:pt>
                <c:pt idx="38">
                  <c:v>104.48301498952</c:v>
                </c:pt>
                <c:pt idx="39">
                  <c:v>103.82943284665951</c:v>
                </c:pt>
                <c:pt idx="40">
                  <c:v>104.47032636296018</c:v>
                </c:pt>
                <c:pt idx="41">
                  <c:v>103.34916422125417</c:v>
                </c:pt>
                <c:pt idx="42">
                  <c:v>103.57023728860008</c:v>
                </c:pt>
                <c:pt idx="43">
                  <c:v>103.61733844441012</c:v>
                </c:pt>
                <c:pt idx="44">
                  <c:v>103.64063504815559</c:v>
                </c:pt>
                <c:pt idx="45">
                  <c:v>104.76066496918092</c:v>
                </c:pt>
                <c:pt idx="46">
                  <c:v>104.85462455129888</c:v>
                </c:pt>
                <c:pt idx="47">
                  <c:v>105.61126126541642</c:v>
                </c:pt>
                <c:pt idx="48">
                  <c:v>106.28753822897568</c:v>
                </c:pt>
                <c:pt idx="49">
                  <c:v>107.70622702723753</c:v>
                </c:pt>
                <c:pt idx="50">
                  <c:v>108.01614064333623</c:v>
                </c:pt>
                <c:pt idx="51">
                  <c:v>109.41520790210313</c:v>
                </c:pt>
                <c:pt idx="52">
                  <c:v>109.91643889546707</c:v>
                </c:pt>
                <c:pt idx="53">
                  <c:v>110.03116387016493</c:v>
                </c:pt>
                <c:pt idx="54">
                  <c:v>110.18165461047454</c:v>
                </c:pt>
                <c:pt idx="55">
                  <c:v>110.39088356380944</c:v>
                </c:pt>
              </c:numCache>
            </c:numRef>
          </c:val>
          <c:smooth val="0"/>
        </c:ser>
        <c:ser>
          <c:idx val="4"/>
          <c:order val="1"/>
          <c:tx>
            <c:strRef>
              <c:f>'Slide 13'!$N$30</c:f>
              <c:strCache>
                <c:ptCount val="1"/>
                <c:pt idx="0">
                  <c:v>Spain</c:v>
                </c:pt>
              </c:strCache>
            </c:strRef>
          </c:tx>
          <c:spPr>
            <a:ln w="19050">
              <a:solidFill>
                <a:schemeClr val="tx2"/>
              </a:solidFill>
              <a:prstDash val="sysDot"/>
            </a:ln>
          </c:spPr>
          <c:marker>
            <c:symbol val="none"/>
          </c:marker>
          <c:cat>
            <c:strRef>
              <c:f>'Slide 13'!$L$31:$L$86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13'!$N$31:$N$86</c:f>
              <c:numCache>
                <c:formatCode>General</c:formatCode>
                <c:ptCount val="56"/>
                <c:pt idx="0">
                  <c:v>98.659420139349479</c:v>
                </c:pt>
                <c:pt idx="1">
                  <c:v>99.438814884328096</c:v>
                </c:pt>
                <c:pt idx="2">
                  <c:v>100.74696259022662</c:v>
                </c:pt>
                <c:pt idx="3">
                  <c:v>101.15480238609578</c:v>
                </c:pt>
                <c:pt idx="4">
                  <c:v>102.19666232615754</c:v>
                </c:pt>
                <c:pt idx="5">
                  <c:v>102.862870032579</c:v>
                </c:pt>
                <c:pt idx="6">
                  <c:v>103.95374772358063</c:v>
                </c:pt>
                <c:pt idx="7">
                  <c:v>104.912006544627</c:v>
                </c:pt>
                <c:pt idx="8">
                  <c:v>105.51966587726436</c:v>
                </c:pt>
                <c:pt idx="9">
                  <c:v>106.48856489486521</c:v>
                </c:pt>
                <c:pt idx="10">
                  <c:v>107.67607970728346</c:v>
                </c:pt>
                <c:pt idx="11">
                  <c:v>108.52328885823637</c:v>
                </c:pt>
                <c:pt idx="12">
                  <c:v>109.4795806174815</c:v>
                </c:pt>
                <c:pt idx="13">
                  <c:v>110.16898516319667</c:v>
                </c:pt>
                <c:pt idx="14">
                  <c:v>111.25797717436868</c:v>
                </c:pt>
                <c:pt idx="15">
                  <c:v>111.74353873803706</c:v>
                </c:pt>
                <c:pt idx="16">
                  <c:v>112.4465271257671</c:v>
                </c:pt>
                <c:pt idx="17">
                  <c:v>113.24595314983704</c:v>
                </c:pt>
                <c:pt idx="18">
                  <c:v>113.88759739531977</c:v>
                </c:pt>
                <c:pt idx="19">
                  <c:v>114.87447190401241</c:v>
                </c:pt>
                <c:pt idx="20">
                  <c:v>115.62914776833586</c:v>
                </c:pt>
                <c:pt idx="21">
                  <c:v>117.52934435527153</c:v>
                </c:pt>
                <c:pt idx="22">
                  <c:v>118.85799039338127</c:v>
                </c:pt>
                <c:pt idx="23">
                  <c:v>119.47034506879444</c:v>
                </c:pt>
                <c:pt idx="24">
                  <c:v>120.50854381259751</c:v>
                </c:pt>
                <c:pt idx="25">
                  <c:v>121.42199987335476</c:v>
                </c:pt>
                <c:pt idx="26">
                  <c:v>122.75332159189645</c:v>
                </c:pt>
                <c:pt idx="27">
                  <c:v>124.07242112775288</c:v>
                </c:pt>
                <c:pt idx="28">
                  <c:v>126.11311971879478</c:v>
                </c:pt>
                <c:pt idx="29">
                  <c:v>127.06164743945716</c:v>
                </c:pt>
                <c:pt idx="30">
                  <c:v>128.36269704949169</c:v>
                </c:pt>
                <c:pt idx="31">
                  <c:v>129.3522780049714</c:v>
                </c:pt>
                <c:pt idx="32">
                  <c:v>134.32859303016104</c:v>
                </c:pt>
                <c:pt idx="33">
                  <c:v>134.60376929523684</c:v>
                </c:pt>
                <c:pt idx="34">
                  <c:v>135.67720345535128</c:v>
                </c:pt>
                <c:pt idx="35">
                  <c:v>135.46434791618191</c:v>
                </c:pt>
                <c:pt idx="36">
                  <c:v>136.78744707820329</c:v>
                </c:pt>
                <c:pt idx="37">
                  <c:v>137.43904374333425</c:v>
                </c:pt>
                <c:pt idx="38">
                  <c:v>136.92896139463912</c:v>
                </c:pt>
                <c:pt idx="39">
                  <c:v>136.8649256925508</c:v>
                </c:pt>
                <c:pt idx="40">
                  <c:v>135.0805475607514</c:v>
                </c:pt>
                <c:pt idx="41">
                  <c:v>135.49626255106693</c:v>
                </c:pt>
                <c:pt idx="42">
                  <c:v>134.41309729056852</c:v>
                </c:pt>
                <c:pt idx="43">
                  <c:v>133.8441102738478</c:v>
                </c:pt>
                <c:pt idx="44">
                  <c:v>133.51788369346841</c:v>
                </c:pt>
                <c:pt idx="45">
                  <c:v>134.53372919158571</c:v>
                </c:pt>
                <c:pt idx="46">
                  <c:v>133.63956562041179</c:v>
                </c:pt>
                <c:pt idx="47">
                  <c:v>132.83018717669364</c:v>
                </c:pt>
                <c:pt idx="48">
                  <c:v>130.69290207985159</c:v>
                </c:pt>
                <c:pt idx="49">
                  <c:v>129.75968111709057</c:v>
                </c:pt>
                <c:pt idx="50">
                  <c:v>128.63562439325489</c:v>
                </c:pt>
                <c:pt idx="51">
                  <c:v>124.13653027210825</c:v>
                </c:pt>
                <c:pt idx="52">
                  <c:v>125.11914612177513</c:v>
                </c:pt>
                <c:pt idx="53">
                  <c:v>125.16678137166095</c:v>
                </c:pt>
                <c:pt idx="54">
                  <c:v>125.84245419836411</c:v>
                </c:pt>
                <c:pt idx="55">
                  <c:v>125.3876381480864</c:v>
                </c:pt>
              </c:numCache>
            </c:numRef>
          </c:val>
          <c:smooth val="0"/>
        </c:ser>
        <c:ser>
          <c:idx val="8"/>
          <c:order val="2"/>
          <c:tx>
            <c:strRef>
              <c:f>'Slide 13'!$O$30</c:f>
              <c:strCache>
                <c:ptCount val="1"/>
                <c:pt idx="0">
                  <c:v>France</c:v>
                </c:pt>
              </c:strCache>
            </c:strRef>
          </c:tx>
          <c:spPr>
            <a:ln w="19050">
              <a:solidFill>
                <a:schemeClr val="tx2"/>
              </a:solidFill>
              <a:prstDash val="sysDash"/>
            </a:ln>
          </c:spPr>
          <c:marker>
            <c:symbol val="none"/>
          </c:marker>
          <c:cat>
            <c:strRef>
              <c:f>'Slide 13'!$L$31:$L$86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13'!$O$31:$O$86</c:f>
              <c:numCache>
                <c:formatCode>General</c:formatCode>
                <c:ptCount val="56"/>
                <c:pt idx="0">
                  <c:v>99.013318687313387</c:v>
                </c:pt>
                <c:pt idx="1">
                  <c:v>99.468993639739992</c:v>
                </c:pt>
                <c:pt idx="2">
                  <c:v>100.50221093925569</c:v>
                </c:pt>
                <c:pt idx="3">
                  <c:v>101.01547673369093</c:v>
                </c:pt>
                <c:pt idx="4">
                  <c:v>100.87603445407971</c:v>
                </c:pt>
                <c:pt idx="5">
                  <c:v>102.25882992733071</c:v>
                </c:pt>
                <c:pt idx="6">
                  <c:v>103.14725146337844</c:v>
                </c:pt>
                <c:pt idx="7">
                  <c:v>104.46349576775407</c:v>
                </c:pt>
                <c:pt idx="8">
                  <c:v>104.88797186713302</c:v>
                </c:pt>
                <c:pt idx="9">
                  <c:v>105.67555603889738</c:v>
                </c:pt>
                <c:pt idx="10">
                  <c:v>106.23806591857303</c:v>
                </c:pt>
                <c:pt idx="11">
                  <c:v>106.92594325438469</c:v>
                </c:pt>
                <c:pt idx="12">
                  <c:v>107.35285583723493</c:v>
                </c:pt>
                <c:pt idx="13">
                  <c:v>108.08187711601968</c:v>
                </c:pt>
                <c:pt idx="14">
                  <c:v>108.46495672561707</c:v>
                </c:pt>
                <c:pt idx="15">
                  <c:v>108.35217338880803</c:v>
                </c:pt>
                <c:pt idx="16">
                  <c:v>109.03158955906238</c:v>
                </c:pt>
                <c:pt idx="17">
                  <c:v>109.05121448001705</c:v>
                </c:pt>
                <c:pt idx="18">
                  <c:v>109.49685535790448</c:v>
                </c:pt>
                <c:pt idx="19">
                  <c:v>109.50678095596214</c:v>
                </c:pt>
                <c:pt idx="20">
                  <c:v>110.26182896305529</c:v>
                </c:pt>
                <c:pt idx="21">
                  <c:v>110.95600725699187</c:v>
                </c:pt>
                <c:pt idx="22">
                  <c:v>111.52039259333601</c:v>
                </c:pt>
                <c:pt idx="23">
                  <c:v>112.05728592139891</c:v>
                </c:pt>
                <c:pt idx="24">
                  <c:v>112.12976007565896</c:v>
                </c:pt>
                <c:pt idx="25">
                  <c:v>112.08740424699408</c:v>
                </c:pt>
                <c:pt idx="26">
                  <c:v>113.44699507540082</c:v>
                </c:pt>
                <c:pt idx="27">
                  <c:v>114.11019655408778</c:v>
                </c:pt>
                <c:pt idx="28">
                  <c:v>114.14233610162347</c:v>
                </c:pt>
                <c:pt idx="29">
                  <c:v>114.46655535538962</c:v>
                </c:pt>
                <c:pt idx="30">
                  <c:v>115.0041563229998</c:v>
                </c:pt>
                <c:pt idx="31">
                  <c:v>116.02543358229744</c:v>
                </c:pt>
                <c:pt idx="32">
                  <c:v>116.51881004435438</c:v>
                </c:pt>
                <c:pt idx="33">
                  <c:v>117.76454378827967</c:v>
                </c:pt>
                <c:pt idx="34">
                  <c:v>118.66557486782976</c:v>
                </c:pt>
                <c:pt idx="35">
                  <c:v>120.51403275705836</c:v>
                </c:pt>
                <c:pt idx="36">
                  <c:v>121.79489847395834</c:v>
                </c:pt>
                <c:pt idx="37">
                  <c:v>121.93112035802494</c:v>
                </c:pt>
                <c:pt idx="38">
                  <c:v>122.37871889741454</c:v>
                </c:pt>
                <c:pt idx="39">
                  <c:v>122.52124173960598</c:v>
                </c:pt>
                <c:pt idx="40">
                  <c:v>122.65963569572018</c:v>
                </c:pt>
                <c:pt idx="41">
                  <c:v>122.59016752645931</c:v>
                </c:pt>
                <c:pt idx="42">
                  <c:v>122.49237343596565</c:v>
                </c:pt>
                <c:pt idx="43">
                  <c:v>122.69803806511771</c:v>
                </c:pt>
                <c:pt idx="44">
                  <c:v>122.67740380440155</c:v>
                </c:pt>
                <c:pt idx="45">
                  <c:v>123.80073116114687</c:v>
                </c:pt>
                <c:pt idx="46">
                  <c:v>124.05163048308623</c:v>
                </c:pt>
                <c:pt idx="47">
                  <c:v>124.53915938481208</c:v>
                </c:pt>
                <c:pt idx="48">
                  <c:v>124.86007095336484</c:v>
                </c:pt>
                <c:pt idx="49">
                  <c:v>125.68346253369577</c:v>
                </c:pt>
                <c:pt idx="50">
                  <c:v>125.85234177100271</c:v>
                </c:pt>
                <c:pt idx="51">
                  <c:v>126.53682158951479</c:v>
                </c:pt>
                <c:pt idx="52">
                  <c:v>126.84677110112803</c:v>
                </c:pt>
                <c:pt idx="53">
                  <c:v>126.75829751331862</c:v>
                </c:pt>
                <c:pt idx="54">
                  <c:v>127.32731682935703</c:v>
                </c:pt>
                <c:pt idx="55">
                  <c:v>127.45589874873014</c:v>
                </c:pt>
              </c:numCache>
            </c:numRef>
          </c:val>
          <c:smooth val="0"/>
        </c:ser>
        <c:ser>
          <c:idx val="1"/>
          <c:order val="3"/>
          <c:tx>
            <c:strRef>
              <c:f>'Slide 13'!$P$30</c:f>
              <c:strCache>
                <c:ptCount val="1"/>
                <c:pt idx="0">
                  <c:v>Greece</c:v>
                </c:pt>
              </c:strCache>
            </c:strRef>
          </c:tx>
          <c:spPr>
            <a:ln w="19050">
              <a:solidFill>
                <a:schemeClr val="tx2"/>
              </a:solidFill>
              <a:prstDash val="lgDashDot"/>
            </a:ln>
          </c:spPr>
          <c:marker>
            <c:symbol val="none"/>
          </c:marker>
          <c:cat>
            <c:strRef>
              <c:f>'Slide 13'!$L$31:$L$86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13'!$P$31:$P$86</c:f>
              <c:numCache>
                <c:formatCode>General</c:formatCode>
                <c:ptCount val="56"/>
                <c:pt idx="0">
                  <c:v>98.152700859308467</c:v>
                </c:pt>
                <c:pt idx="1">
                  <c:v>99.399574663570263</c:v>
                </c:pt>
                <c:pt idx="2">
                  <c:v>100.79660904735496</c:v>
                </c:pt>
                <c:pt idx="3">
                  <c:v>101.65111542976628</c:v>
                </c:pt>
                <c:pt idx="4">
                  <c:v>101.78309836862411</c:v>
                </c:pt>
                <c:pt idx="5">
                  <c:v>102.14908409557037</c:v>
                </c:pt>
                <c:pt idx="6">
                  <c:v>102.7974432225016</c:v>
                </c:pt>
                <c:pt idx="7">
                  <c:v>104.9567714943029</c:v>
                </c:pt>
                <c:pt idx="8">
                  <c:v>109.11537822367421</c:v>
                </c:pt>
                <c:pt idx="9">
                  <c:v>112.16110122594894</c:v>
                </c:pt>
                <c:pt idx="10">
                  <c:v>113.66248455510974</c:v>
                </c:pt>
                <c:pt idx="11">
                  <c:v>114.53223079015868</c:v>
                </c:pt>
                <c:pt idx="12">
                  <c:v>114.59898204300782</c:v>
                </c:pt>
                <c:pt idx="13">
                  <c:v>114.99164392341848</c:v>
                </c:pt>
                <c:pt idx="14">
                  <c:v>115.84888540255034</c:v>
                </c:pt>
                <c:pt idx="15">
                  <c:v>116.51250292095823</c:v>
                </c:pt>
                <c:pt idx="16">
                  <c:v>117.27938269979346</c:v>
                </c:pt>
                <c:pt idx="17">
                  <c:v>118.41743228293349</c:v>
                </c:pt>
                <c:pt idx="18">
                  <c:v>119.45527696918549</c:v>
                </c:pt>
                <c:pt idx="19">
                  <c:v>120.59073883937536</c:v>
                </c:pt>
                <c:pt idx="20">
                  <c:v>122.37561933114792</c:v>
                </c:pt>
                <c:pt idx="21">
                  <c:v>123.76955958269589</c:v>
                </c:pt>
                <c:pt idx="22">
                  <c:v>124.10609667279849</c:v>
                </c:pt>
                <c:pt idx="23">
                  <c:v>124.14843660035335</c:v>
                </c:pt>
                <c:pt idx="24">
                  <c:v>123.9234310198345</c:v>
                </c:pt>
                <c:pt idx="25">
                  <c:v>123.96158116976498</c:v>
                </c:pt>
                <c:pt idx="26">
                  <c:v>125.56381392945133</c:v>
                </c:pt>
                <c:pt idx="27">
                  <c:v>127.9598426994029</c:v>
                </c:pt>
                <c:pt idx="28">
                  <c:v>129.44711859001109</c:v>
                </c:pt>
                <c:pt idx="29">
                  <c:v>130.3682291504818</c:v>
                </c:pt>
                <c:pt idx="30">
                  <c:v>131.405493262091</c:v>
                </c:pt>
                <c:pt idx="31">
                  <c:v>133.29453854677178</c:v>
                </c:pt>
                <c:pt idx="32">
                  <c:v>136.02218728874968</c:v>
                </c:pt>
                <c:pt idx="33">
                  <c:v>137.75833720616762</c:v>
                </c:pt>
                <c:pt idx="34">
                  <c:v>138.225089556825</c:v>
                </c:pt>
                <c:pt idx="35">
                  <c:v>137.8713419354942</c:v>
                </c:pt>
                <c:pt idx="36">
                  <c:v>139.25249162402312</c:v>
                </c:pt>
                <c:pt idx="37">
                  <c:v>143.42354780177504</c:v>
                </c:pt>
                <c:pt idx="38">
                  <c:v>146.95281038244383</c:v>
                </c:pt>
                <c:pt idx="39">
                  <c:v>148.32879422347261</c:v>
                </c:pt>
                <c:pt idx="40">
                  <c:v>147.00359413322278</c:v>
                </c:pt>
                <c:pt idx="41">
                  <c:v>144.83331713206164</c:v>
                </c:pt>
                <c:pt idx="42">
                  <c:v>144.4203138194886</c:v>
                </c:pt>
                <c:pt idx="43">
                  <c:v>144.355579283347</c:v>
                </c:pt>
                <c:pt idx="44">
                  <c:v>143.62273341421277</c:v>
                </c:pt>
                <c:pt idx="45">
                  <c:v>142.26655677780121</c:v>
                </c:pt>
                <c:pt idx="46">
                  <c:v>140.5166312670496</c:v>
                </c:pt>
                <c:pt idx="47">
                  <c:v>139.01432717554954</c:v>
                </c:pt>
                <c:pt idx="48">
                  <c:v>137.37880607647247</c:v>
                </c:pt>
                <c:pt idx="49">
                  <c:v>135.14745008924896</c:v>
                </c:pt>
                <c:pt idx="50">
                  <c:v>132.17308215151974</c:v>
                </c:pt>
                <c:pt idx="51">
                  <c:v>129.20900944907402</c:v>
                </c:pt>
                <c:pt idx="52">
                  <c:v>126.71460803749342</c:v>
                </c:pt>
                <c:pt idx="53">
                  <c:v>124.34461119634939</c:v>
                </c:pt>
                <c:pt idx="54">
                  <c:v>122.36165031592688</c:v>
                </c:pt>
                <c:pt idx="55">
                  <c:v>120.43622286859927</c:v>
                </c:pt>
              </c:numCache>
            </c:numRef>
          </c:val>
          <c:smooth val="0"/>
        </c:ser>
        <c:ser>
          <c:idx val="2"/>
          <c:order val="4"/>
          <c:tx>
            <c:strRef>
              <c:f>'Slide 13'!$Q$30</c:f>
              <c:strCache>
                <c:ptCount val="1"/>
                <c:pt idx="0">
                  <c:v>Italy</c:v>
                </c:pt>
              </c:strCache>
            </c:strRef>
          </c:tx>
          <c:spPr>
            <a:ln w="19050">
              <a:solidFill>
                <a:schemeClr val="accent1"/>
              </a:solidFill>
            </a:ln>
          </c:spPr>
          <c:marker>
            <c:symbol val="none"/>
          </c:marker>
          <c:cat>
            <c:strRef>
              <c:f>'Slide 13'!$L$31:$L$86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13'!$Q$31:$Q$86</c:f>
              <c:numCache>
                <c:formatCode>General</c:formatCode>
                <c:ptCount val="56"/>
                <c:pt idx="0">
                  <c:v>99.774984437998071</c:v>
                </c:pt>
                <c:pt idx="1">
                  <c:v>100.10549969733687</c:v>
                </c:pt>
                <c:pt idx="2">
                  <c:v>100.23683212682685</c:v>
                </c:pt>
                <c:pt idx="3">
                  <c:v>99.882683737838178</c:v>
                </c:pt>
                <c:pt idx="4">
                  <c:v>101.43107835008975</c:v>
                </c:pt>
                <c:pt idx="5">
                  <c:v>102.67478813282243</c:v>
                </c:pt>
                <c:pt idx="6">
                  <c:v>104.69141401697408</c:v>
                </c:pt>
                <c:pt idx="7">
                  <c:v>105.16124351611862</c:v>
                </c:pt>
                <c:pt idx="8">
                  <c:v>106.70896934429277</c:v>
                </c:pt>
                <c:pt idx="9">
                  <c:v>106.99690857591129</c:v>
                </c:pt>
                <c:pt idx="10">
                  <c:v>108.17838728331009</c:v>
                </c:pt>
                <c:pt idx="11">
                  <c:v>108.89051421113021</c:v>
                </c:pt>
                <c:pt idx="12">
                  <c:v>109.56725666753483</c:v>
                </c:pt>
                <c:pt idx="13">
                  <c:v>111.06792478699572</c:v>
                </c:pt>
                <c:pt idx="14">
                  <c:v>114.48379046351715</c:v>
                </c:pt>
                <c:pt idx="15">
                  <c:v>112.51084351211571</c:v>
                </c:pt>
                <c:pt idx="16">
                  <c:v>112.75771809575315</c:v>
                </c:pt>
                <c:pt idx="17">
                  <c:v>114.82209646866018</c:v>
                </c:pt>
                <c:pt idx="18">
                  <c:v>113.67203301025179</c:v>
                </c:pt>
                <c:pt idx="19">
                  <c:v>115.64911425262518</c:v>
                </c:pt>
                <c:pt idx="20">
                  <c:v>116.57253148511823</c:v>
                </c:pt>
                <c:pt idx="21">
                  <c:v>116.97145308542341</c:v>
                </c:pt>
                <c:pt idx="22">
                  <c:v>117.11950534999677</c:v>
                </c:pt>
                <c:pt idx="23">
                  <c:v>122.17048048300975</c:v>
                </c:pt>
                <c:pt idx="24">
                  <c:v>120.18996800644864</c:v>
                </c:pt>
                <c:pt idx="25">
                  <c:v>122.56357444085113</c:v>
                </c:pt>
                <c:pt idx="26">
                  <c:v>120.87576953195575</c:v>
                </c:pt>
                <c:pt idx="27">
                  <c:v>120.14287567530705</c:v>
                </c:pt>
                <c:pt idx="28">
                  <c:v>121.47476085582791</c:v>
                </c:pt>
                <c:pt idx="29">
                  <c:v>122.59483254831527</c:v>
                </c:pt>
                <c:pt idx="30">
                  <c:v>122.92394146093801</c:v>
                </c:pt>
                <c:pt idx="31">
                  <c:v>127.49528988019611</c:v>
                </c:pt>
                <c:pt idx="32">
                  <c:v>127.31920160889072</c:v>
                </c:pt>
                <c:pt idx="33">
                  <c:v>129.52937386151279</c:v>
                </c:pt>
                <c:pt idx="34">
                  <c:v>130.55173569902027</c:v>
                </c:pt>
                <c:pt idx="35">
                  <c:v>132.74504904397673</c:v>
                </c:pt>
                <c:pt idx="36">
                  <c:v>136.6150846235665</c:v>
                </c:pt>
                <c:pt idx="37">
                  <c:v>135.89661677869782</c:v>
                </c:pt>
                <c:pt idx="38">
                  <c:v>134.9332378032536</c:v>
                </c:pt>
                <c:pt idx="39">
                  <c:v>136.72721349589645</c:v>
                </c:pt>
                <c:pt idx="40">
                  <c:v>136.50526624459803</c:v>
                </c:pt>
                <c:pt idx="41">
                  <c:v>136.06354234676357</c:v>
                </c:pt>
                <c:pt idx="42">
                  <c:v>133.4412384637038</c:v>
                </c:pt>
                <c:pt idx="43">
                  <c:v>135.69849372156085</c:v>
                </c:pt>
                <c:pt idx="44">
                  <c:v>136.46743220723886</c:v>
                </c:pt>
                <c:pt idx="45">
                  <c:v>137.68615450553489</c:v>
                </c:pt>
                <c:pt idx="46">
                  <c:v>136.12900438244083</c:v>
                </c:pt>
                <c:pt idx="47">
                  <c:v>137.65638854312758</c:v>
                </c:pt>
                <c:pt idx="48">
                  <c:v>139.61915615089558</c:v>
                </c:pt>
                <c:pt idx="49">
                  <c:v>139.57117785862653</c:v>
                </c:pt>
                <c:pt idx="50">
                  <c:v>140.07233575925625</c:v>
                </c:pt>
                <c:pt idx="51">
                  <c:v>141.44450302762016</c:v>
                </c:pt>
                <c:pt idx="52">
                  <c:v>142.72289364211497</c:v>
                </c:pt>
                <c:pt idx="53">
                  <c:v>141.82304041098905</c:v>
                </c:pt>
                <c:pt idx="54">
                  <c:v>142.25527053589937</c:v>
                </c:pt>
                <c:pt idx="55">
                  <c:v>141.69919470274795</c:v>
                </c:pt>
              </c:numCache>
            </c:numRef>
          </c:val>
          <c:smooth val="0"/>
        </c:ser>
        <c:ser>
          <c:idx val="3"/>
          <c:order val="5"/>
          <c:tx>
            <c:strRef>
              <c:f>'Slide 13'!$R$30</c:f>
              <c:strCache>
                <c:ptCount val="1"/>
                <c:pt idx="0">
                  <c:v>OECD (b)</c:v>
                </c:pt>
              </c:strCache>
            </c:strRef>
          </c:tx>
          <c:spPr>
            <a:ln w="25400">
              <a:solidFill>
                <a:schemeClr val="tx1"/>
              </a:solidFill>
            </a:ln>
          </c:spPr>
          <c:marker>
            <c:symbol val="none"/>
          </c:marker>
          <c:cat>
            <c:strRef>
              <c:f>'Slide 13'!$L$31:$L$86</c:f>
              <c:strCache>
                <c:ptCount val="53"/>
                <c:pt idx="0">
                  <c:v>Q1 2000</c:v>
                </c:pt>
                <c:pt idx="4">
                  <c:v>Q1 2001</c:v>
                </c:pt>
                <c:pt idx="8">
                  <c:v>Q1 2002</c:v>
                </c:pt>
                <c:pt idx="12">
                  <c:v>Q1 2003</c:v>
                </c:pt>
                <c:pt idx="16">
                  <c:v>Q1 2004</c:v>
                </c:pt>
                <c:pt idx="20">
                  <c:v>Q1 2005</c:v>
                </c:pt>
                <c:pt idx="24">
                  <c:v>Q1 2006</c:v>
                </c:pt>
                <c:pt idx="28">
                  <c:v>Q1 2007</c:v>
                </c:pt>
                <c:pt idx="32">
                  <c:v>Q1 2008</c:v>
                </c:pt>
                <c:pt idx="36">
                  <c:v>Q1 2009</c:v>
                </c:pt>
                <c:pt idx="40">
                  <c:v>Q1 2010</c:v>
                </c:pt>
                <c:pt idx="44">
                  <c:v>Q1 2011</c:v>
                </c:pt>
                <c:pt idx="48">
                  <c:v>Q1 2012</c:v>
                </c:pt>
                <c:pt idx="52">
                  <c:v>Q1 2013</c:v>
                </c:pt>
              </c:strCache>
            </c:strRef>
          </c:cat>
          <c:val>
            <c:numRef>
              <c:f>'Slide 13'!$R$31:$R$86</c:f>
              <c:numCache>
                <c:formatCode>General</c:formatCode>
                <c:ptCount val="56"/>
                <c:pt idx="0">
                  <c:v>99.608064437759111</c:v>
                </c:pt>
                <c:pt idx="1">
                  <c:v>99.231672484391837</c:v>
                </c:pt>
                <c:pt idx="2">
                  <c:v>100.40789384021562</c:v>
                </c:pt>
                <c:pt idx="3">
                  <c:v>100.7523692376334</c:v>
                </c:pt>
                <c:pt idx="4">
                  <c:v>101.7919584622648</c:v>
                </c:pt>
                <c:pt idx="5">
                  <c:v>101.78667210004606</c:v>
                </c:pt>
                <c:pt idx="6">
                  <c:v>102.14206430464931</c:v>
                </c:pt>
                <c:pt idx="7">
                  <c:v>102.14949089448699</c:v>
                </c:pt>
                <c:pt idx="8">
                  <c:v>102.33386327221297</c:v>
                </c:pt>
                <c:pt idx="9">
                  <c:v>102.19296797223659</c:v>
                </c:pt>
                <c:pt idx="10">
                  <c:v>102.2941818058291</c:v>
                </c:pt>
                <c:pt idx="11">
                  <c:v>102.56308576602254</c:v>
                </c:pt>
                <c:pt idx="12">
                  <c:v>103.02865853477714</c:v>
                </c:pt>
                <c:pt idx="13">
                  <c:v>103.21088327640398</c:v>
                </c:pt>
                <c:pt idx="14">
                  <c:v>103.0240586917254</c:v>
                </c:pt>
                <c:pt idx="15">
                  <c:v>102.93623280505373</c:v>
                </c:pt>
                <c:pt idx="16">
                  <c:v>103.09154665386595</c:v>
                </c:pt>
                <c:pt idx="17">
                  <c:v>103.90772081001532</c:v>
                </c:pt>
                <c:pt idx="18">
                  <c:v>104.42971738728511</c:v>
                </c:pt>
                <c:pt idx="19">
                  <c:v>104.6937696160993</c:v>
                </c:pt>
                <c:pt idx="20">
                  <c:v>104.84580809349011</c:v>
                </c:pt>
                <c:pt idx="21">
                  <c:v>105.07549073623774</c:v>
                </c:pt>
                <c:pt idx="22">
                  <c:v>105.67662799186867</c:v>
                </c:pt>
                <c:pt idx="23">
                  <c:v>106.2148647809438</c:v>
                </c:pt>
                <c:pt idx="24">
                  <c:v>106.73941316806692</c:v>
                </c:pt>
                <c:pt idx="25">
                  <c:v>107.14999608081106</c:v>
                </c:pt>
                <c:pt idx="26">
                  <c:v>107.77528580512161</c:v>
                </c:pt>
                <c:pt idx="27">
                  <c:v>108.24269752329958</c:v>
                </c:pt>
                <c:pt idx="28">
                  <c:v>109.30442740264881</c:v>
                </c:pt>
                <c:pt idx="29">
                  <c:v>109.59660633819807</c:v>
                </c:pt>
                <c:pt idx="30">
                  <c:v>109.72102106234422</c:v>
                </c:pt>
                <c:pt idx="31">
                  <c:v>110.42753654061545</c:v>
                </c:pt>
                <c:pt idx="32">
                  <c:v>111.78707497731621</c:v>
                </c:pt>
                <c:pt idx="33">
                  <c:v>112.31962040725389</c:v>
                </c:pt>
                <c:pt idx="34">
                  <c:v>113.1922801092536</c:v>
                </c:pt>
                <c:pt idx="35">
                  <c:v>115.4398722466854</c:v>
                </c:pt>
                <c:pt idx="36">
                  <c:v>115.31465987616893</c:v>
                </c:pt>
                <c:pt idx="37">
                  <c:v>115.15688147293707</c:v>
                </c:pt>
                <c:pt idx="38">
                  <c:v>114.8040715352725</c:v>
                </c:pt>
                <c:pt idx="39">
                  <c:v>114.4685562830978</c:v>
                </c:pt>
                <c:pt idx="40">
                  <c:v>114.04802542774799</c:v>
                </c:pt>
                <c:pt idx="41">
                  <c:v>114.24814658809142</c:v>
                </c:pt>
                <c:pt idx="42">
                  <c:v>114.10940468636544</c:v>
                </c:pt>
                <c:pt idx="43">
                  <c:v>114.313218562516</c:v>
                </c:pt>
                <c:pt idx="44">
                  <c:v>115.78851203315092</c:v>
                </c:pt>
                <c:pt idx="45">
                  <c:v>116.15393202731335</c:v>
                </c:pt>
                <c:pt idx="46">
                  <c:v>116.12522910545012</c:v>
                </c:pt>
                <c:pt idx="47">
                  <c:v>115.6783380543153</c:v>
                </c:pt>
                <c:pt idx="48">
                  <c:v>116.72415863397569</c:v>
                </c:pt>
                <c:pt idx="49">
                  <c:v>117.08235371359528</c:v>
                </c:pt>
                <c:pt idx="50">
                  <c:v>117.25053362305511</c:v>
                </c:pt>
                <c:pt idx="51">
                  <c:v>118.5510972645518</c:v>
                </c:pt>
                <c:pt idx="52">
                  <c:v>118.38202092898543</c:v>
                </c:pt>
                <c:pt idx="53">
                  <c:v>118.62280476775953</c:v>
                </c:pt>
                <c:pt idx="54">
                  <c:v>118.44694555697008</c:v>
                </c:pt>
                <c:pt idx="55">
                  <c:v>118.60048054736518</c:v>
                </c:pt>
              </c:numCache>
            </c:numRef>
          </c:val>
          <c:smooth val="0"/>
        </c:ser>
        <c:dLbls>
          <c:showLegendKey val="0"/>
          <c:showVal val="0"/>
          <c:showCatName val="0"/>
          <c:showSerName val="0"/>
          <c:showPercent val="0"/>
          <c:showBubbleSize val="0"/>
        </c:dLbls>
        <c:marker val="1"/>
        <c:smooth val="0"/>
        <c:axId val="116237440"/>
        <c:axId val="116238976"/>
      </c:lineChart>
      <c:catAx>
        <c:axId val="116237440"/>
        <c:scaling>
          <c:orientation val="minMax"/>
        </c:scaling>
        <c:delete val="0"/>
        <c:axPos val="b"/>
        <c:majorGridlines>
          <c:spPr>
            <a:ln w="0">
              <a:solidFill>
                <a:schemeClr val="bg1">
                  <a:lumMod val="85000"/>
                </a:schemeClr>
              </a:solidFill>
              <a:prstDash val="solid"/>
            </a:ln>
          </c:spPr>
        </c:majorGridlines>
        <c:numFmt formatCode="General" sourceLinked="1"/>
        <c:majorTickMark val="in"/>
        <c:minorTickMark val="none"/>
        <c:tickLblPos val="nextTo"/>
        <c:spPr>
          <a:ln w="0">
            <a:solidFill>
              <a:sysClr val="windowText" lastClr="000000"/>
            </a:solidFill>
          </a:ln>
        </c:spPr>
        <c:txPr>
          <a:bodyPr rot="-2700000"/>
          <a:lstStyle/>
          <a:p>
            <a:pPr>
              <a:defRPr/>
            </a:pPr>
            <a:endParaRPr lang="it-IT"/>
          </a:p>
        </c:txPr>
        <c:crossAx val="116238976"/>
        <c:crosses val="autoZero"/>
        <c:auto val="1"/>
        <c:lblAlgn val="ctr"/>
        <c:lblOffset val="100"/>
        <c:tickLblSkip val="4"/>
        <c:tickMarkSkip val="4"/>
        <c:noMultiLvlLbl val="0"/>
      </c:catAx>
      <c:valAx>
        <c:axId val="116238976"/>
        <c:scaling>
          <c:orientation val="minMax"/>
          <c:max val="160"/>
          <c:min val="80"/>
        </c:scaling>
        <c:delete val="0"/>
        <c:axPos val="l"/>
        <c:majorGridlines>
          <c:spPr>
            <a:ln w="0">
              <a:solidFill>
                <a:schemeClr val="bg1">
                  <a:lumMod val="85000"/>
                </a:schemeClr>
              </a:solidFill>
              <a:prstDash val="solid"/>
            </a:ln>
          </c:spPr>
        </c:majorGridlines>
        <c:numFmt formatCode="General" sourceLinked="0"/>
        <c:majorTickMark val="in"/>
        <c:minorTickMark val="none"/>
        <c:tickLblPos val="nextTo"/>
        <c:spPr>
          <a:ln w="0">
            <a:solidFill>
              <a:sysClr val="windowText" lastClr="000000"/>
            </a:solidFill>
          </a:ln>
        </c:spPr>
        <c:crossAx val="116237440"/>
        <c:crosses val="autoZero"/>
        <c:crossBetween val="midCat"/>
        <c:majorUnit val="10"/>
      </c:valAx>
      <c:spPr>
        <a:solidFill>
          <a:srgbClr val="F4FFFF"/>
        </a:solidFill>
        <a:ln w="0">
          <a:noFill/>
        </a:ln>
      </c:spPr>
    </c:plotArea>
    <c:legend>
      <c:legendPos val="b"/>
      <c:layout>
        <c:manualLayout>
          <c:xMode val="edge"/>
          <c:yMode val="edge"/>
          <c:x val="4.4309133489461361E-2"/>
          <c:y val="0.78838683353942396"/>
          <c:w val="0.93369194739686534"/>
          <c:h val="0.19194760529541957"/>
        </c:manualLayout>
      </c:layout>
      <c:overlay val="0"/>
      <c:spPr>
        <a:solidFill>
          <a:schemeClr val="bg1">
            <a:lumMod val="95000"/>
          </a:schemeClr>
        </a:solidFill>
        <a:ln>
          <a:noFill/>
        </a:ln>
      </c:spPr>
    </c:legend>
    <c:plotVisOnly val="1"/>
    <c:dispBlanksAs val="span"/>
    <c:showDLblsOverMax val="0"/>
  </c:chart>
  <c:spPr>
    <a:noFill/>
    <a:ln>
      <a:noFill/>
    </a:ln>
  </c:spPr>
  <c:txPr>
    <a:bodyPr/>
    <a:lstStyle/>
    <a:p>
      <a:pPr>
        <a:defRPr sz="1000">
          <a:latin typeface="Arial Narrow" pitchFamily="34" charset="0"/>
        </a:defRPr>
      </a:pPr>
      <a:endParaRPr lang="it-IT"/>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3.8530798884514439E-2"/>
          <c:y val="8.2814795209422351E-2"/>
          <c:w val="0.94133079068241465"/>
          <c:h val="0.75918701338803241"/>
        </c:manualLayout>
      </c:layout>
      <c:barChart>
        <c:barDir val="col"/>
        <c:grouping val="clustered"/>
        <c:varyColors val="0"/>
        <c:ser>
          <c:idx val="0"/>
          <c:order val="0"/>
          <c:tx>
            <c:strRef>
              <c:f>'Slide 15.'!$B$26</c:f>
              <c:strCache>
                <c:ptCount val="1"/>
                <c:pt idx="0">
                  <c:v>2011-12</c:v>
                </c:pt>
              </c:strCache>
            </c:strRef>
          </c:tx>
          <c:spPr>
            <a:solidFill>
              <a:srgbClr val="4F81BD"/>
            </a:solidFill>
            <a:ln w="0" cmpd="sng">
              <a:solidFill>
                <a:srgbClr val="000000"/>
              </a:solidFill>
            </a:ln>
          </c:spPr>
          <c:invertIfNegative val="0"/>
          <c:dPt>
            <c:idx val="15"/>
            <c:invertIfNegative val="0"/>
            <c:bubble3D val="0"/>
            <c:spPr>
              <a:pattFill prst="ltUpDiag">
                <a:fgClr>
                  <a:sysClr val="windowText" lastClr="000000"/>
                </a:fgClr>
                <a:bgClr>
                  <a:sysClr val="window" lastClr="FFFFFF"/>
                </a:bgClr>
              </a:pattFill>
              <a:ln w="0" cmpd="sng">
                <a:solidFill>
                  <a:srgbClr val="000000"/>
                </a:solidFill>
              </a:ln>
            </c:spPr>
          </c:dPt>
          <c:cat>
            <c:strRef>
              <c:f>'Slide 15.'!$A$27:$A$53</c:f>
              <c:strCache>
                <c:ptCount val="27"/>
                <c:pt idx="0">
                  <c:v>GBR</c:v>
                </c:pt>
                <c:pt idx="1">
                  <c:v>LTU</c:v>
                </c:pt>
                <c:pt idx="2">
                  <c:v>DNK</c:v>
                </c:pt>
                <c:pt idx="3">
                  <c:v>EST</c:v>
                </c:pt>
                <c:pt idx="4">
                  <c:v>AUT</c:v>
                </c:pt>
                <c:pt idx="5">
                  <c:v>LVA</c:v>
                </c:pt>
                <c:pt idx="6">
                  <c:v>CHE</c:v>
                </c:pt>
                <c:pt idx="7">
                  <c:v>NOR</c:v>
                </c:pt>
                <c:pt idx="8">
                  <c:v>LUX</c:v>
                </c:pt>
                <c:pt idx="9">
                  <c:v>BEL</c:v>
                </c:pt>
                <c:pt idx="10">
                  <c:v>IRL</c:v>
                </c:pt>
                <c:pt idx="11">
                  <c:v>ISL</c:v>
                </c:pt>
                <c:pt idx="12">
                  <c:v>DEU</c:v>
                </c:pt>
                <c:pt idx="13">
                  <c:v>SVK</c:v>
                </c:pt>
                <c:pt idx="14">
                  <c:v>HUN</c:v>
                </c:pt>
                <c:pt idx="15">
                  <c:v>ALL</c:v>
                </c:pt>
                <c:pt idx="16">
                  <c:v>GRC</c:v>
                </c:pt>
                <c:pt idx="17">
                  <c:v>CZE</c:v>
                </c:pt>
                <c:pt idx="18">
                  <c:v>FIN</c:v>
                </c:pt>
                <c:pt idx="19">
                  <c:v>ITA</c:v>
                </c:pt>
                <c:pt idx="20">
                  <c:v>NLD</c:v>
                </c:pt>
                <c:pt idx="21">
                  <c:v>FRA</c:v>
                </c:pt>
                <c:pt idx="22">
                  <c:v>SWE</c:v>
                </c:pt>
                <c:pt idx="23">
                  <c:v>SVN</c:v>
                </c:pt>
                <c:pt idx="24">
                  <c:v>PRT</c:v>
                </c:pt>
                <c:pt idx="25">
                  <c:v>POL</c:v>
                </c:pt>
                <c:pt idx="26">
                  <c:v>ESP</c:v>
                </c:pt>
              </c:strCache>
            </c:strRef>
          </c:cat>
          <c:val>
            <c:numRef>
              <c:f>'Slide 15.'!$B$27:$B$53</c:f>
              <c:numCache>
                <c:formatCode>_(* #,##0.0_);_(* \(#,##0.0\);_(* "-"??_);_(@_)</c:formatCode>
                <c:ptCount val="27"/>
                <c:pt idx="0">
                  <c:v>25.381039999999999</c:v>
                </c:pt>
                <c:pt idx="1">
                  <c:v>28.582889999999999</c:v>
                </c:pt>
                <c:pt idx="2">
                  <c:v>31.809449999999998</c:v>
                </c:pt>
                <c:pt idx="3">
                  <c:v>32.016480000000001</c:v>
                </c:pt>
                <c:pt idx="4">
                  <c:v>36.55151</c:v>
                </c:pt>
                <c:pt idx="5">
                  <c:v>37.046550000000003</c:v>
                </c:pt>
                <c:pt idx="6">
                  <c:v>40.06241</c:v>
                </c:pt>
                <c:pt idx="7">
                  <c:v>44.667610000000003</c:v>
                </c:pt>
                <c:pt idx="8">
                  <c:v>45.869869999999999</c:v>
                </c:pt>
                <c:pt idx="9">
                  <c:v>48.054600000000001</c:v>
                </c:pt>
                <c:pt idx="10">
                  <c:v>48.438679999999998</c:v>
                </c:pt>
                <c:pt idx="11">
                  <c:v>49.85819</c:v>
                </c:pt>
                <c:pt idx="12">
                  <c:v>51.078209999999999</c:v>
                </c:pt>
                <c:pt idx="13">
                  <c:v>53.802700000000002</c:v>
                </c:pt>
                <c:pt idx="14">
                  <c:v>55.165469999999999</c:v>
                </c:pt>
                <c:pt idx="15">
                  <c:v>55.273418846153845</c:v>
                </c:pt>
                <c:pt idx="16">
                  <c:v>56.6907</c:v>
                </c:pt>
                <c:pt idx="17">
                  <c:v>59.241399999999999</c:v>
                </c:pt>
                <c:pt idx="18">
                  <c:v>64.786330000000007</c:v>
                </c:pt>
                <c:pt idx="19">
                  <c:v>68.876279999999994</c:v>
                </c:pt>
                <c:pt idx="20">
                  <c:v>72.527330000000006</c:v>
                </c:pt>
                <c:pt idx="21">
                  <c:v>74.652720000000002</c:v>
                </c:pt>
                <c:pt idx="22">
                  <c:v>75.613219999999998</c:v>
                </c:pt>
                <c:pt idx="23">
                  <c:v>80.637829999999994</c:v>
                </c:pt>
                <c:pt idx="24">
                  <c:v>82.165499999999994</c:v>
                </c:pt>
                <c:pt idx="25">
                  <c:v>85.320840000000004</c:v>
                </c:pt>
                <c:pt idx="26">
                  <c:v>88.211079999999995</c:v>
                </c:pt>
              </c:numCache>
            </c:numRef>
          </c:val>
        </c:ser>
        <c:dLbls>
          <c:showLegendKey val="0"/>
          <c:showVal val="0"/>
          <c:showCatName val="0"/>
          <c:showSerName val="0"/>
          <c:showPercent val="0"/>
          <c:showBubbleSize val="0"/>
        </c:dLbls>
        <c:gapWidth val="50"/>
        <c:axId val="117508352"/>
        <c:axId val="117510144"/>
      </c:barChart>
      <c:lineChart>
        <c:grouping val="standard"/>
        <c:varyColors val="0"/>
        <c:ser>
          <c:idx val="1"/>
          <c:order val="1"/>
          <c:tx>
            <c:strRef>
              <c:f>'Slide 15.'!$C$26</c:f>
              <c:strCache>
                <c:ptCount val="1"/>
                <c:pt idx="0">
                  <c:v>2006-07</c:v>
                </c:pt>
              </c:strCache>
            </c:strRef>
          </c:tx>
          <c:spPr>
            <a:ln w="6350" cmpd="sng">
              <a:noFill/>
            </a:ln>
          </c:spPr>
          <c:marker>
            <c:symbol val="dash"/>
            <c:size val="10"/>
            <c:spPr>
              <a:solidFill>
                <a:sysClr val="window" lastClr="FFFFFF">
                  <a:lumMod val="75000"/>
                </a:sysClr>
              </a:solidFill>
              <a:ln w="0">
                <a:solidFill>
                  <a:srgbClr val="000000"/>
                </a:solidFill>
              </a:ln>
            </c:spPr>
          </c:marker>
          <c:dPt>
            <c:idx val="9"/>
            <c:bubble3D val="0"/>
          </c:dPt>
          <c:cat>
            <c:strRef>
              <c:f>'Slide 15.'!$A$27:$A$53</c:f>
              <c:strCache>
                <c:ptCount val="27"/>
                <c:pt idx="0">
                  <c:v>GBR</c:v>
                </c:pt>
                <c:pt idx="1">
                  <c:v>LTU</c:v>
                </c:pt>
                <c:pt idx="2">
                  <c:v>DNK</c:v>
                </c:pt>
                <c:pt idx="3">
                  <c:v>EST</c:v>
                </c:pt>
                <c:pt idx="4">
                  <c:v>AUT</c:v>
                </c:pt>
                <c:pt idx="5">
                  <c:v>LVA</c:v>
                </c:pt>
                <c:pt idx="6">
                  <c:v>CHE</c:v>
                </c:pt>
                <c:pt idx="7">
                  <c:v>NOR</c:v>
                </c:pt>
                <c:pt idx="8">
                  <c:v>LUX</c:v>
                </c:pt>
                <c:pt idx="9">
                  <c:v>BEL</c:v>
                </c:pt>
                <c:pt idx="10">
                  <c:v>IRL</c:v>
                </c:pt>
                <c:pt idx="11">
                  <c:v>ISL</c:v>
                </c:pt>
                <c:pt idx="12">
                  <c:v>DEU</c:v>
                </c:pt>
                <c:pt idx="13">
                  <c:v>SVK</c:v>
                </c:pt>
                <c:pt idx="14">
                  <c:v>HUN</c:v>
                </c:pt>
                <c:pt idx="15">
                  <c:v>ALL</c:v>
                </c:pt>
                <c:pt idx="16">
                  <c:v>GRC</c:v>
                </c:pt>
                <c:pt idx="17">
                  <c:v>CZE</c:v>
                </c:pt>
                <c:pt idx="18">
                  <c:v>FIN</c:v>
                </c:pt>
                <c:pt idx="19">
                  <c:v>ITA</c:v>
                </c:pt>
                <c:pt idx="20">
                  <c:v>NLD</c:v>
                </c:pt>
                <c:pt idx="21">
                  <c:v>FRA</c:v>
                </c:pt>
                <c:pt idx="22">
                  <c:v>SWE</c:v>
                </c:pt>
                <c:pt idx="23">
                  <c:v>SVN</c:v>
                </c:pt>
                <c:pt idx="24">
                  <c:v>PRT</c:v>
                </c:pt>
                <c:pt idx="25">
                  <c:v>POL</c:v>
                </c:pt>
                <c:pt idx="26">
                  <c:v>ESP</c:v>
                </c:pt>
              </c:strCache>
            </c:strRef>
          </c:cat>
          <c:val>
            <c:numRef>
              <c:f>'Slide 15.'!$C$27:$C$53</c:f>
              <c:numCache>
                <c:formatCode>_(* #,##0.0_);_(* \(#,##0.0\);_(* "-"??_);_(@_)</c:formatCode>
                <c:ptCount val="27"/>
                <c:pt idx="0">
                  <c:v>23.088909999999998</c:v>
                </c:pt>
                <c:pt idx="1">
                  <c:v>29.406479999999998</c:v>
                </c:pt>
                <c:pt idx="2">
                  <c:v>28.902329999999999</c:v>
                </c:pt>
                <c:pt idx="3">
                  <c:v>19.486789999999999</c:v>
                </c:pt>
                <c:pt idx="4">
                  <c:v>33.914270000000002</c:v>
                </c:pt>
                <c:pt idx="5">
                  <c:v>29.405650000000001</c:v>
                </c:pt>
                <c:pt idx="6">
                  <c:v>30.346170000000001</c:v>
                </c:pt>
                <c:pt idx="7">
                  <c:v>47.000279999999997</c:v>
                </c:pt>
                <c:pt idx="8">
                  <c:v>53.898690000000002</c:v>
                </c:pt>
                <c:pt idx="9">
                  <c:v>46.618760000000002</c:v>
                </c:pt>
                <c:pt idx="10">
                  <c:v>26.73931</c:v>
                </c:pt>
                <c:pt idx="11">
                  <c:v>40.860900000000001</c:v>
                </c:pt>
                <c:pt idx="12">
                  <c:v>53.613999999999997</c:v>
                </c:pt>
                <c:pt idx="13">
                  <c:v>40.06203</c:v>
                </c:pt>
                <c:pt idx="14">
                  <c:v>45.795349999999999</c:v>
                </c:pt>
                <c:pt idx="15">
                  <c:v>50.698257307692309</c:v>
                </c:pt>
                <c:pt idx="16">
                  <c:v>54.679540000000003</c:v>
                </c:pt>
                <c:pt idx="17">
                  <c:v>51.110599999999998</c:v>
                </c:pt>
                <c:pt idx="18">
                  <c:v>66.495679999999993</c:v>
                </c:pt>
                <c:pt idx="19">
                  <c:v>59.801729999999999</c:v>
                </c:pt>
                <c:pt idx="20">
                  <c:v>62.616129999999998</c:v>
                </c:pt>
                <c:pt idx="21">
                  <c:v>71.927760000000006</c:v>
                </c:pt>
                <c:pt idx="22">
                  <c:v>76.990979999999993</c:v>
                </c:pt>
                <c:pt idx="23">
                  <c:v>78.271320000000003</c:v>
                </c:pt>
                <c:pt idx="24">
                  <c:v>80.858639999999994</c:v>
                </c:pt>
                <c:pt idx="25">
                  <c:v>83.050579999999997</c:v>
                </c:pt>
                <c:pt idx="26">
                  <c:v>83.21181</c:v>
                </c:pt>
              </c:numCache>
            </c:numRef>
          </c:val>
          <c:smooth val="0"/>
        </c:ser>
        <c:dLbls>
          <c:showLegendKey val="0"/>
          <c:showVal val="0"/>
          <c:showCatName val="0"/>
          <c:showSerName val="0"/>
          <c:showPercent val="0"/>
          <c:showBubbleSize val="0"/>
        </c:dLbls>
        <c:dropLines/>
        <c:marker val="1"/>
        <c:smooth val="0"/>
        <c:axId val="117508352"/>
        <c:axId val="117510144"/>
      </c:lineChart>
      <c:catAx>
        <c:axId val="117508352"/>
        <c:scaling>
          <c:orientation val="minMax"/>
        </c:scaling>
        <c:delete val="0"/>
        <c:axPos val="b"/>
        <c:majorGridlines>
          <c:spPr>
            <a:ln w="0">
              <a:solidFill>
                <a:schemeClr val="bg1">
                  <a:lumMod val="85000"/>
                </a:schemeClr>
              </a:solidFill>
              <a:prstDash val="solid"/>
            </a:ln>
          </c:spPr>
        </c:majorGridlines>
        <c:numFmt formatCode="General" sourceLinked="1"/>
        <c:majorTickMark val="in"/>
        <c:minorTickMark val="none"/>
        <c:tickLblPos val="low"/>
        <c:spPr>
          <a:noFill/>
          <a:ln w="0">
            <a:solidFill>
              <a:srgbClr val="000000"/>
            </a:solidFill>
            <a:prstDash val="solid"/>
          </a:ln>
        </c:spPr>
        <c:txPr>
          <a:bodyPr rot="-2700000" vert="horz"/>
          <a:lstStyle/>
          <a:p>
            <a:pPr>
              <a:defRPr/>
            </a:pPr>
            <a:endParaRPr lang="it-IT"/>
          </a:p>
        </c:txPr>
        <c:crossAx val="117510144"/>
        <c:crosses val="autoZero"/>
        <c:auto val="1"/>
        <c:lblAlgn val="ctr"/>
        <c:lblOffset val="0"/>
        <c:tickLblSkip val="1"/>
        <c:noMultiLvlLbl val="0"/>
      </c:catAx>
      <c:valAx>
        <c:axId val="117510144"/>
        <c:scaling>
          <c:orientation val="minMax"/>
          <c:max val="100"/>
          <c:min val="20"/>
        </c:scaling>
        <c:delete val="0"/>
        <c:axPos val="l"/>
        <c:majorGridlines>
          <c:spPr>
            <a:ln w="0">
              <a:solidFill>
                <a:schemeClr val="bg1">
                  <a:lumMod val="75000"/>
                </a:schemeClr>
              </a:solidFill>
              <a:prstDash val="solid"/>
            </a:ln>
          </c:spPr>
        </c:majorGridlines>
        <c:numFmt formatCode="General" sourceLinked="0"/>
        <c:majorTickMark val="in"/>
        <c:minorTickMark val="none"/>
        <c:tickLblPos val="nextTo"/>
        <c:spPr>
          <a:noFill/>
          <a:ln w="0">
            <a:solidFill>
              <a:srgbClr val="000000"/>
            </a:solidFill>
            <a:prstDash val="solid"/>
          </a:ln>
        </c:spPr>
        <c:txPr>
          <a:bodyPr rot="-60000000" vert="horz"/>
          <a:lstStyle/>
          <a:p>
            <a:pPr>
              <a:defRPr/>
            </a:pPr>
            <a:endParaRPr lang="it-IT"/>
          </a:p>
        </c:txPr>
        <c:crossAx val="117508352"/>
        <c:crosses val="autoZero"/>
        <c:crossBetween val="between"/>
        <c:majorUnit val="10"/>
      </c:valAx>
      <c:spPr>
        <a:solidFill>
          <a:srgbClr val="F4FFFF"/>
        </a:solidFill>
        <a:ln w="9525">
          <a:noFill/>
        </a:ln>
      </c:spPr>
    </c:plotArea>
    <c:legend>
      <c:legendPos val="t"/>
      <c:layout>
        <c:manualLayout>
          <c:xMode val="edge"/>
          <c:yMode val="edge"/>
          <c:x val="6.7243479330708691E-2"/>
          <c:y val="8.4033613445378158E-2"/>
          <c:w val="0.4358255413385827"/>
          <c:h val="9.6424270495599818E-2"/>
        </c:manualLayout>
      </c:layout>
      <c:overlay val="0"/>
    </c:legend>
    <c:plotVisOnly val="1"/>
    <c:dispBlanksAs val="gap"/>
    <c:showDLblsOverMax val="1"/>
  </c:chart>
  <c:spPr>
    <a:noFill/>
    <a:ln>
      <a:noFill/>
    </a:ln>
  </c:spPr>
  <c:txPr>
    <a:bodyPr/>
    <a:lstStyle/>
    <a:p>
      <a:pPr>
        <a:defRPr sz="1000" b="0" i="0" u="none" strike="noStrike" baseline="0">
          <a:solidFill>
            <a:srgbClr val="000000"/>
          </a:solidFill>
          <a:latin typeface="Arial Narrow" pitchFamily="34" charset="0"/>
          <a:ea typeface="Calibri"/>
          <a:cs typeface="Calibri"/>
        </a:defRPr>
      </a:pPr>
      <a:endParaRPr lang="it-IT"/>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7071219462951744E-2"/>
          <c:y val="0.15436401894522389"/>
          <c:w val="0.94912540379567933"/>
          <c:h val="0.74263552749957251"/>
        </c:manualLayout>
      </c:layout>
      <c:barChart>
        <c:barDir val="col"/>
        <c:grouping val="stacked"/>
        <c:varyColors val="0"/>
        <c:ser>
          <c:idx val="1"/>
          <c:order val="0"/>
          <c:tx>
            <c:strRef>
              <c:f>'Slide 15'!$B$26</c:f>
              <c:strCache>
                <c:ptCount val="1"/>
                <c:pt idx="0">
                  <c:v>Could not find a permanent job</c:v>
                </c:pt>
              </c:strCache>
            </c:strRef>
          </c:tx>
          <c:spPr>
            <a:solidFill>
              <a:srgbClr val="4F81BD"/>
            </a:solidFill>
            <a:ln w="3175">
              <a:solidFill>
                <a:srgbClr val="000000"/>
              </a:solidFill>
              <a:prstDash val="solid"/>
            </a:ln>
          </c:spPr>
          <c:invertIfNegative val="0"/>
          <c:cat>
            <c:strRef>
              <c:f>'Slide 15'!$A$27:$A$50</c:f>
              <c:strCache>
                <c:ptCount val="24"/>
                <c:pt idx="0">
                  <c:v>ISL</c:v>
                </c:pt>
                <c:pt idx="1">
                  <c:v>NLD</c:v>
                </c:pt>
                <c:pt idx="2">
                  <c:v>EST</c:v>
                </c:pt>
                <c:pt idx="3">
                  <c:v>DEU</c:v>
                </c:pt>
                <c:pt idx="4">
                  <c:v>LUX</c:v>
                </c:pt>
                <c:pt idx="5">
                  <c:v>CHE</c:v>
                </c:pt>
                <c:pt idx="6">
                  <c:v>SWE</c:v>
                </c:pt>
                <c:pt idx="7">
                  <c:v>LTU</c:v>
                </c:pt>
                <c:pt idx="8">
                  <c:v>HUN</c:v>
                </c:pt>
                <c:pt idx="9">
                  <c:v>NOR</c:v>
                </c:pt>
                <c:pt idx="10">
                  <c:v>POL</c:v>
                </c:pt>
                <c:pt idx="11">
                  <c:v>FRA</c:v>
                </c:pt>
                <c:pt idx="12">
                  <c:v>GBR</c:v>
                </c:pt>
                <c:pt idx="13">
                  <c:v>DNK</c:v>
                </c:pt>
                <c:pt idx="14">
                  <c:v>LVA</c:v>
                </c:pt>
                <c:pt idx="15">
                  <c:v>FIN</c:v>
                </c:pt>
                <c:pt idx="16">
                  <c:v>CZE</c:v>
                </c:pt>
                <c:pt idx="17">
                  <c:v>ITA</c:v>
                </c:pt>
                <c:pt idx="18">
                  <c:v>SVK</c:v>
                </c:pt>
                <c:pt idx="19">
                  <c:v>BEL</c:v>
                </c:pt>
                <c:pt idx="20">
                  <c:v>IRL</c:v>
                </c:pt>
                <c:pt idx="21">
                  <c:v>PRT</c:v>
                </c:pt>
                <c:pt idx="22">
                  <c:v>GRC</c:v>
                </c:pt>
                <c:pt idx="23">
                  <c:v>ESP</c:v>
                </c:pt>
              </c:strCache>
            </c:strRef>
          </c:cat>
          <c:val>
            <c:numRef>
              <c:f>'Slide 15'!$B$27:$B$50</c:f>
              <c:numCache>
                <c:formatCode>#,##0.00</c:formatCode>
                <c:ptCount val="24"/>
                <c:pt idx="0">
                  <c:v>27.640940000000001</c:v>
                </c:pt>
                <c:pt idx="1">
                  <c:v>38.455379999999998</c:v>
                </c:pt>
                <c:pt idx="2">
                  <c:v>45.171410000000002</c:v>
                </c:pt>
                <c:pt idx="3">
                  <c:v>54.254730000000002</c:v>
                </c:pt>
                <c:pt idx="4">
                  <c:v>64.135660000000001</c:v>
                </c:pt>
                <c:pt idx="5">
                  <c:v>66.12885</c:v>
                </c:pt>
                <c:pt idx="6">
                  <c:v>66.865819999999999</c:v>
                </c:pt>
                <c:pt idx="7">
                  <c:v>67.856290000000001</c:v>
                </c:pt>
                <c:pt idx="8">
                  <c:v>69.825199999999995</c:v>
                </c:pt>
                <c:pt idx="9">
                  <c:v>70.355509999999995</c:v>
                </c:pt>
                <c:pt idx="10">
                  <c:v>71.680030000000002</c:v>
                </c:pt>
                <c:pt idx="11">
                  <c:v>72.74727</c:v>
                </c:pt>
                <c:pt idx="12">
                  <c:v>74.231449999999995</c:v>
                </c:pt>
                <c:pt idx="13">
                  <c:v>75.328029999999998</c:v>
                </c:pt>
                <c:pt idx="14">
                  <c:v>77.509690000000006</c:v>
                </c:pt>
                <c:pt idx="15">
                  <c:v>83.096599999999995</c:v>
                </c:pt>
                <c:pt idx="16">
                  <c:v>85.542529999999999</c:v>
                </c:pt>
                <c:pt idx="17">
                  <c:v>86.015379999999993</c:v>
                </c:pt>
                <c:pt idx="18">
                  <c:v>86.875230000000002</c:v>
                </c:pt>
                <c:pt idx="19">
                  <c:v>87.761799999999994</c:v>
                </c:pt>
                <c:pt idx="20">
                  <c:v>88.938879999999997</c:v>
                </c:pt>
                <c:pt idx="21">
                  <c:v>91.370829999999998</c:v>
                </c:pt>
                <c:pt idx="22">
                  <c:v>92.489909999999995</c:v>
                </c:pt>
                <c:pt idx="23">
                  <c:v>96.264139999999998</c:v>
                </c:pt>
              </c:numCache>
            </c:numRef>
          </c:val>
        </c:ser>
        <c:ser>
          <c:idx val="2"/>
          <c:order val="1"/>
          <c:tx>
            <c:strRef>
              <c:f>'Slide 15'!$C$26</c:f>
              <c:strCache>
                <c:ptCount val="1"/>
                <c:pt idx="0">
                  <c:v>Probationary period</c:v>
                </c:pt>
              </c:strCache>
            </c:strRef>
          </c:tx>
          <c:spPr>
            <a:solidFill>
              <a:schemeClr val="bg1">
                <a:lumMod val="75000"/>
              </a:schemeClr>
            </a:solidFill>
            <a:ln w="3175">
              <a:solidFill>
                <a:srgbClr val="000000"/>
              </a:solidFill>
              <a:prstDash val="solid"/>
            </a:ln>
          </c:spPr>
          <c:invertIfNegative val="0"/>
          <c:cat>
            <c:strRef>
              <c:f>'Slide 15'!$A$27:$A$50</c:f>
              <c:strCache>
                <c:ptCount val="24"/>
                <c:pt idx="0">
                  <c:v>ISL</c:v>
                </c:pt>
                <c:pt idx="1">
                  <c:v>NLD</c:v>
                </c:pt>
                <c:pt idx="2">
                  <c:v>EST</c:v>
                </c:pt>
                <c:pt idx="3">
                  <c:v>DEU</c:v>
                </c:pt>
                <c:pt idx="4">
                  <c:v>LUX</c:v>
                </c:pt>
                <c:pt idx="5">
                  <c:v>CHE</c:v>
                </c:pt>
                <c:pt idx="6">
                  <c:v>SWE</c:v>
                </c:pt>
                <c:pt idx="7">
                  <c:v>LTU</c:v>
                </c:pt>
                <c:pt idx="8">
                  <c:v>HUN</c:v>
                </c:pt>
                <c:pt idx="9">
                  <c:v>NOR</c:v>
                </c:pt>
                <c:pt idx="10">
                  <c:v>POL</c:v>
                </c:pt>
                <c:pt idx="11">
                  <c:v>FRA</c:v>
                </c:pt>
                <c:pt idx="12">
                  <c:v>GBR</c:v>
                </c:pt>
                <c:pt idx="13">
                  <c:v>DNK</c:v>
                </c:pt>
                <c:pt idx="14">
                  <c:v>LVA</c:v>
                </c:pt>
                <c:pt idx="15">
                  <c:v>FIN</c:v>
                </c:pt>
                <c:pt idx="16">
                  <c:v>CZE</c:v>
                </c:pt>
                <c:pt idx="17">
                  <c:v>ITA</c:v>
                </c:pt>
                <c:pt idx="18">
                  <c:v>SVK</c:v>
                </c:pt>
                <c:pt idx="19">
                  <c:v>BEL</c:v>
                </c:pt>
                <c:pt idx="20">
                  <c:v>IRL</c:v>
                </c:pt>
                <c:pt idx="21">
                  <c:v>PRT</c:v>
                </c:pt>
                <c:pt idx="22">
                  <c:v>GRC</c:v>
                </c:pt>
                <c:pt idx="23">
                  <c:v>ESP</c:v>
                </c:pt>
              </c:strCache>
            </c:strRef>
          </c:cat>
          <c:val>
            <c:numRef>
              <c:f>'Slide 15'!$C$27:$C$50</c:f>
              <c:numCache>
                <c:formatCode>#,##0.00</c:formatCode>
                <c:ptCount val="24"/>
                <c:pt idx="0">
                  <c:v>23.648070000000001</c:v>
                </c:pt>
                <c:pt idx="1">
                  <c:v>53.603520000000003</c:v>
                </c:pt>
                <c:pt idx="2">
                  <c:v>50.044719999999998</c:v>
                </c:pt>
                <c:pt idx="3">
                  <c:v>40.62791</c:v>
                </c:pt>
                <c:pt idx="4">
                  <c:v>22.501059999999999</c:v>
                </c:pt>
                <c:pt idx="5">
                  <c:v>14.53004</c:v>
                </c:pt>
                <c:pt idx="6">
                  <c:v>13.615970000000001</c:v>
                </c:pt>
                <c:pt idx="7">
                  <c:v>25.724769999999999</c:v>
                </c:pt>
                <c:pt idx="8">
                  <c:v>15.47186</c:v>
                </c:pt>
                <c:pt idx="9">
                  <c:v>0.13588990000000001</c:v>
                </c:pt>
                <c:pt idx="10">
                  <c:v>12.06035</c:v>
                </c:pt>
                <c:pt idx="11">
                  <c:v>4.5737779999999999</c:v>
                </c:pt>
                <c:pt idx="12">
                  <c:v>5.3666929999999997</c:v>
                </c:pt>
                <c:pt idx="13">
                  <c:v>6.214226</c:v>
                </c:pt>
                <c:pt idx="14">
                  <c:v>13.7911</c:v>
                </c:pt>
                <c:pt idx="15">
                  <c:v>3.253587</c:v>
                </c:pt>
                <c:pt idx="16">
                  <c:v>0</c:v>
                </c:pt>
                <c:pt idx="17">
                  <c:v>10.609439999999999</c:v>
                </c:pt>
                <c:pt idx="18">
                  <c:v>0</c:v>
                </c:pt>
                <c:pt idx="19">
                  <c:v>0</c:v>
                </c:pt>
                <c:pt idx="20">
                  <c:v>1.534754</c:v>
                </c:pt>
                <c:pt idx="21">
                  <c:v>5.3897649999999997</c:v>
                </c:pt>
                <c:pt idx="22">
                  <c:v>4.7390350000000003</c:v>
                </c:pt>
                <c:pt idx="23">
                  <c:v>0.76770499999999997</c:v>
                </c:pt>
              </c:numCache>
            </c:numRef>
          </c:val>
        </c:ser>
        <c:ser>
          <c:idx val="0"/>
          <c:order val="2"/>
          <c:tx>
            <c:strRef>
              <c:f>'Slide 15'!$D$26</c:f>
              <c:strCache>
                <c:ptCount val="1"/>
                <c:pt idx="0">
                  <c:v>Did not want a permanent job</c:v>
                </c:pt>
              </c:strCache>
            </c:strRef>
          </c:tx>
          <c:spPr>
            <a:solidFill>
              <a:schemeClr val="tx2"/>
            </a:solidFill>
            <a:ln w="6350" cmpd="sng">
              <a:solidFill>
                <a:srgbClr val="000000"/>
              </a:solidFill>
              <a:round/>
            </a:ln>
            <a:effectLst/>
          </c:spPr>
          <c:invertIfNegative val="0"/>
          <c:cat>
            <c:strRef>
              <c:f>'Slide 15'!$A$27:$A$50</c:f>
              <c:strCache>
                <c:ptCount val="24"/>
                <c:pt idx="0">
                  <c:v>ISL</c:v>
                </c:pt>
                <c:pt idx="1">
                  <c:v>NLD</c:v>
                </c:pt>
                <c:pt idx="2">
                  <c:v>EST</c:v>
                </c:pt>
                <c:pt idx="3">
                  <c:v>DEU</c:v>
                </c:pt>
                <c:pt idx="4">
                  <c:v>LUX</c:v>
                </c:pt>
                <c:pt idx="5">
                  <c:v>CHE</c:v>
                </c:pt>
                <c:pt idx="6">
                  <c:v>SWE</c:v>
                </c:pt>
                <c:pt idx="7">
                  <c:v>LTU</c:v>
                </c:pt>
                <c:pt idx="8">
                  <c:v>HUN</c:v>
                </c:pt>
                <c:pt idx="9">
                  <c:v>NOR</c:v>
                </c:pt>
                <c:pt idx="10">
                  <c:v>POL</c:v>
                </c:pt>
                <c:pt idx="11">
                  <c:v>FRA</c:v>
                </c:pt>
                <c:pt idx="12">
                  <c:v>GBR</c:v>
                </c:pt>
                <c:pt idx="13">
                  <c:v>DNK</c:v>
                </c:pt>
                <c:pt idx="14">
                  <c:v>LVA</c:v>
                </c:pt>
                <c:pt idx="15">
                  <c:v>FIN</c:v>
                </c:pt>
                <c:pt idx="16">
                  <c:v>CZE</c:v>
                </c:pt>
                <c:pt idx="17">
                  <c:v>ITA</c:v>
                </c:pt>
                <c:pt idx="18">
                  <c:v>SVK</c:v>
                </c:pt>
                <c:pt idx="19">
                  <c:v>BEL</c:v>
                </c:pt>
                <c:pt idx="20">
                  <c:v>IRL</c:v>
                </c:pt>
                <c:pt idx="21">
                  <c:v>PRT</c:v>
                </c:pt>
                <c:pt idx="22">
                  <c:v>GRC</c:v>
                </c:pt>
                <c:pt idx="23">
                  <c:v>ESP</c:v>
                </c:pt>
              </c:strCache>
            </c:strRef>
          </c:cat>
          <c:val>
            <c:numRef>
              <c:f>'Slide 15'!$D$27:$D$50</c:f>
              <c:numCache>
                <c:formatCode>#,##0.00</c:formatCode>
                <c:ptCount val="24"/>
                <c:pt idx="0">
                  <c:v>48.710999999999999</c:v>
                </c:pt>
                <c:pt idx="1">
                  <c:v>7.9411100000000001</c:v>
                </c:pt>
                <c:pt idx="2">
                  <c:v>4.7838750000000001</c:v>
                </c:pt>
                <c:pt idx="3">
                  <c:v>5.117356</c:v>
                </c:pt>
                <c:pt idx="4">
                  <c:v>13.36328</c:v>
                </c:pt>
                <c:pt idx="5">
                  <c:v>19.34112</c:v>
                </c:pt>
                <c:pt idx="6">
                  <c:v>19.5182</c:v>
                </c:pt>
                <c:pt idx="7">
                  <c:v>6.4189350000000003</c:v>
                </c:pt>
                <c:pt idx="8">
                  <c:v>14.70295</c:v>
                </c:pt>
                <c:pt idx="9">
                  <c:v>29.508600000000001</c:v>
                </c:pt>
                <c:pt idx="10">
                  <c:v>16.259620000000002</c:v>
                </c:pt>
                <c:pt idx="11">
                  <c:v>22.67896</c:v>
                </c:pt>
                <c:pt idx="12">
                  <c:v>20.401859999999999</c:v>
                </c:pt>
                <c:pt idx="13">
                  <c:v>18.457740000000001</c:v>
                </c:pt>
                <c:pt idx="14">
                  <c:v>8.6992049999999992</c:v>
                </c:pt>
                <c:pt idx="15">
                  <c:v>13.64981</c:v>
                </c:pt>
                <c:pt idx="16">
                  <c:v>14.45748</c:v>
                </c:pt>
                <c:pt idx="17">
                  <c:v>3.3751820000000001</c:v>
                </c:pt>
                <c:pt idx="18">
                  <c:v>13.12477</c:v>
                </c:pt>
                <c:pt idx="19">
                  <c:v>12.238200000000001</c:v>
                </c:pt>
                <c:pt idx="20">
                  <c:v>9.5263620000000007</c:v>
                </c:pt>
                <c:pt idx="21">
                  <c:v>3.239401</c:v>
                </c:pt>
                <c:pt idx="22">
                  <c:v>2.7710490000000001</c:v>
                </c:pt>
                <c:pt idx="23">
                  <c:v>2.9681540000000002</c:v>
                </c:pt>
              </c:numCache>
            </c:numRef>
          </c:val>
        </c:ser>
        <c:dLbls>
          <c:showLegendKey val="0"/>
          <c:showVal val="0"/>
          <c:showCatName val="0"/>
          <c:showSerName val="0"/>
          <c:showPercent val="0"/>
          <c:showBubbleSize val="0"/>
        </c:dLbls>
        <c:gapWidth val="100"/>
        <c:overlap val="100"/>
        <c:axId val="117568256"/>
        <c:axId val="117569792"/>
      </c:barChart>
      <c:catAx>
        <c:axId val="117568256"/>
        <c:scaling>
          <c:orientation val="minMax"/>
        </c:scaling>
        <c:delete val="0"/>
        <c:axPos val="b"/>
        <c:majorGridlines>
          <c:spPr>
            <a:ln w="3175">
              <a:solidFill>
                <a:srgbClr val="FFFFFF"/>
              </a:solidFill>
              <a:prstDash val="solid"/>
            </a:ln>
          </c:spPr>
        </c:majorGridlines>
        <c:numFmt formatCode="General" sourceLinked="1"/>
        <c:majorTickMark val="in"/>
        <c:minorTickMark val="none"/>
        <c:tickLblPos val="low"/>
        <c:spPr>
          <a:noFill/>
          <a:ln w="9525">
            <a:solidFill>
              <a:srgbClr val="000000"/>
            </a:solidFill>
            <a:prstDash val="solid"/>
          </a:ln>
          <a:extLst>
            <a:ext uri="{909E8E84-426E-40DD-AFC4-6F175D3DCCD1}">
              <a14:hiddenFill xmlns:a14="http://schemas.microsoft.com/office/drawing/2010/main">
                <a:noFill/>
              </a14:hiddenFill>
            </a:ext>
          </a:extLst>
        </c:spPr>
        <c:txPr>
          <a:bodyPr rot="-2760000" vert="horz"/>
          <a:lstStyle/>
          <a:p>
            <a:pPr>
              <a:defRPr/>
            </a:pPr>
            <a:endParaRPr lang="it-IT"/>
          </a:p>
        </c:txPr>
        <c:crossAx val="117569792"/>
        <c:crosses val="autoZero"/>
        <c:auto val="1"/>
        <c:lblAlgn val="ctr"/>
        <c:lblOffset val="0"/>
        <c:tickLblSkip val="1"/>
        <c:noMultiLvlLbl val="0"/>
      </c:catAx>
      <c:valAx>
        <c:axId val="117569792"/>
        <c:scaling>
          <c:orientation val="minMax"/>
          <c:max val="100"/>
        </c:scaling>
        <c:delete val="0"/>
        <c:axPos val="l"/>
        <c:majorGridlines>
          <c:spPr>
            <a:ln w="3175">
              <a:solidFill>
                <a:srgbClr val="FFFFFF"/>
              </a:solidFill>
              <a:prstDash val="solid"/>
            </a:ln>
          </c:spPr>
        </c:majorGridlines>
        <c:title>
          <c:tx>
            <c:rich>
              <a:bodyPr rot="0" vert="horz"/>
              <a:lstStyle/>
              <a:p>
                <a:pPr>
                  <a:defRPr/>
                </a:pPr>
                <a:r>
                  <a:rPr lang="en-US"/>
                  <a:t>%</a:t>
                </a:r>
              </a:p>
            </c:rich>
          </c:tx>
          <c:layout>
            <c:manualLayout>
              <c:xMode val="edge"/>
              <c:yMode val="edge"/>
              <c:x val="1.1398016353725015E-2"/>
              <c:y val="7.1353007219706596E-2"/>
            </c:manualLayout>
          </c:layout>
          <c:overlay val="0"/>
        </c:title>
        <c:numFmt formatCode="General" sourceLinked="0"/>
        <c:majorTickMark val="in"/>
        <c:minorTickMark val="none"/>
        <c:tickLblPos val="nextTo"/>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a:pPr>
            <a:endParaRPr lang="it-IT"/>
          </a:p>
        </c:txPr>
        <c:crossAx val="117568256"/>
        <c:crosses val="autoZero"/>
        <c:crossBetween val="between"/>
      </c:valAx>
      <c:spPr>
        <a:solidFill>
          <a:srgbClr val="F4FFFF"/>
        </a:solidFill>
        <a:ln w="9525">
          <a:solidFill>
            <a:srgbClr val="000000"/>
          </a:solidFill>
        </a:ln>
      </c:spPr>
    </c:plotArea>
    <c:legend>
      <c:legendPos val="r"/>
      <c:layout>
        <c:manualLayout>
          <c:xMode val="edge"/>
          <c:yMode val="edge"/>
          <c:x val="4.9878356551584888E-2"/>
          <c:y val="3.3842653521001095E-3"/>
          <c:w val="0.94867050272562092"/>
          <c:h val="0.11742915988192695"/>
        </c:manualLayout>
      </c:layout>
      <c:overlay val="1"/>
      <c:spPr>
        <a:solidFill>
          <a:schemeClr val="bg1">
            <a:lumMod val="95000"/>
          </a:schemeClr>
        </a:solidFill>
        <a:ln w="25400">
          <a:noFill/>
        </a:ln>
      </c:spPr>
      <c:txPr>
        <a:bodyPr/>
        <a:lstStyle/>
        <a:p>
          <a:pPr>
            <a:defRPr sz="1100"/>
          </a:pPr>
          <a:endParaRPr lang="it-IT"/>
        </a:p>
      </c:txPr>
    </c:legend>
    <c:plotVisOnly val="1"/>
    <c:dispBlanksAs val="gap"/>
    <c:showDLblsOverMax val="1"/>
  </c:chart>
  <c:spPr>
    <a:noFill/>
    <a:ln w="9525">
      <a:noFill/>
    </a:ln>
  </c:spPr>
  <c:txPr>
    <a:bodyPr/>
    <a:lstStyle/>
    <a:p>
      <a:pPr>
        <a:defRPr sz="1000" b="0">
          <a:latin typeface="Arial Narrow" panose="020B0606020202030204" pitchFamily="34" charset="0"/>
        </a:defRPr>
      </a:pPr>
      <a:endParaRPr lang="it-IT"/>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xMode val="edge"/>
          <c:yMode val="edge"/>
          <c:x val="8.7545649110489683E-3"/>
          <c:y val="0.10775069408473663"/>
          <c:w val="0.98905679386118883"/>
          <c:h val="0.88721018527752493"/>
        </c:manualLayout>
      </c:layout>
      <c:barChart>
        <c:barDir val="col"/>
        <c:grouping val="clustered"/>
        <c:varyColors val="0"/>
        <c:ser>
          <c:idx val="0"/>
          <c:order val="0"/>
          <c:spPr>
            <a:solidFill>
              <a:srgbClr val="4F81BD"/>
            </a:solidFill>
            <a:ln w="3175">
              <a:solidFill>
                <a:srgbClr val="000000"/>
              </a:solidFill>
              <a:prstDash val="solid"/>
            </a:ln>
          </c:spPr>
          <c:invertIfNegative val="0"/>
          <c:dPt>
            <c:idx val="19"/>
            <c:invertIfNegative val="0"/>
            <c:bubble3D val="0"/>
            <c:spPr>
              <a:solidFill>
                <a:schemeClr val="tx2"/>
              </a:solidFill>
              <a:ln w="3175">
                <a:solidFill>
                  <a:srgbClr val="000000"/>
                </a:solidFill>
                <a:prstDash val="solid"/>
              </a:ln>
            </c:spPr>
          </c:dPt>
          <c:dLbls>
            <c:dLbl>
              <c:idx val="0"/>
              <c:layout>
                <c:manualLayout>
                  <c:x val="0"/>
                  <c:y val="1.4919409582506401E-2"/>
                </c:manualLayout>
              </c:layout>
              <c:tx>
                <c:strRef>
                  <c:f>'Slide 16'!$C$24</c:f>
                  <c:strCache>
                    <c:ptCount val="1"/>
                    <c:pt idx="0">
                      <c:v>***</c:v>
                    </c:pt>
                  </c:strCache>
                </c:strRef>
              </c:tx>
              <c:spPr/>
              <c:txPr>
                <a:bodyPr/>
                <a:lstStyle/>
                <a:p>
                  <a:pPr>
                    <a:defRPr/>
                  </a:pPr>
                  <a:endParaRPr lang="it-IT"/>
                </a:p>
              </c:txPr>
              <c:dLblPos val="outEnd"/>
              <c:showLegendKey val="0"/>
              <c:showVal val="0"/>
              <c:showCatName val="0"/>
              <c:showSerName val="0"/>
              <c:showPercent val="0"/>
              <c:showBubbleSize val="0"/>
            </c:dLbl>
            <c:dLbl>
              <c:idx val="1"/>
              <c:layout>
                <c:manualLayout>
                  <c:x val="0"/>
                  <c:y val="1.98313037619176E-2"/>
                </c:manualLayout>
              </c:layout>
              <c:tx>
                <c:strRef>
                  <c:f>'Slide 16'!$C$25</c:f>
                  <c:strCache>
                    <c:ptCount val="1"/>
                    <c:pt idx="0">
                      <c:v>***</c:v>
                    </c:pt>
                  </c:strCache>
                </c:strRef>
              </c:tx>
              <c:spPr/>
              <c:txPr>
                <a:bodyPr/>
                <a:lstStyle/>
                <a:p>
                  <a:pPr>
                    <a:defRPr/>
                  </a:pPr>
                  <a:endParaRPr lang="it-IT"/>
                </a:p>
              </c:txPr>
              <c:dLblPos val="outEnd"/>
              <c:showLegendKey val="0"/>
              <c:showVal val="0"/>
              <c:showCatName val="0"/>
              <c:showSerName val="0"/>
              <c:showPercent val="0"/>
              <c:showBubbleSize val="0"/>
            </c:dLbl>
            <c:dLbl>
              <c:idx val="2"/>
              <c:layout>
                <c:manualLayout>
                  <c:x val="0"/>
                  <c:y val="1.4828126251036125E-2"/>
                </c:manualLayout>
              </c:layout>
              <c:tx>
                <c:strRef>
                  <c:f>'Slide 16'!$C$26</c:f>
                  <c:strCache>
                    <c:ptCount val="1"/>
                    <c:pt idx="0">
                      <c:v>***</c:v>
                    </c:pt>
                  </c:strCache>
                </c:strRef>
              </c:tx>
              <c:spPr/>
              <c:txPr>
                <a:bodyPr/>
                <a:lstStyle/>
                <a:p>
                  <a:pPr>
                    <a:defRPr/>
                  </a:pPr>
                  <a:endParaRPr lang="it-IT"/>
                </a:p>
              </c:txPr>
              <c:dLblPos val="outEnd"/>
              <c:showLegendKey val="0"/>
              <c:showVal val="0"/>
              <c:showCatName val="0"/>
              <c:showSerName val="0"/>
              <c:showPercent val="0"/>
              <c:showBubbleSize val="0"/>
            </c:dLbl>
            <c:dLbl>
              <c:idx val="3"/>
              <c:tx>
                <c:strRef>
                  <c:f>'Slide 16'!$C$27</c:f>
                  <c:strCache>
                    <c:ptCount val="1"/>
                    <c:pt idx="0">
                      <c:v>***</c:v>
                    </c:pt>
                  </c:strCache>
                </c:strRef>
              </c:tx>
              <c:spPr/>
              <c:txPr>
                <a:bodyPr/>
                <a:lstStyle/>
                <a:p>
                  <a:pPr>
                    <a:defRPr/>
                  </a:pPr>
                  <a:endParaRPr lang="it-IT"/>
                </a:p>
              </c:txPr>
              <c:dLblPos val="outEnd"/>
              <c:showLegendKey val="0"/>
              <c:showVal val="0"/>
              <c:showCatName val="0"/>
              <c:showSerName val="0"/>
              <c:showPercent val="0"/>
              <c:showBubbleSize val="0"/>
            </c:dLbl>
            <c:dLbl>
              <c:idx val="4"/>
              <c:tx>
                <c:strRef>
                  <c:f>'Slide 16'!$C$28</c:f>
                  <c:strCache>
                    <c:ptCount val="1"/>
                    <c:pt idx="0">
                      <c:v>**</c:v>
                    </c:pt>
                  </c:strCache>
                </c:strRef>
              </c:tx>
              <c:spPr/>
              <c:txPr>
                <a:bodyPr/>
                <a:lstStyle/>
                <a:p>
                  <a:pPr>
                    <a:defRPr/>
                  </a:pPr>
                  <a:endParaRPr lang="it-IT"/>
                </a:p>
              </c:txPr>
              <c:dLblPos val="outEnd"/>
              <c:showLegendKey val="0"/>
              <c:showVal val="0"/>
              <c:showCatName val="0"/>
              <c:showSerName val="0"/>
              <c:showPercent val="0"/>
              <c:showBubbleSize val="0"/>
            </c:dLbl>
            <c:dLbl>
              <c:idx val="5"/>
              <c:tx>
                <c:strRef>
                  <c:f>'Slide 16'!$C$29</c:f>
                  <c:strCache>
                    <c:ptCount val="1"/>
                    <c:pt idx="0">
                      <c:v>***</c:v>
                    </c:pt>
                  </c:strCache>
                </c:strRef>
              </c:tx>
              <c:spPr/>
              <c:txPr>
                <a:bodyPr/>
                <a:lstStyle/>
                <a:p>
                  <a:pPr>
                    <a:defRPr/>
                  </a:pPr>
                  <a:endParaRPr lang="it-IT"/>
                </a:p>
              </c:txPr>
              <c:dLblPos val="outEnd"/>
              <c:showLegendKey val="0"/>
              <c:showVal val="0"/>
              <c:showCatName val="0"/>
              <c:showSerName val="0"/>
              <c:showPercent val="0"/>
              <c:showBubbleSize val="0"/>
            </c:dLbl>
            <c:dLbl>
              <c:idx val="6"/>
              <c:tx>
                <c:strRef>
                  <c:f>'Slide 16'!$C$30</c:f>
                  <c:strCache>
                    <c:ptCount val="1"/>
                    <c:pt idx="0">
                      <c:v>***</c:v>
                    </c:pt>
                  </c:strCache>
                </c:strRef>
              </c:tx>
              <c:spPr/>
              <c:txPr>
                <a:bodyPr/>
                <a:lstStyle/>
                <a:p>
                  <a:pPr>
                    <a:defRPr/>
                  </a:pPr>
                  <a:endParaRPr lang="it-IT"/>
                </a:p>
              </c:txPr>
              <c:dLblPos val="outEnd"/>
              <c:showLegendKey val="0"/>
              <c:showVal val="0"/>
              <c:showCatName val="0"/>
              <c:showSerName val="0"/>
              <c:showPercent val="0"/>
              <c:showBubbleSize val="0"/>
            </c:dLbl>
            <c:dLbl>
              <c:idx val="7"/>
              <c:tx>
                <c:strRef>
                  <c:f>'Slide 16'!$C$31</c:f>
                  <c:strCache>
                    <c:ptCount val="1"/>
                    <c:pt idx="0">
                      <c:v>*</c:v>
                    </c:pt>
                  </c:strCache>
                </c:strRef>
              </c:tx>
              <c:spPr/>
              <c:txPr>
                <a:bodyPr/>
                <a:lstStyle/>
                <a:p>
                  <a:pPr>
                    <a:defRPr/>
                  </a:pPr>
                  <a:endParaRPr lang="it-IT"/>
                </a:p>
              </c:txPr>
              <c:dLblPos val="outEnd"/>
              <c:showLegendKey val="0"/>
              <c:showVal val="0"/>
              <c:showCatName val="0"/>
              <c:showSerName val="0"/>
              <c:showPercent val="0"/>
              <c:showBubbleSize val="0"/>
            </c:dLbl>
            <c:dLbl>
              <c:idx val="8"/>
              <c:tx>
                <c:strRef>
                  <c:f>'Slide 16'!$C$32</c:f>
                  <c:strCache>
                    <c:ptCount val="1"/>
                  </c:strCache>
                </c:strRef>
              </c:tx>
              <c:spPr/>
              <c:txPr>
                <a:bodyPr/>
                <a:lstStyle/>
                <a:p>
                  <a:pPr>
                    <a:defRPr/>
                  </a:pPr>
                  <a:endParaRPr lang="it-IT"/>
                </a:p>
              </c:txPr>
              <c:dLblPos val="outEnd"/>
              <c:showLegendKey val="0"/>
              <c:showVal val="0"/>
              <c:showCatName val="0"/>
              <c:showSerName val="0"/>
              <c:showPercent val="0"/>
              <c:showBubbleSize val="0"/>
            </c:dLbl>
            <c:dLbl>
              <c:idx val="9"/>
              <c:tx>
                <c:strRef>
                  <c:f>'Slide 16'!$C$33</c:f>
                  <c:strCache>
                    <c:ptCount val="1"/>
                    <c:pt idx="0">
                      <c:v>***</c:v>
                    </c:pt>
                  </c:strCache>
                </c:strRef>
              </c:tx>
              <c:spPr/>
              <c:txPr>
                <a:bodyPr/>
                <a:lstStyle/>
                <a:p>
                  <a:pPr>
                    <a:defRPr/>
                  </a:pPr>
                  <a:endParaRPr lang="it-IT"/>
                </a:p>
              </c:txPr>
              <c:dLblPos val="outEnd"/>
              <c:showLegendKey val="0"/>
              <c:showVal val="0"/>
              <c:showCatName val="0"/>
              <c:showSerName val="0"/>
              <c:showPercent val="0"/>
              <c:showBubbleSize val="0"/>
            </c:dLbl>
            <c:dLbl>
              <c:idx val="10"/>
              <c:tx>
                <c:strRef>
                  <c:f>'Slide 16'!$C$34</c:f>
                  <c:strCache>
                    <c:ptCount val="1"/>
                    <c:pt idx="0">
                      <c:v>**</c:v>
                    </c:pt>
                  </c:strCache>
                </c:strRef>
              </c:tx>
              <c:spPr/>
              <c:txPr>
                <a:bodyPr/>
                <a:lstStyle/>
                <a:p>
                  <a:pPr>
                    <a:defRPr/>
                  </a:pPr>
                  <a:endParaRPr lang="it-IT"/>
                </a:p>
              </c:txPr>
              <c:dLblPos val="outEnd"/>
              <c:showLegendKey val="0"/>
              <c:showVal val="0"/>
              <c:showCatName val="0"/>
              <c:showSerName val="0"/>
              <c:showPercent val="0"/>
              <c:showBubbleSize val="0"/>
            </c:dLbl>
            <c:dLbl>
              <c:idx val="11"/>
              <c:tx>
                <c:strRef>
                  <c:f>'Slide 16'!$C$35</c:f>
                  <c:strCache>
                    <c:ptCount val="1"/>
                  </c:strCache>
                </c:strRef>
              </c:tx>
              <c:spPr/>
              <c:txPr>
                <a:bodyPr/>
                <a:lstStyle/>
                <a:p>
                  <a:pPr>
                    <a:defRPr/>
                  </a:pPr>
                  <a:endParaRPr lang="it-IT"/>
                </a:p>
              </c:txPr>
              <c:dLblPos val="outEnd"/>
              <c:showLegendKey val="0"/>
              <c:showVal val="0"/>
              <c:showCatName val="0"/>
              <c:showSerName val="0"/>
              <c:showPercent val="0"/>
              <c:showBubbleSize val="0"/>
            </c:dLbl>
            <c:dLbl>
              <c:idx val="12"/>
              <c:tx>
                <c:strRef>
                  <c:f>'Slide 16'!$C$36</c:f>
                  <c:strCache>
                    <c:ptCount val="1"/>
                  </c:strCache>
                </c:strRef>
              </c:tx>
              <c:spPr/>
              <c:txPr>
                <a:bodyPr/>
                <a:lstStyle/>
                <a:p>
                  <a:pPr>
                    <a:defRPr/>
                  </a:pPr>
                  <a:endParaRPr lang="it-IT"/>
                </a:p>
              </c:txPr>
              <c:dLblPos val="outEnd"/>
              <c:showLegendKey val="0"/>
              <c:showVal val="0"/>
              <c:showCatName val="0"/>
              <c:showSerName val="0"/>
              <c:showPercent val="0"/>
              <c:showBubbleSize val="0"/>
            </c:dLbl>
            <c:dLbl>
              <c:idx val="13"/>
              <c:tx>
                <c:strRef>
                  <c:f>'Slide 16'!$C$37</c:f>
                  <c:strCache>
                    <c:ptCount val="1"/>
                  </c:strCache>
                </c:strRef>
              </c:tx>
              <c:spPr/>
              <c:txPr>
                <a:bodyPr/>
                <a:lstStyle/>
                <a:p>
                  <a:pPr>
                    <a:defRPr/>
                  </a:pPr>
                  <a:endParaRPr lang="it-IT"/>
                </a:p>
              </c:txPr>
              <c:dLblPos val="outEnd"/>
              <c:showLegendKey val="0"/>
              <c:showVal val="0"/>
              <c:showCatName val="0"/>
              <c:showSerName val="0"/>
              <c:showPercent val="0"/>
              <c:showBubbleSize val="0"/>
            </c:dLbl>
            <c:dLbl>
              <c:idx val="14"/>
              <c:tx>
                <c:strRef>
                  <c:f>'Slide 16'!$C$38</c:f>
                  <c:strCache>
                    <c:ptCount val="1"/>
                  </c:strCache>
                </c:strRef>
              </c:tx>
              <c:spPr/>
              <c:txPr>
                <a:bodyPr/>
                <a:lstStyle/>
                <a:p>
                  <a:pPr>
                    <a:defRPr/>
                  </a:pPr>
                  <a:endParaRPr lang="it-IT"/>
                </a:p>
              </c:txPr>
              <c:dLblPos val="outEnd"/>
              <c:showLegendKey val="0"/>
              <c:showVal val="0"/>
              <c:showCatName val="0"/>
              <c:showSerName val="0"/>
              <c:showPercent val="0"/>
              <c:showBubbleSize val="0"/>
            </c:dLbl>
            <c:dLbl>
              <c:idx val="15"/>
              <c:tx>
                <c:strRef>
                  <c:f>'Slide 16'!$C$39</c:f>
                  <c:strCache>
                    <c:ptCount val="1"/>
                  </c:strCache>
                </c:strRef>
              </c:tx>
              <c:spPr/>
              <c:txPr>
                <a:bodyPr/>
                <a:lstStyle/>
                <a:p>
                  <a:pPr>
                    <a:defRPr/>
                  </a:pPr>
                  <a:endParaRPr lang="it-IT"/>
                </a:p>
              </c:txPr>
              <c:dLblPos val="outEnd"/>
              <c:showLegendKey val="0"/>
              <c:showVal val="0"/>
              <c:showCatName val="0"/>
              <c:showSerName val="0"/>
              <c:showPercent val="0"/>
              <c:showBubbleSize val="0"/>
            </c:dLbl>
            <c:dLbl>
              <c:idx val="16"/>
              <c:tx>
                <c:strRef>
                  <c:f>'Slide 16'!$C$40</c:f>
                  <c:strCache>
                    <c:ptCount val="1"/>
                  </c:strCache>
                </c:strRef>
              </c:tx>
              <c:spPr/>
              <c:txPr>
                <a:bodyPr/>
                <a:lstStyle/>
                <a:p>
                  <a:pPr>
                    <a:defRPr/>
                  </a:pPr>
                  <a:endParaRPr lang="it-IT"/>
                </a:p>
              </c:txPr>
              <c:dLblPos val="outEnd"/>
              <c:showLegendKey val="0"/>
              <c:showVal val="0"/>
              <c:showCatName val="0"/>
              <c:showSerName val="0"/>
              <c:showPercent val="0"/>
              <c:showBubbleSize val="0"/>
            </c:dLbl>
            <c:dLbl>
              <c:idx val="17"/>
              <c:tx>
                <c:strRef>
                  <c:f>'Slide 16'!$C$41</c:f>
                  <c:strCache>
                    <c:ptCount val="1"/>
                  </c:strCache>
                </c:strRef>
              </c:tx>
              <c:spPr/>
              <c:txPr>
                <a:bodyPr/>
                <a:lstStyle/>
                <a:p>
                  <a:pPr>
                    <a:defRPr/>
                  </a:pPr>
                  <a:endParaRPr lang="it-IT"/>
                </a:p>
              </c:txPr>
              <c:dLblPos val="outEnd"/>
              <c:showLegendKey val="0"/>
              <c:showVal val="0"/>
              <c:showCatName val="0"/>
              <c:showSerName val="0"/>
              <c:showPercent val="0"/>
              <c:showBubbleSize val="0"/>
            </c:dLbl>
            <c:dLbl>
              <c:idx val="18"/>
              <c:tx>
                <c:strRef>
                  <c:f>'Slide 16'!$C$42</c:f>
                  <c:strCache>
                    <c:ptCount val="1"/>
                  </c:strCache>
                </c:strRef>
              </c:tx>
              <c:spPr/>
              <c:txPr>
                <a:bodyPr/>
                <a:lstStyle/>
                <a:p>
                  <a:pPr>
                    <a:defRPr/>
                  </a:pPr>
                  <a:endParaRPr lang="it-IT"/>
                </a:p>
              </c:txPr>
              <c:dLblPos val="outEnd"/>
              <c:showLegendKey val="0"/>
              <c:showVal val="0"/>
              <c:showCatName val="0"/>
              <c:showSerName val="0"/>
              <c:showPercent val="0"/>
              <c:showBubbleSize val="0"/>
            </c:dLbl>
            <c:dLbl>
              <c:idx val="19"/>
              <c:tx>
                <c:strRef>
                  <c:f>'Slide 16'!$C$43</c:f>
                  <c:strCache>
                    <c:ptCount val="1"/>
                  </c:strCache>
                </c:strRef>
              </c:tx>
              <c:spPr/>
              <c:txPr>
                <a:bodyPr/>
                <a:lstStyle/>
                <a:p>
                  <a:pPr>
                    <a:defRPr/>
                  </a:pPr>
                  <a:endParaRPr lang="it-IT"/>
                </a:p>
              </c:txPr>
              <c:dLblPos val="outEnd"/>
              <c:showLegendKey val="0"/>
              <c:showVal val="0"/>
              <c:showCatName val="0"/>
              <c:showSerName val="0"/>
              <c:showPercent val="0"/>
              <c:showBubbleSize val="0"/>
            </c:dLbl>
            <c:showLegendKey val="0"/>
            <c:showVal val="1"/>
            <c:showCatName val="0"/>
            <c:showSerName val="0"/>
            <c:showPercent val="0"/>
            <c:showBubbleSize val="0"/>
            <c:showLeaderLines val="0"/>
          </c:dLbls>
          <c:cat>
            <c:strRef>
              <c:f>'Slide 16'!$A$24:$A$43</c:f>
              <c:strCache>
                <c:ptCount val="20"/>
                <c:pt idx="0">
                  <c:v>EST</c:v>
                </c:pt>
                <c:pt idx="1">
                  <c:v>SVK</c:v>
                </c:pt>
                <c:pt idx="2">
                  <c:v>FRA</c:v>
                </c:pt>
                <c:pt idx="3">
                  <c:v>NOR</c:v>
                </c:pt>
                <c:pt idx="4">
                  <c:v>ESP</c:v>
                </c:pt>
                <c:pt idx="5">
                  <c:v>DNK</c:v>
                </c:pt>
                <c:pt idx="6">
                  <c:v>CAN</c:v>
                </c:pt>
                <c:pt idx="7">
                  <c:v>JPN</c:v>
                </c:pt>
                <c:pt idx="8">
                  <c:v>BEL</c:v>
                </c:pt>
                <c:pt idx="9">
                  <c:v>NLD</c:v>
                </c:pt>
                <c:pt idx="10">
                  <c:v>FIN</c:v>
                </c:pt>
                <c:pt idx="11">
                  <c:v>POL</c:v>
                </c:pt>
                <c:pt idx="12">
                  <c:v>SWE</c:v>
                </c:pt>
                <c:pt idx="13">
                  <c:v>AUT</c:v>
                </c:pt>
                <c:pt idx="14">
                  <c:v>IRL</c:v>
                </c:pt>
                <c:pt idx="15">
                  <c:v>GBR</c:v>
                </c:pt>
                <c:pt idx="16">
                  <c:v>KOR</c:v>
                </c:pt>
                <c:pt idx="17">
                  <c:v>DEU</c:v>
                </c:pt>
                <c:pt idx="18">
                  <c:v>AUS</c:v>
                </c:pt>
                <c:pt idx="19">
                  <c:v>USA</c:v>
                </c:pt>
              </c:strCache>
            </c:strRef>
          </c:cat>
          <c:val>
            <c:numRef>
              <c:f>'Slide 16'!$B$24:$B$43</c:f>
              <c:numCache>
                <c:formatCode>#,##0.00</c:formatCode>
                <c:ptCount val="20"/>
                <c:pt idx="0">
                  <c:v>-27.806660000000001</c:v>
                </c:pt>
                <c:pt idx="1">
                  <c:v>-27.516529999999999</c:v>
                </c:pt>
                <c:pt idx="2">
                  <c:v>-27.432620000000004</c:v>
                </c:pt>
                <c:pt idx="3">
                  <c:v>-19.169040000000003</c:v>
                </c:pt>
                <c:pt idx="4">
                  <c:v>-18.04842</c:v>
                </c:pt>
                <c:pt idx="5">
                  <c:v>-16.631129999999999</c:v>
                </c:pt>
                <c:pt idx="6">
                  <c:v>-16.307289999999998</c:v>
                </c:pt>
                <c:pt idx="7">
                  <c:v>-14.71969</c:v>
                </c:pt>
                <c:pt idx="8">
                  <c:v>-14.540890000000001</c:v>
                </c:pt>
                <c:pt idx="9">
                  <c:v>-14.5236</c:v>
                </c:pt>
                <c:pt idx="10">
                  <c:v>-11.926159999999999</c:v>
                </c:pt>
                <c:pt idx="11">
                  <c:v>-10.28261</c:v>
                </c:pt>
                <c:pt idx="12">
                  <c:v>-8.6304599999999994</c:v>
                </c:pt>
                <c:pt idx="13">
                  <c:v>-6.3677800000000007</c:v>
                </c:pt>
                <c:pt idx="14">
                  <c:v>-5.3929999999999998</c:v>
                </c:pt>
                <c:pt idx="15">
                  <c:v>-4.2492799999999997</c:v>
                </c:pt>
                <c:pt idx="16">
                  <c:v>-3.9463600000000003</c:v>
                </c:pt>
                <c:pt idx="17">
                  <c:v>-2.1856</c:v>
                </c:pt>
                <c:pt idx="18">
                  <c:v>1.4180200000000001</c:v>
                </c:pt>
                <c:pt idx="19">
                  <c:v>6.1029499999999999</c:v>
                </c:pt>
              </c:numCache>
            </c:numRef>
          </c:val>
        </c:ser>
        <c:dLbls>
          <c:showLegendKey val="0"/>
          <c:showVal val="0"/>
          <c:showCatName val="0"/>
          <c:showSerName val="0"/>
          <c:showPercent val="0"/>
          <c:showBubbleSize val="0"/>
        </c:dLbls>
        <c:gapWidth val="100"/>
        <c:axId val="117680000"/>
        <c:axId val="117681536"/>
      </c:barChart>
      <c:catAx>
        <c:axId val="117680000"/>
        <c:scaling>
          <c:orientation val="minMax"/>
        </c:scaling>
        <c:delete val="0"/>
        <c:axPos val="b"/>
        <c:majorGridlines>
          <c:spPr>
            <a:ln w="0">
              <a:solidFill>
                <a:schemeClr val="bg1">
                  <a:lumMod val="85000"/>
                </a:schemeClr>
              </a:solidFill>
              <a:prstDash val="solid"/>
            </a:ln>
          </c:spPr>
        </c:majorGridlines>
        <c:numFmt formatCode="General" sourceLinked="1"/>
        <c:majorTickMark val="in"/>
        <c:minorTickMark val="none"/>
        <c:tickLblPos val="low"/>
        <c:spPr>
          <a:noFill/>
          <a:ln w="0">
            <a:solidFill>
              <a:srgbClr val="000000"/>
            </a:solidFill>
            <a:prstDash val="solid"/>
          </a:ln>
          <a:extLst>
            <a:ext uri="{909E8E84-426E-40DD-AFC4-6F175D3DCCD1}">
              <a14:hiddenFill xmlns:a14="http://schemas.microsoft.com/office/drawing/2010/main">
                <a:noFill/>
              </a14:hiddenFill>
            </a:ext>
          </a:extLst>
        </c:spPr>
        <c:txPr>
          <a:bodyPr rot="-3000000" vert="horz"/>
          <a:lstStyle/>
          <a:p>
            <a:pPr>
              <a:defRPr/>
            </a:pPr>
            <a:endParaRPr lang="it-IT"/>
          </a:p>
        </c:txPr>
        <c:crossAx val="117681536"/>
        <c:crossesAt val="0"/>
        <c:auto val="1"/>
        <c:lblAlgn val="ctr"/>
        <c:lblOffset val="0"/>
        <c:tickLblSkip val="1"/>
        <c:noMultiLvlLbl val="0"/>
      </c:catAx>
      <c:valAx>
        <c:axId val="117681536"/>
        <c:scaling>
          <c:orientation val="minMax"/>
          <c:max val="10"/>
          <c:min val="-30"/>
        </c:scaling>
        <c:delete val="0"/>
        <c:axPos val="l"/>
        <c:majorGridlines>
          <c:spPr>
            <a:ln w="0">
              <a:solidFill>
                <a:schemeClr val="bg1">
                  <a:lumMod val="85000"/>
                </a:schemeClr>
              </a:solidFill>
              <a:prstDash val="solid"/>
            </a:ln>
          </c:spPr>
        </c:majorGridlines>
        <c:title>
          <c:tx>
            <c:rich>
              <a:bodyPr rot="0" vert="horz"/>
              <a:lstStyle/>
              <a:p>
                <a:pPr>
                  <a:defRPr/>
                </a:pPr>
                <a:r>
                  <a:rPr lang="en-US" dirty="0"/>
                  <a:t>%</a:t>
                </a:r>
              </a:p>
            </c:rich>
          </c:tx>
          <c:layout>
            <c:manualLayout>
              <c:xMode val="edge"/>
              <c:yMode val="edge"/>
              <c:x val="1.3235020880121944E-2"/>
              <c:y val="3.5450699259607477E-2"/>
            </c:manualLayout>
          </c:layout>
          <c:overlay val="0"/>
        </c:title>
        <c:numFmt formatCode="General" sourceLinked="0"/>
        <c:majorTickMark val="in"/>
        <c:minorTickMark val="none"/>
        <c:tickLblPos val="nextTo"/>
        <c:spPr>
          <a:noFill/>
          <a:ln w="0">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a:pPr>
            <a:endParaRPr lang="it-IT"/>
          </a:p>
        </c:txPr>
        <c:crossAx val="117680000"/>
        <c:crosses val="autoZero"/>
        <c:crossBetween val="between"/>
      </c:valAx>
      <c:spPr>
        <a:solidFill>
          <a:srgbClr val="F4FFFF"/>
        </a:solidFill>
        <a:ln w="0">
          <a:noFill/>
        </a:ln>
      </c:spPr>
    </c:plotArea>
    <c:plotVisOnly val="1"/>
    <c:dispBlanksAs val="gap"/>
    <c:showDLblsOverMax val="1"/>
  </c:chart>
  <c:spPr>
    <a:noFill/>
    <a:ln w="9525">
      <a:noFill/>
    </a:ln>
  </c:spPr>
  <c:txPr>
    <a:bodyPr/>
    <a:lstStyle/>
    <a:p>
      <a:pPr>
        <a:defRPr sz="1000" b="0">
          <a:latin typeface="Arial Narrow" panose="020B0606020202030204" pitchFamily="34" charset="0"/>
        </a:defRPr>
      </a:pPr>
      <a:endParaRPr lang="it-IT"/>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7739392812119868E-2"/>
          <c:y val="4.1803303998764862E-2"/>
          <c:w val="0.9427862855725716"/>
          <c:h val="0.84167774482735114"/>
        </c:manualLayout>
      </c:layout>
      <c:barChart>
        <c:barDir val="col"/>
        <c:grouping val="clustered"/>
        <c:varyColors val="0"/>
        <c:ser>
          <c:idx val="0"/>
          <c:order val="0"/>
          <c:tx>
            <c:strRef>
              <c:f>'Slide 16.'!$B$20</c:f>
              <c:strCache>
                <c:ptCount val="1"/>
              </c:strCache>
            </c:strRef>
          </c:tx>
          <c:spPr>
            <a:solidFill>
              <a:srgbClr val="4F81BD"/>
            </a:solidFill>
            <a:ln w="6350" cmpd="sng">
              <a:solidFill>
                <a:srgbClr val="000000"/>
              </a:solidFill>
            </a:ln>
          </c:spPr>
          <c:invertIfNegative val="0"/>
          <c:dPt>
            <c:idx val="3"/>
            <c:invertIfNegative val="0"/>
            <c:bubble3D val="0"/>
          </c:dPt>
          <c:dPt>
            <c:idx val="10"/>
            <c:invertIfNegative val="0"/>
            <c:bubble3D val="0"/>
          </c:dPt>
          <c:dPt>
            <c:idx val="11"/>
            <c:invertIfNegative val="0"/>
            <c:bubble3D val="0"/>
          </c:dPt>
          <c:dPt>
            <c:idx val="12"/>
            <c:invertIfNegative val="0"/>
            <c:bubble3D val="0"/>
          </c:dPt>
          <c:cat>
            <c:strRef>
              <c:f>'Slide 16.'!$A$21:$A$41</c:f>
              <c:strCache>
                <c:ptCount val="21"/>
                <c:pt idx="0">
                  <c:v>NLD</c:v>
                </c:pt>
                <c:pt idx="1">
                  <c:v>GRC</c:v>
                </c:pt>
                <c:pt idx="2">
                  <c:v>EST</c:v>
                </c:pt>
                <c:pt idx="3">
                  <c:v>FRA</c:v>
                </c:pt>
                <c:pt idx="4">
                  <c:v>ESP</c:v>
                </c:pt>
                <c:pt idx="5">
                  <c:v>IRL</c:v>
                </c:pt>
                <c:pt idx="6">
                  <c:v>ITA</c:v>
                </c:pt>
                <c:pt idx="7">
                  <c:v>AUT</c:v>
                </c:pt>
                <c:pt idx="8">
                  <c:v>BEL</c:v>
                </c:pt>
                <c:pt idx="9">
                  <c:v>POL</c:v>
                </c:pt>
                <c:pt idx="10">
                  <c:v>PRT</c:v>
                </c:pt>
                <c:pt idx="11">
                  <c:v>SWE</c:v>
                </c:pt>
                <c:pt idx="12">
                  <c:v>LUX</c:v>
                </c:pt>
                <c:pt idx="13">
                  <c:v>CZE</c:v>
                </c:pt>
                <c:pt idx="14">
                  <c:v>SVN</c:v>
                </c:pt>
                <c:pt idx="15">
                  <c:v>GBR</c:v>
                </c:pt>
                <c:pt idx="16">
                  <c:v>FIN</c:v>
                </c:pt>
                <c:pt idx="17">
                  <c:v>HUN</c:v>
                </c:pt>
                <c:pt idx="18">
                  <c:v>SVK</c:v>
                </c:pt>
                <c:pt idx="19">
                  <c:v>NOR</c:v>
                </c:pt>
                <c:pt idx="20">
                  <c:v>ISL</c:v>
                </c:pt>
              </c:strCache>
            </c:strRef>
          </c:cat>
          <c:val>
            <c:numRef>
              <c:f>'Slide 16.'!$B$21:$B$41</c:f>
              <c:numCache>
                <c:formatCode>#,##0.00</c:formatCode>
                <c:ptCount val="21"/>
                <c:pt idx="0">
                  <c:v>16.487839999999998</c:v>
                </c:pt>
                <c:pt idx="1">
                  <c:v>16.57189</c:v>
                </c:pt>
                <c:pt idx="2">
                  <c:v>17.398949999999999</c:v>
                </c:pt>
                <c:pt idx="3">
                  <c:v>20.481030000000001</c:v>
                </c:pt>
                <c:pt idx="4">
                  <c:v>20.554760000000002</c:v>
                </c:pt>
                <c:pt idx="5">
                  <c:v>25.042310000000001</c:v>
                </c:pt>
                <c:pt idx="6">
                  <c:v>26.003119999999999</c:v>
                </c:pt>
                <c:pt idx="7">
                  <c:v>30.061889999999998</c:v>
                </c:pt>
                <c:pt idx="8">
                  <c:v>31.809270000000001</c:v>
                </c:pt>
                <c:pt idx="9">
                  <c:v>34.944580000000002</c:v>
                </c:pt>
                <c:pt idx="10">
                  <c:v>38.628320000000002</c:v>
                </c:pt>
                <c:pt idx="11">
                  <c:v>39.676209999999998</c:v>
                </c:pt>
                <c:pt idx="12">
                  <c:v>40.669820000000001</c:v>
                </c:pt>
                <c:pt idx="13">
                  <c:v>44.934109999999997</c:v>
                </c:pt>
                <c:pt idx="14">
                  <c:v>48.330640000000002</c:v>
                </c:pt>
                <c:pt idx="15">
                  <c:v>48.815280000000001</c:v>
                </c:pt>
                <c:pt idx="16">
                  <c:v>49.685380000000002</c:v>
                </c:pt>
                <c:pt idx="17">
                  <c:v>52.051609999999997</c:v>
                </c:pt>
                <c:pt idx="18">
                  <c:v>52.968789999999998</c:v>
                </c:pt>
                <c:pt idx="19">
                  <c:v>55.192189999999997</c:v>
                </c:pt>
                <c:pt idx="20">
                  <c:v>57.689480000000003</c:v>
                </c:pt>
              </c:numCache>
            </c:numRef>
          </c:val>
        </c:ser>
        <c:dLbls>
          <c:showLegendKey val="0"/>
          <c:showVal val="0"/>
          <c:showCatName val="0"/>
          <c:showSerName val="0"/>
          <c:showPercent val="0"/>
          <c:showBubbleSize val="0"/>
        </c:dLbls>
        <c:gapWidth val="50"/>
        <c:axId val="117725824"/>
        <c:axId val="117735808"/>
      </c:barChart>
      <c:catAx>
        <c:axId val="117725824"/>
        <c:scaling>
          <c:orientation val="minMax"/>
        </c:scaling>
        <c:delete val="0"/>
        <c:axPos val="b"/>
        <c:majorGridlines>
          <c:spPr>
            <a:ln w="0">
              <a:solidFill>
                <a:schemeClr val="bg1">
                  <a:lumMod val="85000"/>
                </a:schemeClr>
              </a:solidFill>
              <a:prstDash val="solid"/>
            </a:ln>
          </c:spPr>
        </c:majorGridlines>
        <c:numFmt formatCode="General" sourceLinked="1"/>
        <c:majorTickMark val="in"/>
        <c:minorTickMark val="none"/>
        <c:tickLblPos val="low"/>
        <c:spPr>
          <a:noFill/>
          <a:ln w="0">
            <a:solidFill>
              <a:srgbClr val="000000"/>
            </a:solidFill>
            <a:prstDash val="solid"/>
          </a:ln>
        </c:spPr>
        <c:txPr>
          <a:bodyPr rot="-2700000" vert="horz"/>
          <a:lstStyle/>
          <a:p>
            <a:pPr>
              <a:defRPr/>
            </a:pPr>
            <a:endParaRPr lang="it-IT"/>
          </a:p>
        </c:txPr>
        <c:crossAx val="117735808"/>
        <c:crosses val="autoZero"/>
        <c:auto val="1"/>
        <c:lblAlgn val="ctr"/>
        <c:lblOffset val="0"/>
        <c:tickLblSkip val="1"/>
        <c:noMultiLvlLbl val="0"/>
      </c:catAx>
      <c:valAx>
        <c:axId val="117735808"/>
        <c:scaling>
          <c:orientation val="minMax"/>
          <c:max val="60"/>
          <c:min val="0"/>
        </c:scaling>
        <c:delete val="0"/>
        <c:axPos val="l"/>
        <c:majorGridlines>
          <c:spPr>
            <a:ln w="0">
              <a:solidFill>
                <a:schemeClr val="bg1">
                  <a:lumMod val="75000"/>
                </a:schemeClr>
              </a:solidFill>
              <a:prstDash val="solid"/>
            </a:ln>
          </c:spPr>
        </c:majorGridlines>
        <c:numFmt formatCode="General" sourceLinked="0"/>
        <c:majorTickMark val="in"/>
        <c:minorTickMark val="none"/>
        <c:tickLblPos val="nextTo"/>
        <c:spPr>
          <a:noFill/>
          <a:ln w="0">
            <a:solidFill>
              <a:srgbClr val="000000"/>
            </a:solidFill>
            <a:prstDash val="solid"/>
          </a:ln>
        </c:spPr>
        <c:txPr>
          <a:bodyPr rot="-60000000" vert="horz"/>
          <a:lstStyle/>
          <a:p>
            <a:pPr>
              <a:defRPr/>
            </a:pPr>
            <a:endParaRPr lang="it-IT"/>
          </a:p>
        </c:txPr>
        <c:crossAx val="117725824"/>
        <c:crosses val="autoZero"/>
        <c:crossBetween val="between"/>
        <c:majorUnit val="10"/>
      </c:valAx>
      <c:spPr>
        <a:solidFill>
          <a:srgbClr val="F4FFFF"/>
        </a:solidFill>
        <a:ln w="9525">
          <a:noFill/>
        </a:ln>
      </c:spPr>
    </c:plotArea>
    <c:plotVisOnly val="1"/>
    <c:dispBlanksAs val="gap"/>
    <c:showDLblsOverMax val="1"/>
  </c:chart>
  <c:spPr>
    <a:noFill/>
    <a:ln>
      <a:noFill/>
    </a:ln>
  </c:spPr>
  <c:txPr>
    <a:bodyPr/>
    <a:lstStyle/>
    <a:p>
      <a:pPr>
        <a:defRPr sz="1000" b="0" i="0" u="none" strike="noStrike" baseline="0">
          <a:solidFill>
            <a:srgbClr val="000000"/>
          </a:solidFill>
          <a:latin typeface="Arial Narrow" pitchFamily="34" charset="0"/>
          <a:ea typeface="Calibri"/>
          <a:cs typeface="Calibri"/>
        </a:defRPr>
      </a:pPr>
      <a:endParaRPr lang="it-IT"/>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9110" cy="340281"/>
          </a:xfrm>
          <a:prstGeom prst="rect">
            <a:avLst/>
          </a:prstGeom>
        </p:spPr>
        <p:txBody>
          <a:bodyPr vert="horz" lIns="91695" tIns="45848" rIns="91695" bIns="45848" rtlCol="0"/>
          <a:lstStyle>
            <a:lvl1pPr algn="l">
              <a:defRPr sz="1200"/>
            </a:lvl1pPr>
          </a:lstStyle>
          <a:p>
            <a:endParaRPr lang="en-GB"/>
          </a:p>
        </p:txBody>
      </p:sp>
      <p:sp>
        <p:nvSpPr>
          <p:cNvPr id="3" name="Date Placeholder 2"/>
          <p:cNvSpPr>
            <a:spLocks noGrp="1"/>
          </p:cNvSpPr>
          <p:nvPr>
            <p:ph type="dt" idx="1"/>
          </p:nvPr>
        </p:nvSpPr>
        <p:spPr>
          <a:xfrm>
            <a:off x="5632690" y="1"/>
            <a:ext cx="4309110" cy="340281"/>
          </a:xfrm>
          <a:prstGeom prst="rect">
            <a:avLst/>
          </a:prstGeom>
        </p:spPr>
        <p:txBody>
          <a:bodyPr vert="horz" lIns="91695" tIns="45848" rIns="91695" bIns="45848" rtlCol="0"/>
          <a:lstStyle>
            <a:lvl1pPr algn="r">
              <a:defRPr sz="1200"/>
            </a:lvl1pPr>
          </a:lstStyle>
          <a:p>
            <a:fld id="{035FCE6E-9984-40C5-B2E3-5D2F526E4D53}" type="datetimeFigureOut">
              <a:rPr lang="en-GB" smtClean="0"/>
              <a:t>19/11/2014</a:t>
            </a:fld>
            <a:endParaRPr lang="en-GB"/>
          </a:p>
        </p:txBody>
      </p:sp>
      <p:sp>
        <p:nvSpPr>
          <p:cNvPr id="4" name="Slide Image Placeholder 3"/>
          <p:cNvSpPr>
            <a:spLocks noGrp="1" noRot="1" noChangeAspect="1"/>
          </p:cNvSpPr>
          <p:nvPr>
            <p:ph type="sldImg" idx="2"/>
          </p:nvPr>
        </p:nvSpPr>
        <p:spPr>
          <a:xfrm>
            <a:off x="3271838" y="511175"/>
            <a:ext cx="3400425" cy="2551113"/>
          </a:xfrm>
          <a:prstGeom prst="rect">
            <a:avLst/>
          </a:prstGeom>
          <a:noFill/>
          <a:ln w="12700">
            <a:solidFill>
              <a:prstClr val="black"/>
            </a:solidFill>
          </a:ln>
        </p:spPr>
        <p:txBody>
          <a:bodyPr vert="horz" lIns="91695" tIns="45848" rIns="91695" bIns="45848" rtlCol="0" anchor="ctr"/>
          <a:lstStyle/>
          <a:p>
            <a:endParaRPr lang="en-GB"/>
          </a:p>
        </p:txBody>
      </p:sp>
      <p:sp>
        <p:nvSpPr>
          <p:cNvPr id="5" name="Notes Placeholder 4"/>
          <p:cNvSpPr>
            <a:spLocks noGrp="1"/>
          </p:cNvSpPr>
          <p:nvPr>
            <p:ph type="body" sz="quarter" idx="3"/>
          </p:nvPr>
        </p:nvSpPr>
        <p:spPr>
          <a:xfrm>
            <a:off x="994410" y="3232666"/>
            <a:ext cx="7955280" cy="3062526"/>
          </a:xfrm>
          <a:prstGeom prst="rect">
            <a:avLst/>
          </a:prstGeom>
        </p:spPr>
        <p:txBody>
          <a:bodyPr vert="horz" lIns="91695" tIns="45848" rIns="91695" bIns="4584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64153"/>
            <a:ext cx="4309110" cy="340281"/>
          </a:xfrm>
          <a:prstGeom prst="rect">
            <a:avLst/>
          </a:prstGeom>
        </p:spPr>
        <p:txBody>
          <a:bodyPr vert="horz" lIns="91695" tIns="45848" rIns="91695" bIns="45848" rtlCol="0" anchor="b"/>
          <a:lstStyle>
            <a:lvl1pPr algn="l">
              <a:defRPr sz="1200"/>
            </a:lvl1pPr>
          </a:lstStyle>
          <a:p>
            <a:endParaRPr lang="en-GB"/>
          </a:p>
        </p:txBody>
      </p:sp>
      <p:sp>
        <p:nvSpPr>
          <p:cNvPr id="7" name="Slide Number Placeholder 6"/>
          <p:cNvSpPr>
            <a:spLocks noGrp="1"/>
          </p:cNvSpPr>
          <p:nvPr>
            <p:ph type="sldNum" sz="quarter" idx="5"/>
          </p:nvPr>
        </p:nvSpPr>
        <p:spPr>
          <a:xfrm>
            <a:off x="5632690" y="6464153"/>
            <a:ext cx="4309110" cy="340281"/>
          </a:xfrm>
          <a:prstGeom prst="rect">
            <a:avLst/>
          </a:prstGeom>
        </p:spPr>
        <p:txBody>
          <a:bodyPr vert="horz" lIns="91695" tIns="45848" rIns="91695" bIns="45848" rtlCol="0" anchor="b"/>
          <a:lstStyle>
            <a:lvl1pPr algn="r">
              <a:defRPr sz="1200"/>
            </a:lvl1pPr>
          </a:lstStyle>
          <a:p>
            <a:fld id="{BAE5DC87-07F3-49C1-B90F-68C52C2C0273}" type="slidenum">
              <a:rPr lang="en-GB" smtClean="0"/>
              <a:t>‹N›</a:t>
            </a:fld>
            <a:endParaRPr lang="en-GB"/>
          </a:p>
        </p:txBody>
      </p:sp>
    </p:spTree>
    <p:extLst>
      <p:ext uri="{BB962C8B-B14F-4D97-AF65-F5344CB8AC3E}">
        <p14:creationId xmlns:p14="http://schemas.microsoft.com/office/powerpoint/2010/main" val="2568382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AE5DC87-07F3-49C1-B90F-68C52C2C0273}" type="slidenum">
              <a:rPr lang="en-GB" smtClean="0"/>
              <a:t>1</a:t>
            </a:fld>
            <a:endParaRPr lang="en-GB"/>
          </a:p>
        </p:txBody>
      </p:sp>
    </p:spTree>
    <p:extLst>
      <p:ext uri="{BB962C8B-B14F-4D97-AF65-F5344CB8AC3E}">
        <p14:creationId xmlns:p14="http://schemas.microsoft.com/office/powerpoint/2010/main" val="1235149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pPr marL="171928" indent="-171928" algn="just">
              <a:buFont typeface="Arial" panose="020B0604020202020204" pitchFamily="34" charset="0"/>
              <a:buChar char="•"/>
            </a:pPr>
            <a:r>
              <a:rPr lang="en-GB" noProof="0" dirty="0" smtClean="0"/>
              <a:t>In</a:t>
            </a:r>
            <a:r>
              <a:rPr lang="en-GB" baseline="0" noProof="0" dirty="0" smtClean="0"/>
              <a:t> most OECD countries, despite a recovery in employment growth, u</a:t>
            </a:r>
            <a:r>
              <a:rPr lang="en-GB" noProof="0" dirty="0" smtClean="0"/>
              <a:t>nemployment remains well above levels observed before the crisis.</a:t>
            </a:r>
            <a:r>
              <a:rPr lang="fr-FR" dirty="0" smtClean="0"/>
              <a:t> </a:t>
            </a:r>
          </a:p>
          <a:p>
            <a:pPr marL="171928" indent="-171928" algn="just">
              <a:buFont typeface="Arial" panose="020B0604020202020204" pitchFamily="34" charset="0"/>
              <a:buChar char="•"/>
            </a:pPr>
            <a:endParaRPr lang="fr-FR" dirty="0"/>
          </a:p>
          <a:p>
            <a:pPr marL="171928" indent="-171928" algn="just">
              <a:buFont typeface="Arial" panose="020B0604020202020204" pitchFamily="34" charset="0"/>
              <a:buChar char="•"/>
            </a:pPr>
            <a:r>
              <a:rPr lang="en-GB" dirty="0"/>
              <a:t>After nearly </a:t>
            </a:r>
            <a:r>
              <a:rPr lang="en-US" dirty="0"/>
              <a:t>three years of little change, at around 8%</a:t>
            </a:r>
            <a:r>
              <a:rPr lang="fr-FR" dirty="0"/>
              <a:t>, the </a:t>
            </a:r>
            <a:r>
              <a:rPr lang="en-GB" dirty="0"/>
              <a:t>unemployment rate in the OECD area has begun to decline during the past six months, reflecting a more generalised recovery of the labour market</a:t>
            </a:r>
            <a:r>
              <a:rPr lang="fr-FR" dirty="0"/>
              <a:t>. </a:t>
            </a:r>
          </a:p>
          <a:p>
            <a:pPr marL="171928" indent="-171928" algn="just" defTabSz="916952">
              <a:buFont typeface="Arial" panose="020B0604020202020204" pitchFamily="34" charset="0"/>
              <a:buChar char="•"/>
              <a:defRPr/>
            </a:pPr>
            <a:endParaRPr lang="en-GB" dirty="0"/>
          </a:p>
          <a:p>
            <a:pPr marL="171928" indent="-171928" algn="just" defTabSz="916952">
              <a:buFont typeface="Arial" panose="020B0604020202020204" pitchFamily="34" charset="0"/>
              <a:buChar char="•"/>
              <a:defRPr/>
            </a:pPr>
            <a:r>
              <a:rPr lang="en-GB" dirty="0"/>
              <a:t>There are signs that unemployment may have peaked in the European Union.</a:t>
            </a:r>
          </a:p>
          <a:p>
            <a:pPr marL="171928" indent="-171928" algn="just" defTabSz="916952">
              <a:buFont typeface="Arial" panose="020B0604020202020204" pitchFamily="34" charset="0"/>
              <a:buChar char="•"/>
              <a:defRPr/>
            </a:pPr>
            <a:endParaRPr lang="fr-FR" dirty="0"/>
          </a:p>
          <a:p>
            <a:pPr marL="171928" indent="-171928" algn="just" defTabSz="916952">
              <a:buFont typeface="Arial" panose="020B0604020202020204" pitchFamily="34" charset="0"/>
              <a:buChar char="•"/>
              <a:defRPr/>
            </a:pPr>
            <a:r>
              <a:rPr lang="en-GB" dirty="0"/>
              <a:t>For the OECD area as a whole, the unemployment rate was 7.3% in September 2014</a:t>
            </a:r>
            <a:r>
              <a:rPr lang="en-GB" dirty="0" smtClean="0"/>
              <a:t>.</a:t>
            </a:r>
            <a:endParaRPr lang="en-GB" dirty="0"/>
          </a:p>
          <a:p>
            <a:pPr marL="171928" indent="-171928" algn="just" defTabSz="916952">
              <a:buFont typeface="Arial" panose="020B0604020202020204" pitchFamily="34" charset="0"/>
              <a:buChar char="•"/>
              <a:defRPr/>
            </a:pPr>
            <a:endParaRPr lang="en-GB" dirty="0"/>
          </a:p>
          <a:p>
            <a:pPr marL="171928" indent="-171928" algn="just" defTabSz="916952">
              <a:buFont typeface="Arial" panose="020B0604020202020204" pitchFamily="34" charset="0"/>
              <a:buChar char="•"/>
              <a:defRPr/>
            </a:pPr>
            <a:r>
              <a:rPr lang="en-GB" dirty="0"/>
              <a:t>This corresponds to a fall of slightly more than 1 percentage point relative to the 8.5% post-war period peak that was registered in October 2009. Still, it remains about 2 percentage points higher than the level prevailing at the beginning of the crisis. </a:t>
            </a:r>
          </a:p>
          <a:p>
            <a:pPr marL="171928" indent="-171928" algn="just" defTabSz="916952">
              <a:buFont typeface="Arial" panose="020B0604020202020204" pitchFamily="34" charset="0"/>
              <a:buChar char="•"/>
              <a:defRPr/>
            </a:pPr>
            <a:endParaRPr lang="en-GB" dirty="0"/>
          </a:p>
          <a:p>
            <a:pPr marL="171928" indent="-171928" algn="just" defTabSz="916952">
              <a:buFont typeface="Arial" panose="020B0604020202020204" pitchFamily="34" charset="0"/>
              <a:buChar char="•"/>
              <a:defRPr/>
            </a:pPr>
            <a:r>
              <a:rPr lang="en-GB" dirty="0"/>
              <a:t>Further moderate falls in employment are foreseen towards the end of 2014 and 2015</a:t>
            </a:r>
            <a:r>
              <a:rPr lang="en-GB" noProof="0" dirty="0" smtClean="0"/>
              <a:t>.</a:t>
            </a:r>
          </a:p>
          <a:p>
            <a:pPr algn="just"/>
            <a:endParaRPr lang="fr-FR" dirty="0" smtClean="0"/>
          </a:p>
          <a:p>
            <a:endParaRPr lang="en-GB" dirty="0"/>
          </a:p>
        </p:txBody>
      </p:sp>
    </p:spTree>
    <p:extLst>
      <p:ext uri="{BB962C8B-B14F-4D97-AF65-F5344CB8AC3E}">
        <p14:creationId xmlns:p14="http://schemas.microsoft.com/office/powerpoint/2010/main" val="3229304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pPr marL="171928" indent="-171928">
              <a:buFont typeface="Arial" panose="020B0604020202020204" pitchFamily="34" charset="0"/>
              <a:buChar char="•"/>
            </a:pPr>
            <a:r>
              <a:rPr lang="en-GB" dirty="0"/>
              <a:t>Youth have been particularly hardest hit by the global financial and economic crisis. </a:t>
            </a:r>
          </a:p>
          <a:p>
            <a:endParaRPr lang="en-GB" dirty="0"/>
          </a:p>
          <a:p>
            <a:pPr marL="171928" indent="-171928">
              <a:buFont typeface="Arial" panose="020B0604020202020204" pitchFamily="34" charset="0"/>
              <a:buChar char="•"/>
            </a:pPr>
            <a:r>
              <a:rPr lang="en-GB" dirty="0"/>
              <a:t>The fall of employment among the youth has been more pronounced than among other groups. This fall has been associated to a marked increase of unemployment and a fall in labour market participation.</a:t>
            </a:r>
          </a:p>
          <a:p>
            <a:endParaRPr lang="en-GB" dirty="0"/>
          </a:p>
          <a:p>
            <a:pPr marL="171928" indent="-171928">
              <a:buFont typeface="Arial" panose="020B0604020202020204" pitchFamily="34" charset="0"/>
              <a:buChar char="•"/>
            </a:pPr>
            <a:r>
              <a:rPr lang="en-GB" dirty="0"/>
              <a:t>The rise in youth unemployment is a key source of concerns in the OECD countries as youth unemployment has reached alarming levels in many countries. It is particularly the case in Europe, where the average is 22% with peaks to 54% in Spain, 52% in Greece, 43% in Italy, 35% in Portugal and 29% en the Slovak Republic. </a:t>
            </a:r>
          </a:p>
          <a:p>
            <a:endParaRPr lang="en-GB" dirty="0"/>
          </a:p>
          <a:p>
            <a:pPr marL="171928" indent="-171928">
              <a:buFont typeface="Arial" panose="020B0604020202020204" pitchFamily="34" charset="0"/>
              <a:buChar char="•"/>
            </a:pPr>
            <a:r>
              <a:rPr lang="en-GB" dirty="0"/>
              <a:t>The persistence of a high level of unemployment among the youth is an important factor compromising their long term career prospects.</a:t>
            </a:r>
            <a:endParaRPr lang="en-GB" noProof="0" dirty="0"/>
          </a:p>
        </p:txBody>
      </p:sp>
    </p:spTree>
    <p:extLst>
      <p:ext uri="{BB962C8B-B14F-4D97-AF65-F5344CB8AC3E}">
        <p14:creationId xmlns:p14="http://schemas.microsoft.com/office/powerpoint/2010/main" val="3950934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r>
              <a:rPr lang="fr-FR" dirty="0"/>
              <a:t>In </a:t>
            </a:r>
            <a:r>
              <a:rPr lang="fr-FR" dirty="0" err="1"/>
              <a:t>order</a:t>
            </a:r>
            <a:r>
              <a:rPr lang="fr-FR" dirty="0"/>
              <a:t> to </a:t>
            </a:r>
            <a:r>
              <a:rPr lang="fr-FR" dirty="0" err="1"/>
              <a:t>measure</a:t>
            </a:r>
            <a:r>
              <a:rPr lang="fr-FR" dirty="0"/>
              <a:t> structural </a:t>
            </a:r>
            <a:r>
              <a:rPr lang="fr-FR" dirty="0" err="1"/>
              <a:t>unemployment</a:t>
            </a:r>
            <a:r>
              <a:rPr lang="fr-FR" dirty="0"/>
              <a:t>, </a:t>
            </a:r>
            <a:r>
              <a:rPr lang="fr-FR" dirty="0" err="1"/>
              <a:t>this</a:t>
            </a:r>
            <a:r>
              <a:rPr lang="fr-FR" dirty="0"/>
              <a:t> figure shows </a:t>
            </a:r>
            <a:r>
              <a:rPr lang="en-US" dirty="0"/>
              <a:t>the non-accelerating inflation rate of unemployment (NAIRU), i.e. the level of the unemployment rate that is consistent with a </a:t>
            </a:r>
            <a:r>
              <a:rPr lang="en-GB" dirty="0"/>
              <a:t>constant rate of inflation.</a:t>
            </a:r>
          </a:p>
          <a:p>
            <a:endParaRPr lang="en-GB" dirty="0"/>
          </a:p>
          <a:p>
            <a:r>
              <a:rPr lang="en-US" dirty="0"/>
              <a:t>The graph shows the estimated change in the NAIRU along with the actual change in the unemployment rate since the start of the global financial crisis. Two are the key messages that can be drawn</a:t>
            </a:r>
            <a:r>
              <a:rPr lang="fr-FR" dirty="0"/>
              <a:t>: </a:t>
            </a:r>
          </a:p>
          <a:p>
            <a:r>
              <a:rPr lang="fr-FR" dirty="0"/>
              <a:t>1. </a:t>
            </a:r>
            <a:r>
              <a:rPr lang="en-US" dirty="0"/>
              <a:t>The NAIRU has increased significantly, by 3 percentage points or more, in Greece, Spain and Portugal</a:t>
            </a:r>
            <a:r>
              <a:rPr lang="fr-FR" dirty="0"/>
              <a:t>. </a:t>
            </a:r>
          </a:p>
          <a:p>
            <a:r>
              <a:rPr lang="fr-FR" dirty="0"/>
              <a:t>2. </a:t>
            </a:r>
            <a:r>
              <a:rPr lang="en-GB" dirty="0"/>
              <a:t>Apart from these countries, however, the progression of the NAIRU generally remains relatively modest compared with the increase in overall  unemployment since the beginning of the crisis. Indeed, </a:t>
            </a:r>
            <a:r>
              <a:rPr lang="fr-FR" dirty="0"/>
              <a:t>i</a:t>
            </a:r>
            <a:r>
              <a:rPr lang="en-GB" dirty="0"/>
              <a:t>n none </a:t>
            </a:r>
            <a:r>
              <a:rPr lang="en-US" dirty="0"/>
              <a:t>of the countries where the NAIRU is estimated to have increased does it account for more than half of the overall increase in unemployment, except Hungary. </a:t>
            </a:r>
            <a:endParaRPr lang="fr-FR" dirty="0" smtClean="0"/>
          </a:p>
          <a:p>
            <a:pPr defTabSz="916952">
              <a:defRPr/>
            </a:pPr>
            <a:endParaRPr lang="fr-FR" dirty="0" smtClean="0"/>
          </a:p>
          <a:p>
            <a:r>
              <a:rPr lang="en-US" dirty="0"/>
              <a:t>The dominant cyclical component in the unemployment rates observed in many OECD countries suggests that promoting aggregate demand and job creation remains a key policy priority going forward. At the same time, macro policies to stimulate demand should be accompanied by reinforced measures to overcome structural obstacles to finding work. </a:t>
            </a:r>
          </a:p>
          <a:p>
            <a:endParaRPr lang="en-US" dirty="0"/>
          </a:p>
          <a:p>
            <a:r>
              <a:rPr lang="en-US" dirty="0"/>
              <a:t>In particular, governments should give priority to providing employment and training measures for the long-term unemployed who experience a range of difficulties in finding jobs and are most likely to drop out of the </a:t>
            </a:r>
            <a:r>
              <a:rPr lang="en-US" dirty="0" err="1"/>
              <a:t>labour</a:t>
            </a:r>
            <a:r>
              <a:rPr lang="en-US" dirty="0"/>
              <a:t> force.</a:t>
            </a:r>
            <a:endParaRPr lang="fr-FR" dirty="0"/>
          </a:p>
          <a:p>
            <a:pPr defTabSz="916952">
              <a:defRPr/>
            </a:pPr>
            <a:endParaRPr lang="fr-FR" dirty="0"/>
          </a:p>
          <a:p>
            <a:pPr defTabSz="916952">
              <a:defRPr/>
            </a:pPr>
            <a:endParaRPr lang="fr-FR" dirty="0"/>
          </a:p>
        </p:txBody>
      </p:sp>
    </p:spTree>
    <p:extLst>
      <p:ext uri="{BB962C8B-B14F-4D97-AF65-F5344CB8AC3E}">
        <p14:creationId xmlns:p14="http://schemas.microsoft.com/office/powerpoint/2010/main" val="3508034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F67E38D-FCB8-4468-8915-DA2F4AF57F94}" type="slidenum">
              <a:rPr lang="en-GB" smtClean="0"/>
              <a:pPr/>
              <a:t>5</a:t>
            </a:fld>
            <a:endParaRPr lang="en-GB"/>
          </a:p>
        </p:txBody>
      </p:sp>
    </p:spTree>
    <p:extLst>
      <p:ext uri="{BB962C8B-B14F-4D97-AF65-F5344CB8AC3E}">
        <p14:creationId xmlns:p14="http://schemas.microsoft.com/office/powerpoint/2010/main" val="3819682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pPr marL="171928" indent="-171928">
              <a:buFont typeface="Arial" panose="020B0604020202020204" pitchFamily="34" charset="0"/>
              <a:buChar char="•"/>
            </a:pPr>
            <a:r>
              <a:rPr lang="en-US" dirty="0"/>
              <a:t>Long-term unemployment remains a major source of concern. </a:t>
            </a:r>
          </a:p>
          <a:p>
            <a:pPr marL="171928" indent="-171928">
              <a:buFont typeface="Arial" panose="020B0604020202020204" pitchFamily="34" charset="0"/>
              <a:buChar char="•"/>
            </a:pPr>
            <a:endParaRPr lang="en-US" dirty="0"/>
          </a:p>
          <a:p>
            <a:pPr marL="171928" indent="-171928">
              <a:buFont typeface="Arial" panose="020B0604020202020204" pitchFamily="34" charset="0"/>
              <a:buChar char="•"/>
            </a:pPr>
            <a:r>
              <a:rPr lang="en-US" dirty="0"/>
              <a:t>For the OECD area as a whole, some 15.6 million persons – more than one in three of all unemployed – had been out of work for 12 months or more in the second </a:t>
            </a:r>
            <a:r>
              <a:rPr lang="en-GB" dirty="0"/>
              <a:t>quarter of 2014.</a:t>
            </a:r>
          </a:p>
          <a:p>
            <a:pPr marL="171928" indent="-171928">
              <a:buFont typeface="Arial" panose="020B0604020202020204" pitchFamily="34" charset="0"/>
              <a:buChar char="•"/>
            </a:pPr>
            <a:endParaRPr lang="en-GB" dirty="0"/>
          </a:p>
          <a:p>
            <a:pPr marL="171928" indent="-171928">
              <a:buFont typeface="Arial" panose="020B0604020202020204" pitchFamily="34" charset="0"/>
              <a:buChar char="•"/>
            </a:pPr>
            <a:r>
              <a:rPr lang="en-GB" dirty="0"/>
              <a:t>For countries that </a:t>
            </a:r>
            <a:r>
              <a:rPr lang="en-US" dirty="0"/>
              <a:t>saw the biggest increases, there is growing evidence that part of what was originally a cyclical increase in unemployment has become structural and will thus be more difficult to reverse during the economic recovery.</a:t>
            </a:r>
            <a:endParaRPr lang="fr-FR" dirty="0"/>
          </a:p>
        </p:txBody>
      </p:sp>
    </p:spTree>
    <p:extLst>
      <p:ext uri="{BB962C8B-B14F-4D97-AF65-F5344CB8AC3E}">
        <p14:creationId xmlns:p14="http://schemas.microsoft.com/office/powerpoint/2010/main" val="1084287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pPr marL="171928" indent="-171928" algn="just">
              <a:buFont typeface="Arial" panose="020B0604020202020204" pitchFamily="34" charset="0"/>
              <a:buChar char="•"/>
            </a:pPr>
            <a:r>
              <a:rPr lang="en-GB" dirty="0"/>
              <a:t>Real wage growth, a measure of the growth in the purchasing power of wages, has come to a virtual standstill. </a:t>
            </a:r>
          </a:p>
          <a:p>
            <a:pPr marL="171928" indent="-171928" algn="just">
              <a:buFont typeface="Arial" panose="020B0604020202020204" pitchFamily="34" charset="0"/>
              <a:buChar char="•"/>
            </a:pPr>
            <a:endParaRPr lang="en-GB" dirty="0"/>
          </a:p>
          <a:p>
            <a:pPr marL="171928" indent="-171928" algn="just">
              <a:buFont typeface="Arial" panose="020B0604020202020204" pitchFamily="34" charset="0"/>
              <a:buChar char="•"/>
            </a:pPr>
            <a:r>
              <a:rPr lang="en-GB" dirty="0"/>
              <a:t>Average real wage growth in the OECD area slowed from 0.7% during the initial crisis period following the onset of the crisis to </a:t>
            </a:r>
            <a:r>
              <a:rPr lang="en-GB" dirty="0" smtClean="0"/>
              <a:t>0.2%</a:t>
            </a:r>
            <a:r>
              <a:rPr lang="en-GB" baseline="0" dirty="0" smtClean="0"/>
              <a:t> </a:t>
            </a:r>
            <a:r>
              <a:rPr lang="en-GB" dirty="0" smtClean="0"/>
              <a:t>during </a:t>
            </a:r>
            <a:r>
              <a:rPr lang="en-GB" dirty="0"/>
              <a:t>the subsequent period. </a:t>
            </a:r>
          </a:p>
          <a:p>
            <a:endParaRPr lang="en-GB" dirty="0"/>
          </a:p>
          <a:p>
            <a:pPr marL="171928" indent="-171928">
              <a:buFont typeface="Arial" panose="020B0604020202020204" pitchFamily="34" charset="0"/>
              <a:buChar char="•"/>
            </a:pPr>
            <a:r>
              <a:rPr lang="en-GB" dirty="0"/>
              <a:t>Since the first quarter of 2009, average real wage growth has been negative in 11 OECD countries. The largest falls in real wages occurred in </a:t>
            </a:r>
            <a:r>
              <a:rPr lang="en-GB" dirty="0" smtClean="0"/>
              <a:t>Greece</a:t>
            </a:r>
            <a:r>
              <a:rPr lang="en-GB" baseline="0" dirty="0" smtClean="0"/>
              <a:t> (</a:t>
            </a:r>
            <a:r>
              <a:rPr lang="en-GB" dirty="0" smtClean="0"/>
              <a:t>where </a:t>
            </a:r>
            <a:r>
              <a:rPr lang="en-GB" dirty="0"/>
              <a:t>they declined by more than 5% per year on </a:t>
            </a:r>
            <a:r>
              <a:rPr lang="en-GB" dirty="0" smtClean="0"/>
              <a:t>average) </a:t>
            </a:r>
            <a:r>
              <a:rPr lang="en-GB" dirty="0"/>
              <a:t>and in Ireland, Slovenia and </a:t>
            </a:r>
            <a:r>
              <a:rPr lang="en-GB" dirty="0" smtClean="0"/>
              <a:t>Spain</a:t>
            </a:r>
            <a:r>
              <a:rPr lang="en-GB" baseline="0" dirty="0" smtClean="0"/>
              <a:t> (</a:t>
            </a:r>
            <a:r>
              <a:rPr lang="en-GB" dirty="0" smtClean="0"/>
              <a:t>where </a:t>
            </a:r>
            <a:r>
              <a:rPr lang="en-GB" dirty="0"/>
              <a:t>they declined by roughly 2% on average per </a:t>
            </a:r>
            <a:r>
              <a:rPr lang="en-GB" dirty="0" smtClean="0"/>
              <a:t>year). </a:t>
            </a:r>
            <a:endParaRPr lang="en-GB" dirty="0"/>
          </a:p>
          <a:p>
            <a:endParaRPr lang="en-GB" dirty="0"/>
          </a:p>
          <a:p>
            <a:pPr marL="171928" indent="-171928">
              <a:buFont typeface="Arial" panose="020B0604020202020204" pitchFamily="34" charset="0"/>
              <a:buChar char="•"/>
            </a:pPr>
            <a:r>
              <a:rPr lang="en-GB" dirty="0"/>
              <a:t>Real wage cuts of this magnitude could cause considerable financial hardship among workers and their families.</a:t>
            </a:r>
            <a:endParaRPr lang="en-GB" noProof="0" dirty="0"/>
          </a:p>
        </p:txBody>
      </p:sp>
    </p:spTree>
    <p:extLst>
      <p:ext uri="{BB962C8B-B14F-4D97-AF65-F5344CB8AC3E}">
        <p14:creationId xmlns:p14="http://schemas.microsoft.com/office/powerpoint/2010/main" val="373032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pPr marL="286548" indent="-286548" algn="just">
              <a:buFont typeface="Arial" panose="020B0604020202020204" pitchFamily="34" charset="0"/>
              <a:buChar char="•"/>
            </a:pPr>
            <a:r>
              <a:rPr lang="fr-FR" dirty="0"/>
              <a:t>A more </a:t>
            </a:r>
            <a:r>
              <a:rPr lang="fr-FR" dirty="0" err="1"/>
              <a:t>detailed</a:t>
            </a:r>
            <a:r>
              <a:rPr lang="fr-FR" dirty="0"/>
              <a:t> </a:t>
            </a:r>
            <a:r>
              <a:rPr lang="fr-FR" dirty="0" err="1"/>
              <a:t>analysis</a:t>
            </a:r>
            <a:r>
              <a:rPr lang="fr-FR" dirty="0"/>
              <a:t> of </a:t>
            </a:r>
            <a:r>
              <a:rPr lang="fr-FR" dirty="0" err="1"/>
              <a:t>wage</a:t>
            </a:r>
            <a:r>
              <a:rPr lang="fr-FR" dirty="0"/>
              <a:t> </a:t>
            </a:r>
            <a:r>
              <a:rPr lang="fr-FR" dirty="0" err="1"/>
              <a:t>developments</a:t>
            </a:r>
            <a:r>
              <a:rPr lang="fr-FR" dirty="0"/>
              <a:t> </a:t>
            </a:r>
            <a:r>
              <a:rPr lang="fr-FR" dirty="0" err="1"/>
              <a:t>based</a:t>
            </a:r>
            <a:r>
              <a:rPr lang="fr-FR" dirty="0"/>
              <a:t> on </a:t>
            </a:r>
            <a:r>
              <a:rPr lang="fr-FR" dirty="0" err="1"/>
              <a:t>microdata</a:t>
            </a:r>
            <a:r>
              <a:rPr lang="fr-FR" dirty="0"/>
              <a:t> for 19 OECD countries in 2010, shows </a:t>
            </a:r>
            <a:r>
              <a:rPr lang="fr-FR" dirty="0" err="1"/>
              <a:t>that</a:t>
            </a:r>
            <a:r>
              <a:rPr lang="fr-FR" dirty="0"/>
              <a:t>:</a:t>
            </a:r>
          </a:p>
          <a:p>
            <a:pPr marL="286548" indent="-286548" algn="just">
              <a:buFont typeface="Arial" panose="020B0604020202020204" pitchFamily="34" charset="0"/>
              <a:buChar char="•"/>
            </a:pPr>
            <a:endParaRPr lang="fr-FR" dirty="0"/>
          </a:p>
          <a:p>
            <a:r>
              <a:rPr lang="fr-FR" dirty="0"/>
              <a:t>1. </a:t>
            </a:r>
            <a:r>
              <a:rPr lang="en-US" dirty="0"/>
              <a:t>On average across countries, about 50% of workers experienced a reduction in real earnings in 2010.</a:t>
            </a:r>
            <a:endParaRPr lang="fr-FR" dirty="0"/>
          </a:p>
          <a:p>
            <a:r>
              <a:rPr lang="fr-FR" dirty="0"/>
              <a:t>2. </a:t>
            </a:r>
            <a:r>
              <a:rPr lang="fr-FR" dirty="0" err="1"/>
              <a:t>Furthermore</a:t>
            </a:r>
            <a:r>
              <a:rPr lang="fr-FR" dirty="0"/>
              <a:t>, o</a:t>
            </a:r>
            <a:r>
              <a:rPr lang="en-GB" dirty="0"/>
              <a:t>n average </a:t>
            </a:r>
            <a:r>
              <a:rPr lang="en-US" dirty="0"/>
              <a:t>across countries, well over half of these cuts in real earnings took the form of nominal</a:t>
            </a:r>
          </a:p>
          <a:p>
            <a:r>
              <a:rPr lang="en-GB" dirty="0"/>
              <a:t>earnings reductions (58%).</a:t>
            </a:r>
            <a:r>
              <a:rPr lang="fr-FR" dirty="0"/>
              <a:t> </a:t>
            </a:r>
          </a:p>
          <a:p>
            <a:endParaRPr lang="fr-FR" dirty="0"/>
          </a:p>
          <a:p>
            <a:pPr marL="171928" indent="-171928">
              <a:buFont typeface="Arial" panose="020B0604020202020204" pitchFamily="34" charset="0"/>
              <a:buChar char="•"/>
            </a:pPr>
            <a:r>
              <a:rPr lang="fr-FR" dirty="0" err="1"/>
              <a:t>Such</a:t>
            </a:r>
            <a:r>
              <a:rPr lang="fr-FR" dirty="0"/>
              <a:t> a high </a:t>
            </a:r>
            <a:r>
              <a:rPr lang="en-US" dirty="0"/>
              <a:t>incidence of nominal earnings reductions is likely to reflect the role of flexible forms of </a:t>
            </a:r>
            <a:r>
              <a:rPr lang="en-US" dirty="0" smtClean="0"/>
              <a:t>pay, </a:t>
            </a:r>
            <a:r>
              <a:rPr lang="en-US" dirty="0"/>
              <a:t>such as overtime and bonuses, but may also capture temporary reductions in actual working time related to the decline in business activity. </a:t>
            </a:r>
            <a:endParaRPr lang="en-GB" dirty="0"/>
          </a:p>
          <a:p>
            <a:pPr marL="286548" indent="-286548" algn="just">
              <a:buFont typeface="Arial" panose="020B0604020202020204" pitchFamily="34" charset="0"/>
              <a:buChar char="•"/>
            </a:pPr>
            <a:endParaRPr lang="fr-FR" sz="1400" dirty="0"/>
          </a:p>
          <a:p>
            <a:endParaRPr lang="en-GB" dirty="0"/>
          </a:p>
        </p:txBody>
      </p:sp>
    </p:spTree>
    <p:extLst>
      <p:ext uri="{BB962C8B-B14F-4D97-AF65-F5344CB8AC3E}">
        <p14:creationId xmlns:p14="http://schemas.microsoft.com/office/powerpoint/2010/main" val="2324352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r>
              <a:rPr lang="en-GB" dirty="0"/>
              <a:t>As a result of real wage adjustments across all segments of the workforce, overall earnings inequality (here defined as the ratio of the </a:t>
            </a:r>
            <a:r>
              <a:rPr lang="en-GB" dirty="0" smtClean="0"/>
              <a:t>top ten </a:t>
            </a:r>
            <a:r>
              <a:rPr lang="en-GB" dirty="0"/>
              <a:t>percent to the </a:t>
            </a:r>
            <a:r>
              <a:rPr lang="en-GB" dirty="0" smtClean="0"/>
              <a:t>lowest ten </a:t>
            </a:r>
            <a:r>
              <a:rPr lang="en-GB" dirty="0"/>
              <a:t>per cent, D9/D1) has remained unchanged during the crisis on average across countries and in more than two-thirds of countries.  </a:t>
            </a:r>
          </a:p>
          <a:p>
            <a:endParaRPr lang="en-US" dirty="0"/>
          </a:p>
          <a:p>
            <a:endParaRPr lang="en-GB" dirty="0"/>
          </a:p>
        </p:txBody>
      </p:sp>
    </p:spTree>
    <p:extLst>
      <p:ext uri="{BB962C8B-B14F-4D97-AF65-F5344CB8AC3E}">
        <p14:creationId xmlns:p14="http://schemas.microsoft.com/office/powerpoint/2010/main" val="461541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r>
              <a:rPr lang="en-GB" dirty="0"/>
              <a:t>There are signs that wage moderation has helped the labour market weather the crisis, especially in some euro-area countries, notably by:</a:t>
            </a:r>
          </a:p>
          <a:p>
            <a:endParaRPr lang="en-GB" dirty="0"/>
          </a:p>
          <a:p>
            <a:pPr marL="802333" lvl="1" indent="-343856" defTabSz="916952">
              <a:buFont typeface="Wingdings" panose="05000000000000000000" pitchFamily="2" charset="2"/>
              <a:buChar char="Ø"/>
            </a:pPr>
            <a:r>
              <a:rPr lang="en-GB" dirty="0"/>
              <a:t>Helping to reduce job losses in the downturn and favouring employment growth in the recovery; and</a:t>
            </a:r>
          </a:p>
          <a:p>
            <a:pPr marL="802333" lvl="1" indent="-343856" defTabSz="916952">
              <a:buFont typeface="Wingdings" panose="05000000000000000000" pitchFamily="2" charset="2"/>
              <a:buChar char="Ø"/>
            </a:pPr>
            <a:r>
              <a:rPr lang="en-GB" dirty="0"/>
              <a:t>Fostering external competitiveness.</a:t>
            </a:r>
          </a:p>
          <a:p>
            <a:pPr marL="802333" lvl="1" indent="-343856">
              <a:buFont typeface="Wingdings" panose="05000000000000000000" pitchFamily="2" charset="2"/>
              <a:buChar char="Ø"/>
            </a:pPr>
            <a:endParaRPr lang="en-GB" dirty="0"/>
          </a:p>
          <a:p>
            <a:endParaRPr lang="en-GB" dirty="0"/>
          </a:p>
        </p:txBody>
      </p:sp>
    </p:spTree>
    <p:extLst>
      <p:ext uri="{BB962C8B-B14F-4D97-AF65-F5344CB8AC3E}">
        <p14:creationId xmlns:p14="http://schemas.microsoft.com/office/powerpoint/2010/main" val="4258082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pPr marL="171450" indent="-171450" defTabSz="914301">
              <a:spcBef>
                <a:spcPts val="768"/>
              </a:spcBef>
              <a:buClr>
                <a:srgbClr val="727272"/>
              </a:buClr>
              <a:buFont typeface="Arial" pitchFamily="34" charset="0"/>
              <a:buChar char="•"/>
              <a:defRPr/>
            </a:pPr>
            <a:r>
              <a:rPr lang="en-GB" dirty="0" smtClean="0">
                <a:solidFill>
                  <a:srgbClr val="002060"/>
                </a:solidFill>
              </a:rPr>
              <a:t>Wage </a:t>
            </a:r>
            <a:r>
              <a:rPr lang="en-GB" dirty="0">
                <a:solidFill>
                  <a:srgbClr val="002060"/>
                </a:solidFill>
              </a:rPr>
              <a:t>moderation can contribute to the labour market recovery </a:t>
            </a:r>
          </a:p>
          <a:p>
            <a:pPr marL="741519" lvl="1" indent="-284369" defTabSz="914301">
              <a:spcBef>
                <a:spcPts val="672"/>
              </a:spcBef>
              <a:buClr>
                <a:srgbClr val="727272"/>
              </a:buClr>
              <a:buFont typeface="Arial" pitchFamily="34" charset="0"/>
              <a:buChar char="–"/>
              <a:defRPr/>
            </a:pPr>
            <a:r>
              <a:rPr lang="en-GB" dirty="0">
                <a:solidFill>
                  <a:srgbClr val="002060"/>
                </a:solidFill>
              </a:rPr>
              <a:t>Real wage adjustment can help limit the persistence of unemployment and prevent the build up of structural unemployment  (“internal rebalancing”)</a:t>
            </a:r>
          </a:p>
          <a:p>
            <a:pPr marL="741519" lvl="1" indent="-284369" defTabSz="914301">
              <a:spcBef>
                <a:spcPts val="672"/>
              </a:spcBef>
              <a:buClr>
                <a:srgbClr val="727272"/>
              </a:buClr>
              <a:buFont typeface="Arial" pitchFamily="34" charset="0"/>
              <a:buChar char="–"/>
              <a:defRPr/>
            </a:pPr>
            <a:r>
              <a:rPr lang="en-GB" dirty="0">
                <a:solidFill>
                  <a:srgbClr val="002060"/>
                </a:solidFill>
              </a:rPr>
              <a:t>Nominal wage adjustment can enhance international competitiveness and hence promote aggregate demand (“external rebalancing</a:t>
            </a:r>
            <a:r>
              <a:rPr lang="en-GB" dirty="0" smtClean="0">
                <a:solidFill>
                  <a:srgbClr val="002060"/>
                </a:solidFill>
              </a:rPr>
              <a:t>”)</a:t>
            </a:r>
            <a:endParaRPr lang="en-GB" dirty="0">
              <a:solidFill>
                <a:srgbClr val="002060"/>
              </a:solidFill>
            </a:endParaRPr>
          </a:p>
          <a:p>
            <a:pPr marL="171450" indent="-171450" defTabSz="914301">
              <a:spcBef>
                <a:spcPts val="768"/>
              </a:spcBef>
              <a:buClr>
                <a:srgbClr val="727272"/>
              </a:buClr>
              <a:buFont typeface="Arial" pitchFamily="34" charset="0"/>
              <a:buChar char="•"/>
              <a:defRPr/>
            </a:pPr>
            <a:r>
              <a:rPr lang="en-GB" dirty="0">
                <a:solidFill>
                  <a:srgbClr val="002060"/>
                </a:solidFill>
              </a:rPr>
              <a:t>However, if taken too far, wage adjustment can also become a double-edged sword </a:t>
            </a:r>
          </a:p>
          <a:p>
            <a:pPr marL="741519" lvl="1" indent="-284369" defTabSz="914301">
              <a:spcBef>
                <a:spcPts val="672"/>
              </a:spcBef>
              <a:buClr>
                <a:srgbClr val="727272"/>
              </a:buClr>
              <a:buFont typeface="Arial" pitchFamily="34" charset="0"/>
              <a:buChar char="–"/>
              <a:defRPr/>
            </a:pPr>
            <a:r>
              <a:rPr lang="en-GB" dirty="0">
                <a:solidFill>
                  <a:srgbClr val="002060"/>
                </a:solidFill>
              </a:rPr>
              <a:t>Real wage cuts can be a source of financial hardship for the most vulnerable and, consequently, depress consumer demand</a:t>
            </a:r>
          </a:p>
          <a:p>
            <a:pPr marL="741519" lvl="1" indent="-284369" defTabSz="914301">
              <a:spcBef>
                <a:spcPts val="672"/>
              </a:spcBef>
              <a:buClr>
                <a:srgbClr val="727272"/>
              </a:buClr>
              <a:buFont typeface="Arial" pitchFamily="34" charset="0"/>
              <a:buChar char="–"/>
              <a:defRPr/>
            </a:pPr>
            <a:r>
              <a:rPr lang="en-GB" dirty="0">
                <a:solidFill>
                  <a:srgbClr val="002060"/>
                </a:solidFill>
              </a:rPr>
              <a:t>Nominal wage cuts can engender deflationary spiral if transmitted to output prices and inflation is already very </a:t>
            </a:r>
            <a:r>
              <a:rPr lang="en-GB" dirty="0" smtClean="0">
                <a:solidFill>
                  <a:srgbClr val="002060"/>
                </a:solidFill>
              </a:rPr>
              <a:t>low</a:t>
            </a:r>
            <a:endParaRPr lang="en-GB" dirty="0">
              <a:solidFill>
                <a:srgbClr val="002060"/>
              </a:solidFill>
            </a:endParaRPr>
          </a:p>
          <a:p>
            <a:pPr marL="341963" indent="-341963" defTabSz="914301">
              <a:spcBef>
                <a:spcPts val="768"/>
              </a:spcBef>
              <a:buClr>
                <a:srgbClr val="727272"/>
              </a:buClr>
              <a:buFont typeface="Arial" pitchFamily="34" charset="0"/>
              <a:buChar char="•"/>
              <a:defRPr/>
            </a:pPr>
            <a:r>
              <a:rPr lang="en-GB" dirty="0">
                <a:solidFill>
                  <a:srgbClr val="002060"/>
                </a:solidFill>
              </a:rPr>
              <a:t>A supportive macro-economic policy stance therefore remains key as well as structural reforms that promote productivity growth</a:t>
            </a:r>
          </a:p>
          <a:p>
            <a:pPr marL="171928" indent="-171928">
              <a:buFont typeface="Arial" panose="020B0604020202020204" pitchFamily="34" charset="0"/>
              <a:buChar char="•"/>
            </a:pPr>
            <a:endParaRPr lang="fr-FR" dirty="0">
              <a:solidFill>
                <a:srgbClr val="002060"/>
              </a:solidFill>
            </a:endParaRPr>
          </a:p>
        </p:txBody>
      </p:sp>
    </p:spTree>
    <p:extLst>
      <p:ext uri="{BB962C8B-B14F-4D97-AF65-F5344CB8AC3E}">
        <p14:creationId xmlns:p14="http://schemas.microsoft.com/office/powerpoint/2010/main" val="1643050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2060"/>
                </a:solidFill>
              </a:rPr>
              <a:t>In the context that I have described, f</a:t>
            </a:r>
            <a:r>
              <a:rPr lang="en-US" dirty="0" err="1">
                <a:solidFill>
                  <a:srgbClr val="002060"/>
                </a:solidFill>
              </a:rPr>
              <a:t>ixed</a:t>
            </a:r>
            <a:r>
              <a:rPr lang="en-US" dirty="0">
                <a:solidFill>
                  <a:srgbClr val="002060"/>
                </a:solidFill>
              </a:rPr>
              <a:t> term contracts are increasingly used for new hires.</a:t>
            </a:r>
            <a:endParaRPr lang="en-GB" dirty="0">
              <a:solidFill>
                <a:srgbClr val="002060"/>
              </a:solidFill>
            </a:endParaRPr>
          </a:p>
        </p:txBody>
      </p:sp>
      <p:sp>
        <p:nvSpPr>
          <p:cNvPr id="4" name="Slide Number Placeholder 3"/>
          <p:cNvSpPr>
            <a:spLocks noGrp="1"/>
          </p:cNvSpPr>
          <p:nvPr>
            <p:ph type="sldNum" sz="quarter" idx="10"/>
          </p:nvPr>
        </p:nvSpPr>
        <p:spPr/>
        <p:txBody>
          <a:bodyPr/>
          <a:lstStyle/>
          <a:p>
            <a:fld id="{BAE5DC87-07F3-49C1-B90F-68C52C2C0273}" type="slidenum">
              <a:rPr lang="en-GB" smtClean="0"/>
              <a:t>12</a:t>
            </a:fld>
            <a:endParaRPr lang="en-GB"/>
          </a:p>
        </p:txBody>
      </p:sp>
    </p:spTree>
    <p:extLst>
      <p:ext uri="{BB962C8B-B14F-4D97-AF65-F5344CB8AC3E}">
        <p14:creationId xmlns:p14="http://schemas.microsoft.com/office/powerpoint/2010/main" val="3111523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2060"/>
                </a:solidFill>
              </a:rPr>
              <a:t>Problem is that workers accept temporary jobs involuntarily: because they cannot find a permanent one!</a:t>
            </a:r>
            <a:endParaRPr lang="en-GB" b="0" dirty="0">
              <a:solidFill>
                <a:srgbClr val="002060"/>
              </a:solidFill>
              <a:latin typeface="+mn-lt"/>
            </a:endParaRPr>
          </a:p>
        </p:txBody>
      </p:sp>
      <p:sp>
        <p:nvSpPr>
          <p:cNvPr id="4" name="Slide Number Placeholder 3"/>
          <p:cNvSpPr>
            <a:spLocks noGrp="1"/>
          </p:cNvSpPr>
          <p:nvPr>
            <p:ph type="sldNum" sz="quarter" idx="10"/>
          </p:nvPr>
        </p:nvSpPr>
        <p:spPr/>
        <p:txBody>
          <a:bodyPr/>
          <a:lstStyle/>
          <a:p>
            <a:fld id="{BAE5DC87-07F3-49C1-B90F-68C52C2C0273}" type="slidenum">
              <a:rPr lang="en-GB" smtClean="0"/>
              <a:t>13</a:t>
            </a:fld>
            <a:endParaRPr lang="en-GB" dirty="0"/>
          </a:p>
        </p:txBody>
      </p:sp>
    </p:spTree>
    <p:extLst>
      <p:ext uri="{BB962C8B-B14F-4D97-AF65-F5344CB8AC3E}">
        <p14:creationId xmlns:p14="http://schemas.microsoft.com/office/powerpoint/2010/main" val="2023816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Which</a:t>
            </a:r>
            <a:r>
              <a:rPr lang="en-GB" baseline="0" dirty="0" smtClean="0"/>
              <a:t> has trade-offs effects on the quality of jobs. For example, workers on temporary jobs are less likely to receive employer-sponsored training. </a:t>
            </a:r>
            <a:endParaRPr lang="en-GB" dirty="0"/>
          </a:p>
        </p:txBody>
      </p:sp>
      <p:sp>
        <p:nvSpPr>
          <p:cNvPr id="4" name="Slide Number Placeholder 3"/>
          <p:cNvSpPr>
            <a:spLocks noGrp="1"/>
          </p:cNvSpPr>
          <p:nvPr>
            <p:ph type="sldNum" sz="quarter" idx="10"/>
          </p:nvPr>
        </p:nvSpPr>
        <p:spPr/>
        <p:txBody>
          <a:bodyPr/>
          <a:lstStyle/>
          <a:p>
            <a:fld id="{BAE5DC87-07F3-49C1-B90F-68C52C2C0273}" type="slidenum">
              <a:rPr lang="en-GB" smtClean="0"/>
              <a:t>14</a:t>
            </a:fld>
            <a:endParaRPr lang="en-GB" dirty="0"/>
          </a:p>
        </p:txBody>
      </p:sp>
    </p:spTree>
    <p:extLst>
      <p:ext uri="{BB962C8B-B14F-4D97-AF65-F5344CB8AC3E}">
        <p14:creationId xmlns:p14="http://schemas.microsoft.com/office/powerpoint/2010/main" val="1029862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…..and moreover, temporary jobs not always play</a:t>
            </a:r>
            <a:r>
              <a:rPr lang="en-GB" baseline="0" dirty="0" smtClean="0"/>
              <a:t> the role of </a:t>
            </a:r>
            <a:r>
              <a:rPr lang="en-GB" dirty="0" smtClean="0"/>
              <a:t>stepping-stones to permanent work.</a:t>
            </a:r>
            <a:endParaRPr lang="en-GB" dirty="0"/>
          </a:p>
        </p:txBody>
      </p:sp>
      <p:sp>
        <p:nvSpPr>
          <p:cNvPr id="4" name="Slide Number Placeholder 3"/>
          <p:cNvSpPr>
            <a:spLocks noGrp="1"/>
          </p:cNvSpPr>
          <p:nvPr>
            <p:ph type="sldNum" sz="quarter" idx="10"/>
          </p:nvPr>
        </p:nvSpPr>
        <p:spPr/>
        <p:txBody>
          <a:bodyPr/>
          <a:lstStyle/>
          <a:p>
            <a:fld id="{BAE5DC87-07F3-49C1-B90F-68C52C2C0273}" type="slidenum">
              <a:rPr lang="en-GB" smtClean="0"/>
              <a:t>15</a:t>
            </a:fld>
            <a:endParaRPr lang="en-GB" dirty="0"/>
          </a:p>
        </p:txBody>
      </p:sp>
    </p:spTree>
    <p:extLst>
      <p:ext uri="{BB962C8B-B14F-4D97-AF65-F5344CB8AC3E}">
        <p14:creationId xmlns:p14="http://schemas.microsoft.com/office/powerpoint/2010/main" val="2425439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xfrm>
            <a:off x="3271838" y="511175"/>
            <a:ext cx="3400425" cy="2551113"/>
          </a:xfrm>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GB" altLang="en-US" dirty="0">
                <a:solidFill>
                  <a:srgbClr val="002060"/>
                </a:solidFill>
              </a:rPr>
              <a:t>This situation highlights the importance of balanced protection and coordinated bargaining for both structural performance and labour market resilience.</a:t>
            </a:r>
          </a:p>
          <a:p>
            <a:pPr>
              <a:lnSpc>
                <a:spcPct val="90000"/>
              </a:lnSpc>
            </a:pPr>
            <a:endParaRPr lang="en-GB" altLang="en-US" dirty="0">
              <a:solidFill>
                <a:srgbClr val="002060"/>
              </a:solidFill>
            </a:endParaRPr>
          </a:p>
          <a:p>
            <a:r>
              <a:rPr lang="en-GB" altLang="en-US" dirty="0">
                <a:solidFill>
                  <a:srgbClr val="002060"/>
                </a:solidFill>
              </a:rPr>
              <a:t>Institutions favouring temporary contracts, e.g.  stringent </a:t>
            </a:r>
            <a:r>
              <a:rPr lang="en-GB" altLang="en-US" b="1" dirty="0">
                <a:solidFill>
                  <a:srgbClr val="002060"/>
                </a:solidFill>
              </a:rPr>
              <a:t>employment protection </a:t>
            </a:r>
            <a:r>
              <a:rPr lang="en-GB" altLang="en-US" dirty="0">
                <a:solidFill>
                  <a:srgbClr val="002060"/>
                </a:solidFill>
              </a:rPr>
              <a:t>for regular workers, can hamper both:</a:t>
            </a:r>
          </a:p>
          <a:p>
            <a:pPr lvl="1"/>
            <a:endParaRPr lang="en-GB" altLang="en-US" dirty="0">
              <a:solidFill>
                <a:srgbClr val="002060"/>
              </a:solidFill>
            </a:endParaRPr>
          </a:p>
          <a:p>
            <a:pPr lvl="1"/>
            <a:r>
              <a:rPr lang="en-GB" altLang="en-US" dirty="0">
                <a:solidFill>
                  <a:srgbClr val="002060"/>
                </a:solidFill>
              </a:rPr>
              <a:t>By increasing frictional unemployment &amp; reducing job quality; and</a:t>
            </a:r>
          </a:p>
          <a:p>
            <a:pPr lvl="1"/>
            <a:r>
              <a:rPr lang="en-GB" altLang="en-US" dirty="0">
                <a:solidFill>
                  <a:srgbClr val="002060"/>
                </a:solidFill>
              </a:rPr>
              <a:t>By increasing unemployment response to shocks and cyclical increase in overall earnings inequality </a:t>
            </a:r>
          </a:p>
          <a:p>
            <a:pPr lvl="1"/>
            <a:endParaRPr lang="fr-FR" altLang="en-US" dirty="0">
              <a:solidFill>
                <a:srgbClr val="002060"/>
              </a:solidFill>
            </a:endParaRPr>
          </a:p>
          <a:p>
            <a:r>
              <a:rPr lang="en-GB" altLang="en-US" dirty="0">
                <a:solidFill>
                  <a:srgbClr val="002060"/>
                </a:solidFill>
              </a:rPr>
              <a:t>At the same time,</a:t>
            </a:r>
            <a:r>
              <a:rPr lang="en-GB" altLang="en-US" b="1" dirty="0">
                <a:solidFill>
                  <a:srgbClr val="002060"/>
                </a:solidFill>
              </a:rPr>
              <a:t> coordinated wage bargaining </a:t>
            </a:r>
            <a:r>
              <a:rPr lang="en-GB" altLang="en-US" dirty="0">
                <a:solidFill>
                  <a:srgbClr val="002060"/>
                </a:solidFill>
              </a:rPr>
              <a:t>institutions can contribute to both:</a:t>
            </a:r>
          </a:p>
          <a:p>
            <a:pPr lvl="1"/>
            <a:r>
              <a:rPr lang="en-GB" altLang="en-US" dirty="0">
                <a:solidFill>
                  <a:srgbClr val="002060"/>
                </a:solidFill>
              </a:rPr>
              <a:t>They can foster </a:t>
            </a:r>
            <a:r>
              <a:rPr lang="en-GB" altLang="en-US" b="1" dirty="0">
                <a:solidFill>
                  <a:srgbClr val="002060"/>
                </a:solidFill>
              </a:rPr>
              <a:t>structural</a:t>
            </a:r>
            <a:r>
              <a:rPr lang="en-GB" altLang="en-US" dirty="0">
                <a:solidFill>
                  <a:srgbClr val="002060"/>
                </a:solidFill>
              </a:rPr>
              <a:t> outcomes by taking account of bargaining externalities; and</a:t>
            </a:r>
          </a:p>
          <a:p>
            <a:pPr lvl="1"/>
            <a:r>
              <a:rPr lang="en-GB" altLang="en-US" dirty="0">
                <a:solidFill>
                  <a:srgbClr val="002060"/>
                </a:solidFill>
              </a:rPr>
              <a:t>They can contribute to </a:t>
            </a:r>
            <a:r>
              <a:rPr lang="en-GB" altLang="en-US" b="1" dirty="0">
                <a:solidFill>
                  <a:srgbClr val="002060"/>
                </a:solidFill>
              </a:rPr>
              <a:t>resilience</a:t>
            </a:r>
            <a:r>
              <a:rPr lang="en-GB" altLang="en-US" dirty="0">
                <a:solidFill>
                  <a:srgbClr val="002060"/>
                </a:solidFill>
              </a:rPr>
              <a:t> by facilitating wage adjustments relative to employment</a:t>
            </a:r>
          </a:p>
          <a:p>
            <a:pPr>
              <a:lnSpc>
                <a:spcPct val="90000"/>
              </a:lnSpc>
            </a:pPr>
            <a:endParaRPr lang="en-GB" altLang="en-US" dirty="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3567" eaLnBrk="0" hangingPunct="0">
              <a:defRPr sz="2400">
                <a:solidFill>
                  <a:schemeClr val="tx1"/>
                </a:solidFill>
                <a:latin typeface="Times New Roman" pitchFamily="18" charset="0"/>
                <a:cs typeface="Arial" pitchFamily="34" charset="0"/>
              </a:defRPr>
            </a:lvl1pPr>
            <a:lvl2pPr marL="745024" indent="-286548" defTabSz="953567" eaLnBrk="0" hangingPunct="0">
              <a:defRPr sz="2400">
                <a:solidFill>
                  <a:schemeClr val="tx1"/>
                </a:solidFill>
                <a:latin typeface="Times New Roman" pitchFamily="18" charset="0"/>
                <a:cs typeface="Arial" pitchFamily="34" charset="0"/>
              </a:defRPr>
            </a:lvl2pPr>
            <a:lvl3pPr marL="1146190" indent="-229238" defTabSz="953567" eaLnBrk="0" hangingPunct="0">
              <a:defRPr sz="2400">
                <a:solidFill>
                  <a:schemeClr val="tx1"/>
                </a:solidFill>
                <a:latin typeface="Times New Roman" pitchFamily="18" charset="0"/>
                <a:cs typeface="Arial" pitchFamily="34" charset="0"/>
              </a:defRPr>
            </a:lvl3pPr>
            <a:lvl4pPr marL="1604666" indent="-229238" defTabSz="953567" eaLnBrk="0" hangingPunct="0">
              <a:defRPr sz="2400">
                <a:solidFill>
                  <a:schemeClr val="tx1"/>
                </a:solidFill>
                <a:latin typeface="Times New Roman" pitchFamily="18" charset="0"/>
                <a:cs typeface="Arial" pitchFamily="34" charset="0"/>
              </a:defRPr>
            </a:lvl4pPr>
            <a:lvl5pPr marL="2063142" indent="-229238" defTabSz="953567" eaLnBrk="0" hangingPunct="0">
              <a:defRPr sz="2400">
                <a:solidFill>
                  <a:schemeClr val="tx1"/>
                </a:solidFill>
                <a:latin typeface="Times New Roman" pitchFamily="18" charset="0"/>
                <a:cs typeface="Arial" pitchFamily="34" charset="0"/>
              </a:defRPr>
            </a:lvl5pPr>
            <a:lvl6pPr marL="2521618" indent="-229238" defTabSz="953567" eaLnBrk="0" fontAlgn="base" hangingPunct="0">
              <a:spcBef>
                <a:spcPct val="0"/>
              </a:spcBef>
              <a:spcAft>
                <a:spcPct val="0"/>
              </a:spcAft>
              <a:defRPr sz="2400">
                <a:solidFill>
                  <a:schemeClr val="tx1"/>
                </a:solidFill>
                <a:latin typeface="Times New Roman" pitchFamily="18" charset="0"/>
                <a:cs typeface="Arial" pitchFamily="34" charset="0"/>
              </a:defRPr>
            </a:lvl6pPr>
            <a:lvl7pPr marL="2980094" indent="-229238" defTabSz="953567" eaLnBrk="0" fontAlgn="base" hangingPunct="0">
              <a:spcBef>
                <a:spcPct val="0"/>
              </a:spcBef>
              <a:spcAft>
                <a:spcPct val="0"/>
              </a:spcAft>
              <a:defRPr sz="2400">
                <a:solidFill>
                  <a:schemeClr val="tx1"/>
                </a:solidFill>
                <a:latin typeface="Times New Roman" pitchFamily="18" charset="0"/>
                <a:cs typeface="Arial" pitchFamily="34" charset="0"/>
              </a:defRPr>
            </a:lvl7pPr>
            <a:lvl8pPr marL="3438570" indent="-229238" defTabSz="953567" eaLnBrk="0" fontAlgn="base" hangingPunct="0">
              <a:spcBef>
                <a:spcPct val="0"/>
              </a:spcBef>
              <a:spcAft>
                <a:spcPct val="0"/>
              </a:spcAft>
              <a:defRPr sz="2400">
                <a:solidFill>
                  <a:schemeClr val="tx1"/>
                </a:solidFill>
                <a:latin typeface="Times New Roman" pitchFamily="18" charset="0"/>
                <a:cs typeface="Arial" pitchFamily="34" charset="0"/>
              </a:defRPr>
            </a:lvl8pPr>
            <a:lvl9pPr marL="3897047" indent="-229238" defTabSz="953567"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FFB446E7-597E-4B01-BE17-FDA890D7D9C1}" type="slidenum">
              <a:rPr lang="fr-FR" altLang="en-US" sz="1300"/>
              <a:pPr eaLnBrk="1" hangingPunct="1"/>
              <a:t>16</a:t>
            </a:fld>
            <a:endParaRPr lang="fr-FR" altLang="en-US" sz="13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1838" y="511175"/>
            <a:ext cx="3400425" cy="2551113"/>
          </a:xfrm>
        </p:spPr>
      </p:sp>
      <p:sp>
        <p:nvSpPr>
          <p:cNvPr id="3" name="Notes Placeholder 2"/>
          <p:cNvSpPr>
            <a:spLocks noGrp="1"/>
          </p:cNvSpPr>
          <p:nvPr>
            <p:ph type="body" idx="1"/>
          </p:nvPr>
        </p:nvSpPr>
        <p:spPr/>
        <p:txBody>
          <a:bodyPr/>
          <a:lstStyle/>
          <a:p>
            <a:r>
              <a:rPr lang="en-US" b="1" dirty="0"/>
              <a:t>In sum, the </a:t>
            </a:r>
            <a:r>
              <a:rPr lang="en-US" b="1" dirty="0" err="1"/>
              <a:t>labour</a:t>
            </a:r>
            <a:r>
              <a:rPr lang="en-US" b="1" dirty="0"/>
              <a:t> market recovery is gaining momentum but large slack remains in a number of countries.</a:t>
            </a:r>
          </a:p>
          <a:p>
            <a:endParaRPr lang="en-US" b="1" dirty="0"/>
          </a:p>
          <a:p>
            <a:pPr marL="342862" indent="-342862">
              <a:spcAft>
                <a:spcPts val="600"/>
              </a:spcAft>
              <a:buFont typeface="Arial" panose="020B0604020202020204" pitchFamily="34" charset="0"/>
              <a:buChar char="•"/>
            </a:pPr>
            <a:r>
              <a:rPr lang="en-US" b="1" dirty="0"/>
              <a:t>Unemployment has started to decline</a:t>
            </a:r>
            <a:r>
              <a:rPr lang="en-US" dirty="0"/>
              <a:t>, but further progress is required </a:t>
            </a:r>
            <a:r>
              <a:rPr lang="fr-FR" dirty="0"/>
              <a:t>as t</a:t>
            </a:r>
            <a:r>
              <a:rPr lang="en-US" dirty="0"/>
              <a:t>he job recovery has not gone very far yet</a:t>
            </a:r>
          </a:p>
          <a:p>
            <a:endParaRPr lang="en-US" b="1" dirty="0"/>
          </a:p>
          <a:p>
            <a:pPr marL="342862" indent="-342862">
              <a:buFont typeface="Arial" panose="020B0604020202020204" pitchFamily="34" charset="0"/>
              <a:buChar char="•"/>
            </a:pPr>
            <a:r>
              <a:rPr lang="en-US" b="1" dirty="0"/>
              <a:t>People have borne considerable personal, economic and social costs </a:t>
            </a:r>
            <a:r>
              <a:rPr lang="en-GB" dirty="0"/>
              <a:t>that may prove to be long-lasting</a:t>
            </a:r>
            <a:r>
              <a:rPr lang="en-US" b="1" dirty="0"/>
              <a:t>:</a:t>
            </a:r>
          </a:p>
          <a:p>
            <a:pPr lvl="1"/>
            <a:r>
              <a:rPr lang="en-US" dirty="0"/>
              <a:t>long-term unemployment remains persistently high</a:t>
            </a:r>
          </a:p>
          <a:p>
            <a:pPr lvl="1">
              <a:spcAft>
                <a:spcPts val="600"/>
              </a:spcAft>
            </a:pPr>
            <a:r>
              <a:rPr lang="en-US" dirty="0"/>
              <a:t>many workers have experienced falls in the real value of their earnings</a:t>
            </a:r>
          </a:p>
          <a:p>
            <a:pPr marL="342862" indent="-342862">
              <a:spcAft>
                <a:spcPts val="600"/>
              </a:spcAft>
              <a:buFont typeface="Arial" panose="020B0604020202020204" pitchFamily="34" charset="0"/>
              <a:buChar char="•"/>
            </a:pPr>
            <a:endParaRPr lang="en-GB" b="1" dirty="0"/>
          </a:p>
          <a:p>
            <a:pPr marL="342862" indent="-342862">
              <a:spcAft>
                <a:spcPts val="600"/>
              </a:spcAft>
              <a:buFont typeface="Arial" panose="020B0604020202020204" pitchFamily="34" charset="0"/>
              <a:buChar char="•"/>
            </a:pPr>
            <a:r>
              <a:rPr lang="en-GB" b="1" dirty="0"/>
              <a:t>Fixed term contracts are increasingly used for new hires</a:t>
            </a:r>
            <a:r>
              <a:rPr lang="en-GB" dirty="0"/>
              <a:t>, but they are not an automatic stepping-stone to permanent work</a:t>
            </a:r>
            <a:endParaRPr lang="en-US" dirty="0"/>
          </a:p>
          <a:p>
            <a:pPr marL="342862" indent="-342862">
              <a:spcAft>
                <a:spcPts val="600"/>
              </a:spcAft>
              <a:buFont typeface="Arial" panose="020B0604020202020204" pitchFamily="34" charset="0"/>
              <a:buChar char="•"/>
            </a:pPr>
            <a:endParaRPr lang="en-US" b="1" dirty="0"/>
          </a:p>
          <a:p>
            <a:pPr marL="342862" indent="-342862">
              <a:spcAft>
                <a:spcPts val="600"/>
              </a:spcAft>
              <a:buFont typeface="Arial" panose="020B0604020202020204" pitchFamily="34" charset="0"/>
              <a:buChar char="•"/>
            </a:pPr>
            <a:r>
              <a:rPr lang="en-US" b="1" dirty="0"/>
              <a:t>Not just more jobs but also better jobs are needed. </a:t>
            </a:r>
            <a:r>
              <a:rPr lang="en-US" dirty="0"/>
              <a:t>The good news is that there is little sign of a trade-off between job quantity and job quality across countries</a:t>
            </a:r>
            <a:endParaRPr lang="en-US" b="1" dirty="0"/>
          </a:p>
          <a:p>
            <a:endParaRPr lang="en-GB" dirty="0"/>
          </a:p>
        </p:txBody>
      </p:sp>
      <p:sp>
        <p:nvSpPr>
          <p:cNvPr id="4" name="Slide Number Placeholder 3"/>
          <p:cNvSpPr>
            <a:spLocks noGrp="1"/>
          </p:cNvSpPr>
          <p:nvPr>
            <p:ph type="sldNum" sz="quarter" idx="10"/>
          </p:nvPr>
        </p:nvSpPr>
        <p:spPr/>
        <p:txBody>
          <a:bodyPr/>
          <a:lstStyle/>
          <a:p>
            <a:fld id="{3F67E38D-FCB8-4468-8915-DA2F4AF57F94}" type="slidenum">
              <a:rPr lang="en-GB" smtClean="0"/>
              <a:pPr/>
              <a:t>17</a:t>
            </a:fld>
            <a:endParaRPr lang="en-GB"/>
          </a:p>
        </p:txBody>
      </p:sp>
    </p:spTree>
    <p:extLst>
      <p:ext uri="{BB962C8B-B14F-4D97-AF65-F5344CB8AC3E}">
        <p14:creationId xmlns:p14="http://schemas.microsoft.com/office/powerpoint/2010/main" val="4281794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AE5DC87-07F3-49C1-B90F-68C52C2C0273}" type="slidenum">
              <a:rPr lang="en-GB" smtClean="0"/>
              <a:t>18</a:t>
            </a:fld>
            <a:endParaRPr lang="en-GB"/>
          </a:p>
        </p:txBody>
      </p:sp>
    </p:spTree>
    <p:extLst>
      <p:ext uri="{BB962C8B-B14F-4D97-AF65-F5344CB8AC3E}">
        <p14:creationId xmlns:p14="http://schemas.microsoft.com/office/powerpoint/2010/main" val="15619734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38"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000" y="2628508"/>
            <a:ext cx="2628000" cy="4229631"/>
          </a:xfrm>
          <a:prstGeom prst="rect">
            <a:avLst/>
          </a:prstGeom>
        </p:spPr>
      </p:pic>
      <p:pic>
        <p:nvPicPr>
          <p:cNvPr id="36" name="Imag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0" y="508"/>
            <a:ext cx="2628000" cy="4229631"/>
          </a:xfrm>
          <a:prstGeom prst="rect">
            <a:avLst/>
          </a:prstGeom>
        </p:spPr>
      </p:pic>
      <p:sp>
        <p:nvSpPr>
          <p:cNvPr id="8" name="Title 7"/>
          <p:cNvSpPr>
            <a:spLocks noGrp="1"/>
          </p:cNvSpPr>
          <p:nvPr>
            <p:ph type="ctrTitle" hasCustomPrompt="1"/>
          </p:nvPr>
        </p:nvSpPr>
        <p:spPr>
          <a:xfrm>
            <a:off x="1368000" y="2480400"/>
            <a:ext cx="6300000" cy="1267200"/>
          </a:xfrm>
          <a:prstGeom prst="rect">
            <a:avLst/>
          </a:prstGeom>
        </p:spPr>
        <p:txBody>
          <a:bodyPr lIns="90000" rIns="90000" anchor="b">
            <a:spAutoFit/>
          </a:bodyPr>
          <a:lstStyle>
            <a:lvl1pPr>
              <a:lnSpc>
                <a:spcPts val="4500"/>
              </a:lnSpc>
              <a:defRPr sz="4500" cap="all" baseline="0">
                <a:solidFill>
                  <a:schemeClr val="bg1"/>
                </a:solidFill>
              </a:defRPr>
            </a:lvl1pPr>
          </a:lstStyle>
          <a:p>
            <a:r>
              <a:rPr kumimoji="0" lang="en-US" dirty="0" smtClean="0"/>
              <a:t>Click to edit Presentation title</a:t>
            </a:r>
            <a:endParaRPr kumimoji="0" lang="en-US" dirty="0"/>
          </a:p>
        </p:txBody>
      </p:sp>
      <p:sp>
        <p:nvSpPr>
          <p:cNvPr id="9" name="Subtitle 8"/>
          <p:cNvSpPr>
            <a:spLocks noGrp="1"/>
          </p:cNvSpPr>
          <p:nvPr>
            <p:ph type="subTitle" idx="1" hasCustomPrompt="1"/>
          </p:nvPr>
        </p:nvSpPr>
        <p:spPr>
          <a:xfrm>
            <a:off x="1368000" y="3805200"/>
            <a:ext cx="6300000" cy="352800"/>
          </a:xfrm>
        </p:spPr>
        <p:txBody>
          <a:bodyPr lIns="90000" rIns="90000">
            <a:spAutoFit/>
          </a:bodyPr>
          <a:lstStyle>
            <a:lvl1pPr marL="0" indent="0" algn="l">
              <a:lnSpc>
                <a:spcPts val="2000"/>
              </a:lnSpc>
              <a:spcBef>
                <a:spcPts val="0"/>
              </a:spcBef>
              <a:buNone/>
              <a:defRPr sz="1800" baseline="0">
                <a:solidFill>
                  <a:schemeClr val="bg1"/>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dirty="0" smtClean="0"/>
              <a:t>Click to </a:t>
            </a:r>
            <a:r>
              <a:rPr kumimoji="0" lang="fr-FR" dirty="0" err="1" smtClean="0"/>
              <a:t>edit</a:t>
            </a:r>
            <a:r>
              <a:rPr kumimoji="0" lang="fr-FR" dirty="0" smtClean="0"/>
              <a:t> </a:t>
            </a:r>
            <a:r>
              <a:rPr kumimoji="0" lang="fr-FR" dirty="0" err="1" smtClean="0"/>
              <a:t>Subtitle</a:t>
            </a:r>
            <a:endParaRPr kumimoji="0" lang="en-US" dirty="0"/>
          </a:p>
        </p:txBody>
      </p:sp>
      <p:pic>
        <p:nvPicPr>
          <p:cNvPr id="37" name="Image 11"/>
          <p:cNvPicPr>
            <a:picLocks noChangeAspect="1"/>
          </p:cNvPicPr>
          <p:nvPr/>
        </p:nvPicPr>
        <p:blipFill>
          <a:blip r:embed="rId3" cstate="print"/>
          <a:stretch>
            <a:fillRect/>
          </a:stretch>
        </p:blipFill>
        <p:spPr>
          <a:xfrm>
            <a:off x="511200" y="432000"/>
            <a:ext cx="692307" cy="1440000"/>
          </a:xfrm>
          <a:prstGeom prst="rect">
            <a:avLst/>
          </a:prstGeom>
        </p:spPr>
      </p:pic>
      <p:sp>
        <p:nvSpPr>
          <p:cNvPr id="12"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1D8BD707-D9CF-40AE-B4C6-C98DA3205C09}" type="datetimeFigureOut">
              <a:rPr lang="en-US" smtClean="0"/>
              <a:pPr/>
              <a:t>11/19/2014</a:t>
            </a:fld>
            <a:endParaRPr lang="en-US"/>
          </a:p>
        </p:txBody>
      </p:sp>
      <p:sp>
        <p:nvSpPr>
          <p:cNvPr id="13"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US"/>
          </a:p>
        </p:txBody>
      </p:sp>
      <p:pic>
        <p:nvPicPr>
          <p:cNvPr id="10"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4000" y="6055200"/>
            <a:ext cx="1742400" cy="57882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8"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1D8BD707-D9CF-40AE-B4C6-C98DA3205C09}" type="datetimeFigureOut">
              <a:rPr lang="en-US" smtClean="0"/>
              <a:pPr/>
              <a:t>11/19/2014</a:t>
            </a:fld>
            <a:endParaRPr lang="en-US"/>
          </a:p>
        </p:txBody>
      </p:sp>
      <p:sp>
        <p:nvSpPr>
          <p:cNvPr id="9"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US"/>
          </a:p>
        </p:txBody>
      </p:sp>
      <p:sp>
        <p:nvSpPr>
          <p:cNvPr id="10"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B6F15528-21DE-4FAA-801E-634DDDAF4B2B}" type="slidenum">
              <a:rPr lang="en-US" smtClean="0"/>
              <a:pPr/>
              <a:t>‹N›</a:t>
            </a:fld>
            <a:endParaRPr lang="en-US"/>
          </a:p>
        </p:txBody>
      </p:sp>
      <p:sp>
        <p:nvSpPr>
          <p:cNvPr id="11" name="Title Placeholder 1"/>
          <p:cNvSpPr>
            <a:spLocks noGrp="1"/>
          </p:cNvSpPr>
          <p:nvPr>
            <p:ph type="title" hasCustomPrompt="1"/>
          </p:nvPr>
        </p:nvSpPr>
        <p:spPr>
          <a:xfrm>
            <a:off x="1080000" y="237600"/>
            <a:ext cx="7416000" cy="1022400"/>
          </a:xfrm>
          <a:prstGeom prst="rect">
            <a:avLst/>
          </a:prstGeom>
        </p:spPr>
        <p:txBody>
          <a:bodyPr vert="horz" lIns="91440" tIns="45720" rIns="91440" bIns="45720" rtlCol="0" anchor="ctr">
            <a:noAutofit/>
          </a:bodyPr>
          <a:lstStyle>
            <a:lvl1pPr>
              <a:defRPr/>
            </a:lvl1pPr>
          </a:lstStyle>
          <a:p>
            <a:r>
              <a:rPr lang="en-US" dirty="0" smtClean="0"/>
              <a:t>Click to edit Slide title</a:t>
            </a:r>
            <a:br>
              <a:rPr lang="en-US" dirty="0" smtClean="0"/>
            </a:br>
            <a:r>
              <a:rPr lang="en-US" dirty="0" smtClean="0"/>
              <a:t>Slide title can be extended to two lines</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Image 6"/>
          <p:cNvPicPr>
            <a:picLocks noChangeAspect="1"/>
          </p:cNvPicPr>
          <p:nvPr/>
        </p:nvPicPr>
        <p:blipFill>
          <a:blip r:embed="rId2" cstate="print"/>
          <a:stretch>
            <a:fillRect/>
          </a:stretch>
        </p:blipFill>
        <p:spPr>
          <a:xfrm>
            <a:off x="8193600" y="5328000"/>
            <a:ext cx="950407" cy="1530000"/>
          </a:xfrm>
          <a:prstGeom prst="rect">
            <a:avLst/>
          </a:prstGeom>
        </p:spPr>
      </p:pic>
      <p:pic>
        <p:nvPicPr>
          <p:cNvPr id="8" name="Image 7"/>
          <p:cNvPicPr>
            <a:picLocks noChangeAspect="1"/>
          </p:cNvPicPr>
          <p:nvPr/>
        </p:nvPicPr>
        <p:blipFill>
          <a:blip r:embed="rId3" cstate="print"/>
          <a:stretch>
            <a:fillRect/>
          </a:stretch>
        </p:blipFill>
        <p:spPr>
          <a:xfrm>
            <a:off x="579600" y="468000"/>
            <a:ext cx="692308" cy="1440000"/>
          </a:xfrm>
          <a:prstGeom prst="rect">
            <a:avLst/>
          </a:prstGeom>
        </p:spPr>
      </p:pic>
      <p:sp>
        <p:nvSpPr>
          <p:cNvPr id="9" name="Title 1"/>
          <p:cNvSpPr>
            <a:spLocks noGrp="1"/>
          </p:cNvSpPr>
          <p:nvPr>
            <p:ph type="title" hasCustomPrompt="1"/>
          </p:nvPr>
        </p:nvSpPr>
        <p:spPr>
          <a:xfrm>
            <a:off x="1260000" y="2928144"/>
            <a:ext cx="6624000" cy="1041311"/>
          </a:xfrm>
        </p:spPr>
        <p:txBody>
          <a:bodyPr anchor="ctr" anchorCtr="0">
            <a:spAutoFit/>
          </a:bodyPr>
          <a:lstStyle>
            <a:lvl1pPr algn="ctr">
              <a:lnSpc>
                <a:spcPts val="3700"/>
              </a:lnSpc>
              <a:defRPr sz="3700" b="0" i="0" cap="all" baseline="0">
                <a:solidFill>
                  <a:schemeClr val="bg1"/>
                </a:solidFill>
              </a:defRPr>
            </a:lvl1pPr>
          </a:lstStyle>
          <a:p>
            <a:r>
              <a:rPr lang="en-US" dirty="0" smtClean="0"/>
              <a:t>Click to edit Section Header title</a:t>
            </a:r>
            <a:endParaRPr lang="en-US" dirty="0"/>
          </a:p>
        </p:txBody>
      </p:sp>
      <p:sp>
        <p:nvSpPr>
          <p:cNvPr id="10"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1D8BD707-D9CF-40AE-B4C6-C98DA3205C09}" type="datetimeFigureOut">
              <a:rPr lang="en-US" smtClean="0"/>
              <a:pPr/>
              <a:t>11/19/2014</a:t>
            </a:fld>
            <a:endParaRPr lang="en-US"/>
          </a:p>
        </p:txBody>
      </p:sp>
      <p:sp>
        <p:nvSpPr>
          <p:cNvPr id="11"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US"/>
          </a:p>
        </p:txBody>
      </p:sp>
      <p:sp>
        <p:nvSpPr>
          <p:cNvPr id="12"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tx2"/>
                </a:solidFill>
                <a:latin typeface="Arial"/>
              </a:defRPr>
            </a:lvl1p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pic>
        <p:nvPicPr>
          <p:cNvPr id="12" name="Image 11"/>
          <p:cNvPicPr>
            <a:picLocks noChangeAspect="1"/>
          </p:cNvPicPr>
          <p:nvPr userDrawn="1"/>
        </p:nvPicPr>
        <p:blipFill>
          <a:blip r:embed="rId2" cstate="print"/>
          <a:stretch>
            <a:fillRect/>
          </a:stretch>
        </p:blipFill>
        <p:spPr>
          <a:xfrm>
            <a:off x="8193600" y="5328000"/>
            <a:ext cx="950407" cy="1530000"/>
          </a:xfrm>
          <a:prstGeom prst="rect">
            <a:avLst/>
          </a:prstGeom>
        </p:spPr>
      </p:pic>
      <p:sp>
        <p:nvSpPr>
          <p:cNvPr id="14" name="Rectangle 6"/>
          <p:cNvSpPr>
            <a:spLocks noGrp="1" noChangeArrowheads="1"/>
          </p:cNvSpPr>
          <p:nvPr>
            <p:ph type="sldNum" sz="quarter" idx="4"/>
          </p:nvPr>
        </p:nvSpPr>
        <p:spPr bwMode="auto">
          <a:xfrm>
            <a:off x="8640000" y="6411600"/>
            <a:ext cx="341397" cy="246221"/>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spAutoFit/>
          </a:bodyPr>
          <a:lstStyle>
            <a:lvl1pPr algn="r">
              <a:defRPr sz="1000" baseline="0">
                <a:solidFill>
                  <a:schemeClr val="bg1"/>
                </a:solidFill>
                <a:latin typeface="Arial"/>
              </a:defRPr>
            </a:lvl1pPr>
          </a:lstStyle>
          <a:p>
            <a:fld id="{CBB2FD1D-A7B9-4550-B79B-59A3320AF77E}" type="slidenum">
              <a:rPr lang="en-GB" smtClean="0"/>
              <a:pPr/>
              <a:t>‹N›</a:t>
            </a:fld>
            <a:endParaRPr lang="en-GB" dirty="0"/>
          </a:p>
        </p:txBody>
      </p:sp>
      <p:sp>
        <p:nvSpPr>
          <p:cNvPr id="3" name="Content Placeholder 2"/>
          <p:cNvSpPr>
            <a:spLocks noGrp="1"/>
          </p:cNvSpPr>
          <p:nvPr>
            <p:ph idx="1"/>
          </p:nvPr>
        </p:nvSpPr>
        <p:spPr>
          <a:xfrm>
            <a:off x="468313" y="1600200"/>
            <a:ext cx="8218487"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Rectangle 6"/>
          <p:cNvSpPr/>
          <p:nvPr userDrawn="1"/>
        </p:nvSpPr>
        <p:spPr bwMode="auto">
          <a:xfrm>
            <a:off x="504000" y="1306800"/>
            <a:ext cx="8154000" cy="0"/>
          </a:xfrm>
          <a:prstGeom prst="rect">
            <a:avLst/>
          </a:prstGeom>
          <a:noFill/>
          <a:ln w="6350" cap="flat" cmpd="sng" algn="ctr">
            <a:solidFill>
              <a:srgbClr val="727272"/>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smtClean="0">
              <a:ln>
                <a:noFill/>
              </a:ln>
              <a:solidFill>
                <a:schemeClr val="tx1"/>
              </a:solidFill>
              <a:effectLst/>
              <a:latin typeface="Helvetica 65 Medium" pitchFamily="34" charset="0"/>
            </a:endParaRPr>
          </a:p>
        </p:txBody>
      </p:sp>
      <p:pic>
        <p:nvPicPr>
          <p:cNvPr id="8" name="Image 7"/>
          <p:cNvPicPr>
            <a:picLocks noChangeAspect="1"/>
          </p:cNvPicPr>
          <p:nvPr userDrawn="1"/>
        </p:nvPicPr>
        <p:blipFill>
          <a:blip r:embed="rId3" cstate="print"/>
          <a:stretch>
            <a:fillRect/>
          </a:stretch>
        </p:blipFill>
        <p:spPr>
          <a:xfrm>
            <a:off x="500400" y="288000"/>
            <a:ext cx="458653" cy="954000"/>
          </a:xfrm>
          <a:prstGeom prst="rect">
            <a:avLst/>
          </a:prstGeom>
        </p:spPr>
      </p:pic>
      <p:sp>
        <p:nvSpPr>
          <p:cNvPr id="4" name="Espace réservé du texte 3"/>
          <p:cNvSpPr>
            <a:spLocks noGrp="1"/>
          </p:cNvSpPr>
          <p:nvPr>
            <p:ph type="body" sz="quarter" idx="10" hasCustomPrompt="1"/>
          </p:nvPr>
        </p:nvSpPr>
        <p:spPr>
          <a:xfrm>
            <a:off x="1080000" y="237600"/>
            <a:ext cx="7416000" cy="1022400"/>
          </a:xfrm>
          <a:prstGeom prst="rect">
            <a:avLst/>
          </a:prstGeom>
        </p:spPr>
        <p:txBody>
          <a:bodyPr vert="horz" wrap="square" anchor="ctr" anchorCtr="0"/>
          <a:lstStyle>
            <a:lvl1pPr marL="0" indent="0">
              <a:spcBef>
                <a:spcPts val="0"/>
              </a:spcBef>
              <a:buFontTx/>
              <a:buNone/>
              <a:defRPr sz="3200" baseline="0">
                <a:solidFill>
                  <a:srgbClr val="727272"/>
                </a:solidFill>
                <a:latin typeface="Arial"/>
              </a:defRPr>
            </a:lvl1pPr>
            <a:lvl2pPr>
              <a:spcBef>
                <a:spcPts val="0"/>
              </a:spcBef>
              <a:defRPr sz="3200" baseline="0">
                <a:solidFill>
                  <a:srgbClr val="727272"/>
                </a:solidFill>
                <a:latin typeface="Arial"/>
              </a:defRPr>
            </a:lvl2pPr>
            <a:lvl3pPr>
              <a:spcBef>
                <a:spcPts val="0"/>
              </a:spcBef>
              <a:defRPr sz="3200" baseline="0">
                <a:solidFill>
                  <a:srgbClr val="727272"/>
                </a:solidFill>
                <a:latin typeface="Arial"/>
              </a:defRPr>
            </a:lvl3pPr>
            <a:lvl4pPr>
              <a:spcBef>
                <a:spcPts val="0"/>
              </a:spcBef>
              <a:defRPr sz="3200" baseline="0">
                <a:solidFill>
                  <a:srgbClr val="727272"/>
                </a:solidFill>
                <a:latin typeface="Arial"/>
              </a:defRPr>
            </a:lvl4pPr>
            <a:lvl5pPr>
              <a:spcBef>
                <a:spcPts val="0"/>
              </a:spcBef>
              <a:defRPr sz="3200" baseline="0">
                <a:solidFill>
                  <a:srgbClr val="727272"/>
                </a:solidFill>
                <a:latin typeface="Arial"/>
              </a:defRPr>
            </a:lvl5pPr>
          </a:lstStyle>
          <a:p>
            <a:pPr lvl="0"/>
            <a:r>
              <a:rPr lang="fr-FR" dirty="0" err="1" smtClean="0"/>
              <a:t>Slide</a:t>
            </a:r>
            <a:r>
              <a:rPr lang="fr-FR" dirty="0" smtClean="0"/>
              <a:t> </a:t>
            </a:r>
            <a:r>
              <a:rPr lang="fr-FR" dirty="0" err="1" smtClean="0"/>
              <a:t>title</a:t>
            </a:r>
            <a:r>
              <a:rPr lang="fr-FR" dirty="0" smtClean="0"/>
              <a:t/>
            </a:r>
            <a:br>
              <a:rPr lang="fr-FR" dirty="0" smtClean="0"/>
            </a:br>
            <a:r>
              <a:rPr lang="fr-FR" dirty="0" err="1" smtClean="0"/>
              <a:t>Slide</a:t>
            </a:r>
            <a:r>
              <a:rPr lang="fr-FR" dirty="0" smtClean="0"/>
              <a:t> </a:t>
            </a:r>
            <a:r>
              <a:rPr lang="fr-FR" dirty="0" err="1" smtClean="0"/>
              <a:t>title</a:t>
            </a:r>
            <a:r>
              <a:rPr lang="fr-FR" dirty="0" smtClean="0"/>
              <a:t> </a:t>
            </a:r>
            <a:r>
              <a:rPr lang="fr-FR" dirty="0" err="1" smtClean="0"/>
              <a:t>can</a:t>
            </a:r>
            <a:r>
              <a:rPr lang="fr-FR" dirty="0" smtClean="0"/>
              <a:t> </a:t>
            </a:r>
            <a:r>
              <a:rPr lang="fr-FR" dirty="0" err="1" smtClean="0"/>
              <a:t>be</a:t>
            </a:r>
            <a:r>
              <a:rPr lang="fr-FR" dirty="0" smtClean="0"/>
              <a:t> </a:t>
            </a:r>
            <a:r>
              <a:rPr lang="fr-FR" dirty="0" err="1" smtClean="0"/>
              <a:t>extended</a:t>
            </a:r>
            <a:r>
              <a:rPr lang="fr-FR" dirty="0" smtClean="0"/>
              <a:t> to </a:t>
            </a:r>
            <a:r>
              <a:rPr lang="fr-FR" dirty="0" err="1" smtClean="0"/>
              <a:t>two</a:t>
            </a:r>
            <a:r>
              <a:rPr lang="fr-FR" dirty="0" smtClean="0"/>
              <a:t> </a:t>
            </a:r>
            <a:r>
              <a:rPr lang="fr-FR" dirty="0" err="1" smtClean="0"/>
              <a:t>lines</a:t>
            </a:r>
            <a:endParaRPr lang="fr-FR" dirty="0"/>
          </a:p>
        </p:txBody>
      </p:sp>
    </p:spTree>
    <p:extLst>
      <p:ext uri="{BB962C8B-B14F-4D97-AF65-F5344CB8AC3E}">
        <p14:creationId xmlns:p14="http://schemas.microsoft.com/office/powerpoint/2010/main" val="3771491046"/>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8783C6-2D2C-1A48-9F96-8548C14E6C90}" type="datetimeFigureOut">
              <a:rPr lang="fr-FR" smtClean="0"/>
              <a:t>19/11/2014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4965E4-220A-184C-8959-712DA012FC77}" type="slidenum">
              <a:rPr lang="fr-FR" smtClean="0"/>
              <a:t>‹N›</a:t>
            </a:fld>
            <a:endParaRPr lang="fr-FR"/>
          </a:p>
        </p:txBody>
      </p:sp>
    </p:spTree>
    <p:extLst>
      <p:ext uri="{BB962C8B-B14F-4D97-AF65-F5344CB8AC3E}">
        <p14:creationId xmlns:p14="http://schemas.microsoft.com/office/powerpoint/2010/main" val="3796710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Imag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93600" y="5328184"/>
            <a:ext cx="950407" cy="1529631"/>
          </a:xfrm>
          <a:prstGeom prst="rect">
            <a:avLst/>
          </a:prstGeom>
        </p:spPr>
      </p:pic>
      <p:sp>
        <p:nvSpPr>
          <p:cNvPr id="21" name="Rectangle 20"/>
          <p:cNvSpPr/>
          <p:nvPr/>
        </p:nvSpPr>
        <p:spPr bwMode="auto">
          <a:xfrm>
            <a:off x="504000" y="1306800"/>
            <a:ext cx="8154000" cy="0"/>
          </a:xfrm>
          <a:prstGeom prst="rect">
            <a:avLst/>
          </a:prstGeom>
          <a:noFill/>
          <a:ln w="6350" cap="flat" cmpd="sng" algn="ctr">
            <a:solidFill>
              <a:srgbClr val="727272"/>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smtClean="0">
              <a:ln>
                <a:noFill/>
              </a:ln>
              <a:solidFill>
                <a:schemeClr val="tx1"/>
              </a:solidFill>
              <a:effectLst/>
              <a:latin typeface="Helvetica 65 Medium" pitchFamily="34" charset="0"/>
            </a:endParaRPr>
          </a:p>
        </p:txBody>
      </p:sp>
      <p:pic>
        <p:nvPicPr>
          <p:cNvPr id="24" name="Image 7"/>
          <p:cNvPicPr>
            <a:picLocks noChangeAspect="1"/>
          </p:cNvPicPr>
          <p:nvPr/>
        </p:nvPicPr>
        <p:blipFill>
          <a:blip r:embed="rId8" cstate="print"/>
          <a:stretch>
            <a:fillRect/>
          </a:stretch>
        </p:blipFill>
        <p:spPr>
          <a:xfrm>
            <a:off x="500400" y="288000"/>
            <a:ext cx="458653" cy="954000"/>
          </a:xfrm>
          <a:prstGeom prst="rect">
            <a:avLst/>
          </a:prstGeom>
        </p:spPr>
      </p:pic>
      <p:sp>
        <p:nvSpPr>
          <p:cNvPr id="13" name="Text Placeholder 12"/>
          <p:cNvSpPr>
            <a:spLocks noGrp="1"/>
          </p:cNvSpPr>
          <p:nvPr>
            <p:ph type="body" idx="1"/>
          </p:nvPr>
        </p:nvSpPr>
        <p:spPr>
          <a:xfrm>
            <a:off x="468000" y="1602000"/>
            <a:ext cx="8218800" cy="452520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25" name="Title Placeholder 1"/>
          <p:cNvSpPr>
            <a:spLocks noGrp="1"/>
          </p:cNvSpPr>
          <p:nvPr>
            <p:ph type="title"/>
          </p:nvPr>
        </p:nvSpPr>
        <p:spPr>
          <a:xfrm>
            <a:off x="1080000" y="237600"/>
            <a:ext cx="7416000" cy="1022400"/>
          </a:xfrm>
          <a:prstGeom prst="rect">
            <a:avLst/>
          </a:prstGeom>
        </p:spPr>
        <p:txBody>
          <a:bodyPr vert="horz" lIns="91440" tIns="45720" rIns="91440" bIns="45720" rtlCol="0" anchor="ctr">
            <a:noAutofit/>
          </a:bodyPr>
          <a:lstStyle/>
          <a:p>
            <a:r>
              <a:rPr lang="en-US" dirty="0" smtClean="0"/>
              <a:t>Click to edit Slide title</a:t>
            </a:r>
            <a:br>
              <a:rPr lang="en-US" dirty="0" smtClean="0"/>
            </a:br>
            <a:r>
              <a:rPr lang="en-US" dirty="0" smtClean="0"/>
              <a:t>Slide title can be extended to two lines</a:t>
            </a:r>
            <a:endParaRPr lang="en-US" dirty="0"/>
          </a:p>
        </p:txBody>
      </p:sp>
      <p:sp>
        <p:nvSpPr>
          <p:cNvPr id="26"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1D8BD707-D9CF-40AE-B4C6-C98DA3205C09}" type="datetimeFigureOut">
              <a:rPr lang="en-US" smtClean="0"/>
              <a:pPr/>
              <a:t>11/19/2014</a:t>
            </a:fld>
            <a:endParaRPr lang="en-US"/>
          </a:p>
        </p:txBody>
      </p:sp>
      <p:sp>
        <p:nvSpPr>
          <p:cNvPr id="27"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US"/>
          </a:p>
        </p:txBody>
      </p:sp>
      <p:sp>
        <p:nvSpPr>
          <p:cNvPr id="41"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txStyles>
    <p:titleStyle>
      <a:lvl1pPr algn="l" rtl="0" eaLnBrk="1" latinLnBrk="0" hangingPunct="1">
        <a:spcBef>
          <a:spcPct val="0"/>
        </a:spcBef>
        <a:buNone/>
        <a:defRPr kumimoji="0" sz="3200" kern="1200">
          <a:solidFill>
            <a:schemeClr val="tx1"/>
          </a:solidFill>
          <a:latin typeface="+mj-lt"/>
          <a:ea typeface="+mj-ea"/>
          <a:cs typeface="+mj-cs"/>
        </a:defRPr>
      </a:lvl1pPr>
    </p:titleStyle>
    <p:bodyStyle>
      <a:lvl1pPr marL="342000" indent="-342000" algn="l" rtl="0" eaLnBrk="1" latinLnBrk="0" hangingPunct="1">
        <a:spcBef>
          <a:spcPts val="768"/>
        </a:spcBef>
        <a:buClr>
          <a:schemeClr val="tx1"/>
        </a:buClr>
        <a:buFont typeface="Arial" pitchFamily="34" charset="0"/>
        <a:buChar char="•"/>
        <a:defRPr kumimoji="0" sz="3200" kern="1200">
          <a:solidFill>
            <a:schemeClr val="tx1"/>
          </a:solidFill>
          <a:latin typeface="+mn-lt"/>
          <a:ea typeface="+mn-ea"/>
          <a:cs typeface="+mn-cs"/>
        </a:defRPr>
      </a:lvl1pPr>
      <a:lvl2pPr marL="741600" indent="-284400" algn="l" rtl="0" eaLnBrk="1" latinLnBrk="0" hangingPunct="1">
        <a:spcBef>
          <a:spcPts val="672"/>
        </a:spcBef>
        <a:buClr>
          <a:schemeClr val="tx1"/>
        </a:buClr>
        <a:buFont typeface="Arial" pitchFamily="34" charset="0"/>
        <a:buChar char="–"/>
        <a:defRPr kumimoji="0" sz="2800" kern="1200">
          <a:solidFill>
            <a:schemeClr val="tx1"/>
          </a:solidFill>
          <a:latin typeface="+mn-lt"/>
          <a:ea typeface="+mn-ea"/>
          <a:cs typeface="+mn-cs"/>
        </a:defRPr>
      </a:lvl2pPr>
      <a:lvl3pPr marL="1144800" indent="-230400" algn="l" rtl="0" eaLnBrk="1" latinLnBrk="0" hangingPunct="1">
        <a:spcBef>
          <a:spcPts val="576"/>
        </a:spcBef>
        <a:buClr>
          <a:schemeClr val="tx1"/>
        </a:buClr>
        <a:buFont typeface="Arial" pitchFamily="34" charset="0"/>
        <a:buChar char="•"/>
        <a:defRPr kumimoji="0" sz="2400" kern="1200">
          <a:solidFill>
            <a:schemeClr val="tx1"/>
          </a:solidFill>
          <a:latin typeface="+mn-lt"/>
          <a:ea typeface="+mn-ea"/>
          <a:cs typeface="+mn-cs"/>
        </a:defRPr>
      </a:lvl3pPr>
      <a:lvl4pPr marL="16020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4pPr>
      <a:lvl5pPr marL="20592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chart" Target="../charts/char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oecd.org/els/Brochure2013.pdf"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895600"/>
            <a:ext cx="6785400" cy="1823576"/>
          </a:xfrm>
        </p:spPr>
        <p:txBody>
          <a:bodyPr/>
          <a:lstStyle/>
          <a:p>
            <a:r>
              <a:rPr lang="it-IT" sz="2400" b="1" dirty="0" err="1" smtClean="0"/>
              <a:t>European</a:t>
            </a:r>
            <a:r>
              <a:rPr lang="it-IT" sz="2400" b="1" dirty="0" smtClean="0"/>
              <a:t> </a:t>
            </a:r>
            <a:r>
              <a:rPr lang="it-IT" sz="2400" b="1" dirty="0" err="1" smtClean="0"/>
              <a:t>Labour</a:t>
            </a:r>
            <a:r>
              <a:rPr lang="it-IT" sz="2400" b="1" dirty="0" smtClean="0"/>
              <a:t> Market </a:t>
            </a:r>
            <a:r>
              <a:rPr lang="it-IT" sz="2400" b="1" dirty="0" err="1" smtClean="0"/>
              <a:t>developments</a:t>
            </a:r>
            <a:r>
              <a:rPr lang="it-IT" sz="2400" b="1" dirty="0" smtClean="0"/>
              <a:t> in the </a:t>
            </a:r>
            <a:r>
              <a:rPr lang="it-IT" sz="2400" b="1" dirty="0" err="1" smtClean="0"/>
              <a:t>Crisis</a:t>
            </a:r>
            <a:r>
              <a:rPr lang="it-IT" sz="2400" b="1" dirty="0" smtClean="0"/>
              <a:t/>
            </a:r>
            <a:br>
              <a:rPr lang="it-IT" sz="2400" b="1" dirty="0" smtClean="0"/>
            </a:br>
            <a:endParaRPr lang="en-GB" sz="2400" dirty="0"/>
          </a:p>
        </p:txBody>
      </p:sp>
      <p:sp>
        <p:nvSpPr>
          <p:cNvPr id="3" name="Subtitle 2"/>
          <p:cNvSpPr>
            <a:spLocks noGrp="1"/>
          </p:cNvSpPr>
          <p:nvPr>
            <p:ph type="subTitle" idx="1"/>
          </p:nvPr>
        </p:nvSpPr>
        <p:spPr>
          <a:xfrm>
            <a:off x="152400" y="5257800"/>
            <a:ext cx="4343400" cy="1118255"/>
          </a:xfrm>
        </p:spPr>
        <p:txBody>
          <a:bodyPr/>
          <a:lstStyle/>
          <a:p>
            <a:r>
              <a:rPr lang="en-GB" dirty="0" smtClean="0"/>
              <a:t>Alessandro Goglio</a:t>
            </a:r>
          </a:p>
          <a:p>
            <a:r>
              <a:rPr lang="en-GB" dirty="0" smtClean="0"/>
              <a:t>Counsellor,</a:t>
            </a:r>
          </a:p>
          <a:p>
            <a:r>
              <a:rPr lang="en-GB" dirty="0" smtClean="0"/>
              <a:t>Employment, Labour and Social Affairs</a:t>
            </a:r>
          </a:p>
          <a:p>
            <a:r>
              <a:rPr lang="en-GB" dirty="0" smtClean="0"/>
              <a:t>OECD</a:t>
            </a:r>
            <a:endParaRPr lang="en-GB" dirty="0"/>
          </a:p>
        </p:txBody>
      </p:sp>
      <p:sp>
        <p:nvSpPr>
          <p:cNvPr id="4" name="Subtitle 2"/>
          <p:cNvSpPr txBox="1">
            <a:spLocks/>
          </p:cNvSpPr>
          <p:nvPr/>
        </p:nvSpPr>
        <p:spPr>
          <a:xfrm>
            <a:off x="5791200" y="162757"/>
            <a:ext cx="3200400" cy="861774"/>
          </a:xfrm>
          <a:prstGeom prst="rect">
            <a:avLst/>
          </a:prstGeom>
        </p:spPr>
        <p:txBody>
          <a:bodyPr vert="horz" wrap="square" lIns="90000" rIns="90000">
            <a:spAutoFit/>
          </a:bodyPr>
          <a:lstStyle>
            <a:lvl1pPr marL="0" indent="0" algn="l" rtl="0" eaLnBrk="1" latinLnBrk="0" hangingPunct="1">
              <a:lnSpc>
                <a:spcPts val="2000"/>
              </a:lnSpc>
              <a:spcBef>
                <a:spcPts val="0"/>
              </a:spcBef>
              <a:buClr>
                <a:schemeClr val="tx1"/>
              </a:buClr>
              <a:buFont typeface="Arial" pitchFamily="34" charset="0"/>
              <a:buNone/>
              <a:defRPr kumimoji="0" sz="1800" kern="1200" baseline="0">
                <a:solidFill>
                  <a:schemeClr val="bg1"/>
                </a:solidFill>
                <a:latin typeface="+mj-lt"/>
                <a:ea typeface="+mn-ea"/>
                <a:cs typeface="+mn-cs"/>
              </a:defRPr>
            </a:lvl1pPr>
            <a:lvl2pPr marL="457200" indent="0" algn="ctr" rtl="0" eaLnBrk="1" latinLnBrk="0" hangingPunct="1">
              <a:spcBef>
                <a:spcPts val="672"/>
              </a:spcBef>
              <a:buClr>
                <a:schemeClr val="tx1"/>
              </a:buClr>
              <a:buFont typeface="Arial" pitchFamily="34" charset="0"/>
              <a:buNone/>
              <a:defRPr kumimoji="0" sz="2800" kern="1200">
                <a:solidFill>
                  <a:schemeClr val="tx1"/>
                </a:solidFill>
                <a:latin typeface="+mn-lt"/>
                <a:ea typeface="+mn-ea"/>
                <a:cs typeface="+mn-cs"/>
              </a:defRPr>
            </a:lvl2pPr>
            <a:lvl3pPr marL="914400" indent="0" algn="ctr" rtl="0" eaLnBrk="1" latinLnBrk="0" hangingPunct="1">
              <a:spcBef>
                <a:spcPts val="576"/>
              </a:spcBef>
              <a:buClr>
                <a:schemeClr val="tx1"/>
              </a:buClr>
              <a:buFont typeface="Arial" pitchFamily="34" charset="0"/>
              <a:buNone/>
              <a:defRPr kumimoji="0" sz="2400" kern="1200">
                <a:solidFill>
                  <a:schemeClr val="tx1"/>
                </a:solidFill>
                <a:latin typeface="+mn-lt"/>
                <a:ea typeface="+mn-ea"/>
                <a:cs typeface="+mn-cs"/>
              </a:defRPr>
            </a:lvl3pPr>
            <a:lvl4pPr marL="1371600" indent="0" algn="ctr" rtl="0" eaLnBrk="1" latinLnBrk="0" hangingPunct="1">
              <a:spcBef>
                <a:spcPts val="480"/>
              </a:spcBef>
              <a:buClr>
                <a:schemeClr val="tx1"/>
              </a:buClr>
              <a:buFont typeface="Arial" pitchFamily="34" charset="0"/>
              <a:buNone/>
              <a:defRPr kumimoji="0" sz="2000" kern="1200">
                <a:solidFill>
                  <a:schemeClr val="tx1"/>
                </a:solidFill>
                <a:latin typeface="+mn-lt"/>
                <a:ea typeface="+mn-ea"/>
                <a:cs typeface="+mn-cs"/>
              </a:defRPr>
            </a:lvl4pPr>
            <a:lvl5pPr marL="1828800" indent="0" algn="ctr" rtl="0" eaLnBrk="1" latinLnBrk="0" hangingPunct="1">
              <a:spcBef>
                <a:spcPts val="480"/>
              </a:spcBef>
              <a:buClr>
                <a:schemeClr val="tx1"/>
              </a:buClr>
              <a:buFont typeface="Arial" pitchFamily="34" charset="0"/>
              <a:buNone/>
              <a:defRPr kumimoji="0" sz="2000" kern="1200">
                <a:solidFill>
                  <a:schemeClr val="tx1"/>
                </a:solidFill>
                <a:latin typeface="+mn-lt"/>
                <a:ea typeface="+mn-ea"/>
                <a:cs typeface="+mn-cs"/>
              </a:defRPr>
            </a:lvl5pPr>
            <a:lvl6pPr marL="2286000" indent="0" algn="ctr" rtl="0" eaLnBrk="1" latinLnBrk="0" hangingPunct="1">
              <a:spcBef>
                <a:spcPts val="300"/>
              </a:spcBef>
              <a:buClr>
                <a:schemeClr val="accent3"/>
              </a:buClr>
              <a:buFont typeface="Georgia"/>
              <a:buNone/>
              <a:defRPr kumimoji="0" sz="1800" kern="1200">
                <a:solidFill>
                  <a:schemeClr val="accent3"/>
                </a:solidFill>
                <a:latin typeface="+mn-lt"/>
                <a:ea typeface="+mn-ea"/>
                <a:cs typeface="+mn-cs"/>
              </a:defRPr>
            </a:lvl6pPr>
            <a:lvl7pPr marL="2743200" indent="0" algn="ctr" rtl="0" eaLnBrk="1" latinLnBrk="0" hangingPunct="1">
              <a:spcBef>
                <a:spcPts val="300"/>
              </a:spcBef>
              <a:buClr>
                <a:schemeClr val="accent3"/>
              </a:buClr>
              <a:buFont typeface="Georgia"/>
              <a:buNone/>
              <a:defRPr kumimoji="0" sz="1600" kern="1200">
                <a:solidFill>
                  <a:schemeClr val="accent3"/>
                </a:solidFill>
                <a:latin typeface="+mn-lt"/>
                <a:ea typeface="+mn-ea"/>
                <a:cs typeface="+mn-cs"/>
              </a:defRPr>
            </a:lvl7pPr>
            <a:lvl8pPr marL="3200400" indent="0" algn="ctr" rtl="0" eaLnBrk="1" latinLnBrk="0" hangingPunct="1">
              <a:spcBef>
                <a:spcPts val="300"/>
              </a:spcBef>
              <a:buClr>
                <a:schemeClr val="accent3"/>
              </a:buClr>
              <a:buFont typeface="Georgia"/>
              <a:buNone/>
              <a:defRPr kumimoji="0" sz="1500" kern="1200">
                <a:solidFill>
                  <a:schemeClr val="accent3"/>
                </a:solidFill>
                <a:latin typeface="+mn-lt"/>
                <a:ea typeface="+mn-ea"/>
                <a:cs typeface="+mn-cs"/>
              </a:defRPr>
            </a:lvl8pPr>
            <a:lvl9pPr marL="3657600" indent="0" algn="ctr" rtl="0" eaLnBrk="1" latinLnBrk="0" hangingPunct="1">
              <a:spcBef>
                <a:spcPts val="300"/>
              </a:spcBef>
              <a:buClr>
                <a:schemeClr val="accent3"/>
              </a:buClr>
              <a:buFont typeface="Georgia"/>
              <a:buNone/>
              <a:defRPr kumimoji="0" sz="1400" kern="1200" baseline="0">
                <a:solidFill>
                  <a:schemeClr val="accent3"/>
                </a:solidFill>
                <a:latin typeface="+mn-lt"/>
                <a:ea typeface="+mn-ea"/>
                <a:cs typeface="+mn-cs"/>
              </a:defRPr>
            </a:lvl9pPr>
          </a:lstStyle>
          <a:p>
            <a:r>
              <a:rPr lang="en-GB" dirty="0" smtClean="0"/>
              <a:t>20 November 2014, Rome</a:t>
            </a:r>
          </a:p>
          <a:p>
            <a:r>
              <a:rPr lang="it-IT" dirty="0"/>
              <a:t>Camera dei </a:t>
            </a:r>
            <a:r>
              <a:rPr lang="it-IT" dirty="0" smtClean="0"/>
              <a:t>Deputati, </a:t>
            </a:r>
            <a:endParaRPr lang="en-GB" dirty="0"/>
          </a:p>
          <a:p>
            <a:r>
              <a:rPr lang="it-IT" dirty="0" smtClean="0"/>
              <a:t>Palazzo Montecitorio</a:t>
            </a:r>
          </a:p>
        </p:txBody>
      </p:sp>
      <p:sp>
        <p:nvSpPr>
          <p:cNvPr id="5" name="TextBox 4"/>
          <p:cNvSpPr txBox="1"/>
          <p:nvPr/>
        </p:nvSpPr>
        <p:spPr>
          <a:xfrm>
            <a:off x="2133600" y="1524000"/>
            <a:ext cx="6096000" cy="923330"/>
          </a:xfrm>
          <a:prstGeom prst="rect">
            <a:avLst/>
          </a:prstGeom>
          <a:noFill/>
        </p:spPr>
        <p:txBody>
          <a:bodyPr wrap="square" rtlCol="0">
            <a:spAutoFit/>
          </a:bodyPr>
          <a:lstStyle/>
          <a:p>
            <a:r>
              <a:rPr lang="it-IT" b="1" cap="all" dirty="0">
                <a:solidFill>
                  <a:schemeClr val="bg1"/>
                </a:solidFill>
                <a:latin typeface="+mj-lt"/>
                <a:ea typeface="+mj-ea"/>
                <a:cs typeface="+mj-cs"/>
              </a:rPr>
              <a:t>RIUNIONE DEI PRESIDENTI DELLE COMMISSIONI COMPETENTI IN MATERIA DI OCCUPAZIONE, RICERCA E INNOVAZIONE</a:t>
            </a:r>
            <a:endParaRPr lang="en-GB" b="1" cap="all" dirty="0">
              <a:solidFill>
                <a:schemeClr val="bg1"/>
              </a:solidFill>
              <a:latin typeface="+mj-lt"/>
              <a:ea typeface="+mj-ea"/>
              <a:cs typeface="+mj-cs"/>
            </a:endParaRPr>
          </a:p>
        </p:txBody>
      </p:sp>
    </p:spTree>
    <p:extLst>
      <p:ext uri="{BB962C8B-B14F-4D97-AF65-F5344CB8AC3E}">
        <p14:creationId xmlns:p14="http://schemas.microsoft.com/office/powerpoint/2010/main" val="6016839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40000" y="6411600"/>
            <a:ext cx="342000" cy="244800"/>
          </a:xfrm>
          <a:prstGeom prst="rect">
            <a:avLst/>
          </a:prstGeom>
        </p:spPr>
        <p:txBody>
          <a:bodyPr/>
          <a:lstStyle/>
          <a:p>
            <a:fld id="{B336C36B-BDF2-4C37-891F-C39004333A18}" type="slidenum">
              <a:rPr lang="en-GB" smtClean="0"/>
              <a:pPr/>
              <a:t>2</a:t>
            </a:fld>
            <a:endParaRPr lang="en-GB"/>
          </a:p>
        </p:txBody>
      </p:sp>
      <p:sp>
        <p:nvSpPr>
          <p:cNvPr id="4" name="Title 3"/>
          <p:cNvSpPr>
            <a:spLocks noGrp="1"/>
          </p:cNvSpPr>
          <p:nvPr>
            <p:ph type="title"/>
          </p:nvPr>
        </p:nvSpPr>
        <p:spPr>
          <a:xfrm>
            <a:off x="533400" y="152400"/>
            <a:ext cx="8229600" cy="1143000"/>
          </a:xfrm>
        </p:spPr>
        <p:txBody>
          <a:bodyPr/>
          <a:lstStyle/>
          <a:p>
            <a:pPr algn="ctr"/>
            <a:r>
              <a:rPr lang="en-US" sz="2500" b="1" dirty="0">
                <a:solidFill>
                  <a:schemeClr val="tx2"/>
                </a:solidFill>
              </a:rPr>
              <a:t>               Unemployment has started to decline</a:t>
            </a:r>
            <a:br>
              <a:rPr lang="en-US" sz="2500" b="1" dirty="0">
                <a:solidFill>
                  <a:schemeClr val="tx2"/>
                </a:solidFill>
              </a:rPr>
            </a:br>
            <a:endParaRPr lang="en-GB" sz="2500" b="1" dirty="0">
              <a:solidFill>
                <a:schemeClr val="tx2"/>
              </a:solidFill>
            </a:endParaRPr>
          </a:p>
        </p:txBody>
      </p:sp>
      <p:sp>
        <p:nvSpPr>
          <p:cNvPr id="6" name="Rectangle 5"/>
          <p:cNvSpPr/>
          <p:nvPr/>
        </p:nvSpPr>
        <p:spPr>
          <a:xfrm>
            <a:off x="200025" y="5996226"/>
            <a:ext cx="8292808" cy="646331"/>
          </a:xfrm>
          <a:prstGeom prst="rect">
            <a:avLst/>
          </a:prstGeom>
        </p:spPr>
        <p:txBody>
          <a:bodyPr wrap="square">
            <a:spAutoFit/>
          </a:bodyPr>
          <a:lstStyle/>
          <a:p>
            <a:r>
              <a:rPr lang="en-US" sz="1200" i="1" dirty="0" smtClean="0">
                <a:latin typeface="Arial Narrow" panose="020B0606020202030204" pitchFamily="34" charset="0"/>
              </a:rPr>
              <a:t>a) </a:t>
            </a:r>
            <a:r>
              <a:rPr lang="en-US" sz="1200" dirty="0" smtClean="0">
                <a:latin typeface="Arial Narrow" panose="020B0606020202030204" pitchFamily="34" charset="0"/>
              </a:rPr>
              <a:t>July </a:t>
            </a:r>
            <a:r>
              <a:rPr lang="en-US" sz="1200" dirty="0">
                <a:latin typeface="Arial Narrow" panose="020B0606020202030204" pitchFamily="34" charset="0"/>
              </a:rPr>
              <a:t>2014 for Greece, Turkey and the United Kingdom; August 2014 for Chile, Estonia, Hungary and Norway; October 2014 for Canada and the United States; Q3 2014 for New Zealand; and Q2 2014 for </a:t>
            </a:r>
            <a:r>
              <a:rPr lang="en-US" sz="1200" dirty="0" smtClean="0">
                <a:latin typeface="Arial Narrow" panose="020B0606020202030204" pitchFamily="34" charset="0"/>
              </a:rPr>
              <a:t>Switzerland.</a:t>
            </a:r>
          </a:p>
          <a:p>
            <a:r>
              <a:rPr lang="en-US" sz="1200" i="1" dirty="0" smtClean="0">
                <a:latin typeface="Arial Narrow" panose="020B0606020202030204" pitchFamily="34" charset="0"/>
              </a:rPr>
              <a:t>Source</a:t>
            </a:r>
            <a:r>
              <a:rPr lang="en-US" sz="1200" i="1" dirty="0">
                <a:latin typeface="Arial Narrow" panose="020B0606020202030204" pitchFamily="34" charset="0"/>
              </a:rPr>
              <a:t>: OECD Short-Term Labour Market Statistics Database </a:t>
            </a:r>
            <a:r>
              <a:rPr lang="en-US" sz="1200" dirty="0">
                <a:latin typeface="Arial Narrow" panose="020B0606020202030204" pitchFamily="34" charset="0"/>
              </a:rPr>
              <a:t>(Cut-off date: 18 November 2014).	</a:t>
            </a:r>
          </a:p>
        </p:txBody>
      </p:sp>
      <p:sp>
        <p:nvSpPr>
          <p:cNvPr id="7" name="Rectangle 6"/>
          <p:cNvSpPr/>
          <p:nvPr/>
        </p:nvSpPr>
        <p:spPr>
          <a:xfrm>
            <a:off x="200026" y="1524000"/>
            <a:ext cx="8562974" cy="369332"/>
          </a:xfrm>
          <a:prstGeom prst="rect">
            <a:avLst/>
          </a:prstGeom>
        </p:spPr>
        <p:txBody>
          <a:bodyPr wrap="square">
            <a:spAutoFit/>
          </a:bodyPr>
          <a:lstStyle/>
          <a:p>
            <a:pPr algn="ctr"/>
            <a:r>
              <a:rPr lang="fr-FR" dirty="0">
                <a:solidFill>
                  <a:schemeClr val="accent1"/>
                </a:solidFill>
                <a:latin typeface="Arial Narrow" panose="020B0606020202030204" pitchFamily="34" charset="0"/>
              </a:rPr>
              <a:t> </a:t>
            </a:r>
            <a:r>
              <a:rPr lang="fr-FR" b="1" dirty="0" smtClean="0">
                <a:solidFill>
                  <a:schemeClr val="accent1"/>
                </a:solidFill>
                <a:latin typeface="Arial Narrow" panose="020B0606020202030204" pitchFamily="34" charset="0"/>
              </a:rPr>
              <a:t>Change in </a:t>
            </a:r>
            <a:r>
              <a:rPr lang="fr-FR" b="1" dirty="0" err="1" smtClean="0">
                <a:solidFill>
                  <a:schemeClr val="accent1"/>
                </a:solidFill>
                <a:latin typeface="Arial Narrow" panose="020B0606020202030204" pitchFamily="34" charset="0"/>
              </a:rPr>
              <a:t>unemployment</a:t>
            </a:r>
            <a:r>
              <a:rPr lang="fr-FR" b="1" dirty="0" smtClean="0">
                <a:solidFill>
                  <a:schemeClr val="accent1"/>
                </a:solidFill>
                <a:latin typeface="Arial Narrow" panose="020B0606020202030204" pitchFamily="34" charset="0"/>
              </a:rPr>
              <a:t> rate (</a:t>
            </a:r>
            <a:r>
              <a:rPr lang="fr-FR" b="1" dirty="0" err="1" smtClean="0">
                <a:solidFill>
                  <a:schemeClr val="accent1"/>
                </a:solidFill>
                <a:latin typeface="Arial Narrow" panose="020B0606020202030204" pitchFamily="34" charset="0"/>
              </a:rPr>
              <a:t>percentage</a:t>
            </a:r>
            <a:r>
              <a:rPr lang="fr-FR" b="1" dirty="0" smtClean="0">
                <a:solidFill>
                  <a:schemeClr val="accent1"/>
                </a:solidFill>
                <a:latin typeface="Arial Narrow" panose="020B0606020202030204" pitchFamily="34" charset="0"/>
              </a:rPr>
              <a:t> of total labour force) </a:t>
            </a:r>
            <a:r>
              <a:rPr lang="fr-FR" b="1" dirty="0" err="1" smtClean="0">
                <a:solidFill>
                  <a:schemeClr val="accent1"/>
                </a:solidFill>
                <a:latin typeface="Arial Narrow" panose="020B0606020202030204" pitchFamily="34" charset="0"/>
              </a:rPr>
              <a:t>since</a:t>
            </a:r>
            <a:r>
              <a:rPr lang="fr-FR" b="1" dirty="0" smtClean="0">
                <a:solidFill>
                  <a:schemeClr val="accent1"/>
                </a:solidFill>
                <a:latin typeface="Arial Narrow" panose="020B0606020202030204" pitchFamily="34" charset="0"/>
              </a:rPr>
              <a:t> the </a:t>
            </a:r>
            <a:r>
              <a:rPr lang="fr-FR" b="1" dirty="0" err="1" smtClean="0">
                <a:solidFill>
                  <a:schemeClr val="accent1"/>
                </a:solidFill>
                <a:latin typeface="Arial Narrow" panose="020B0606020202030204" pitchFamily="34" charset="0"/>
              </a:rPr>
              <a:t>onset</a:t>
            </a:r>
            <a:r>
              <a:rPr lang="fr-FR" b="1" dirty="0" smtClean="0">
                <a:solidFill>
                  <a:schemeClr val="accent1"/>
                </a:solidFill>
                <a:latin typeface="Arial Narrow" panose="020B0606020202030204" pitchFamily="34" charset="0"/>
              </a:rPr>
              <a:t> of the </a:t>
            </a:r>
            <a:r>
              <a:rPr lang="fr-FR" b="1" dirty="0" err="1" smtClean="0">
                <a:solidFill>
                  <a:schemeClr val="accent1"/>
                </a:solidFill>
                <a:latin typeface="Arial Narrow" panose="020B0606020202030204" pitchFamily="34" charset="0"/>
              </a:rPr>
              <a:t>crisis</a:t>
            </a:r>
            <a:endParaRPr lang="en-GB" b="1" dirty="0">
              <a:solidFill>
                <a:schemeClr val="accent1"/>
              </a:solidFill>
              <a:latin typeface="Arial Narrow" panose="020B0606020202030204"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3800390918"/>
              </p:ext>
            </p:extLst>
          </p:nvPr>
        </p:nvGraphicFramePr>
        <p:xfrm>
          <a:off x="381000" y="1809750"/>
          <a:ext cx="8382000" cy="42862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79699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40000" y="6411600"/>
            <a:ext cx="342000" cy="244800"/>
          </a:xfrm>
          <a:prstGeom prst="rect">
            <a:avLst/>
          </a:prstGeom>
        </p:spPr>
        <p:txBody>
          <a:bodyPr/>
          <a:lstStyle/>
          <a:p>
            <a:fld id="{B336C36B-BDF2-4C37-891F-C39004333A18}" type="slidenum">
              <a:rPr lang="en-GB" smtClean="0"/>
              <a:pPr/>
              <a:t>3</a:t>
            </a:fld>
            <a:endParaRPr lang="en-GB"/>
          </a:p>
        </p:txBody>
      </p:sp>
      <p:sp>
        <p:nvSpPr>
          <p:cNvPr id="4" name="Title 3"/>
          <p:cNvSpPr>
            <a:spLocks noGrp="1"/>
          </p:cNvSpPr>
          <p:nvPr>
            <p:ph type="title"/>
          </p:nvPr>
        </p:nvSpPr>
        <p:spPr>
          <a:xfrm>
            <a:off x="457200" y="90739"/>
            <a:ext cx="8229600" cy="1143000"/>
          </a:xfrm>
        </p:spPr>
        <p:txBody>
          <a:bodyPr/>
          <a:lstStyle/>
          <a:p>
            <a:pPr algn="ctr"/>
            <a:r>
              <a:rPr lang="en-US" sz="2400" b="1" dirty="0">
                <a:solidFill>
                  <a:schemeClr val="tx2"/>
                </a:solidFill>
                <a:latin typeface="Arial Narrow" panose="020B0606020202030204" pitchFamily="34" charset="0"/>
              </a:rPr>
              <a:t>Youth unemployment has reached very high levels </a:t>
            </a:r>
            <a:r>
              <a:rPr lang="en-US" sz="2400" b="1" dirty="0" smtClean="0">
                <a:solidFill>
                  <a:schemeClr val="tx2"/>
                </a:solidFill>
                <a:latin typeface="Arial Narrow" panose="020B0606020202030204" pitchFamily="34" charset="0"/>
              </a:rPr>
              <a:t/>
            </a:r>
            <a:br>
              <a:rPr lang="en-US" sz="2400" b="1" dirty="0" smtClean="0">
                <a:solidFill>
                  <a:schemeClr val="tx2"/>
                </a:solidFill>
                <a:latin typeface="Arial Narrow" panose="020B0606020202030204" pitchFamily="34" charset="0"/>
              </a:rPr>
            </a:br>
            <a:r>
              <a:rPr lang="en-US" sz="2400" b="1" dirty="0" smtClean="0">
                <a:solidFill>
                  <a:schemeClr val="tx2"/>
                </a:solidFill>
                <a:latin typeface="Arial Narrow" panose="020B0606020202030204" pitchFamily="34" charset="0"/>
              </a:rPr>
              <a:t>in </a:t>
            </a:r>
            <a:r>
              <a:rPr lang="en-US" sz="2400" b="1" dirty="0">
                <a:solidFill>
                  <a:schemeClr val="tx2"/>
                </a:solidFill>
                <a:latin typeface="Arial Narrow" panose="020B0606020202030204" pitchFamily="34" charset="0"/>
              </a:rPr>
              <a:t>some OECD countries</a:t>
            </a:r>
            <a:endParaRPr lang="en-GB" sz="2400" b="1" dirty="0">
              <a:solidFill>
                <a:schemeClr val="tx2"/>
              </a:solidFill>
              <a:latin typeface="Arial Narrow" panose="020B0606020202030204" pitchFamily="34" charset="0"/>
            </a:endParaRPr>
          </a:p>
        </p:txBody>
      </p:sp>
      <p:sp>
        <p:nvSpPr>
          <p:cNvPr id="5" name="Rectangle 4"/>
          <p:cNvSpPr/>
          <p:nvPr/>
        </p:nvSpPr>
        <p:spPr>
          <a:xfrm>
            <a:off x="873299" y="1450210"/>
            <a:ext cx="7200800" cy="369332"/>
          </a:xfrm>
          <a:prstGeom prst="rect">
            <a:avLst/>
          </a:prstGeom>
        </p:spPr>
        <p:txBody>
          <a:bodyPr wrap="square">
            <a:spAutoFit/>
          </a:bodyPr>
          <a:lstStyle/>
          <a:p>
            <a:pPr algn="ctr"/>
            <a:r>
              <a:rPr lang="en-US" b="1" dirty="0">
                <a:solidFill>
                  <a:schemeClr val="accent1"/>
                </a:solidFill>
                <a:latin typeface="Arial Narrow" panose="020B0606020202030204" pitchFamily="34" charset="0"/>
              </a:rPr>
              <a:t>Youth (aged 15-24) unemployment rates, Q4 </a:t>
            </a:r>
            <a:r>
              <a:rPr lang="en-US" b="1" dirty="0" smtClean="0">
                <a:solidFill>
                  <a:schemeClr val="accent1"/>
                </a:solidFill>
                <a:latin typeface="Arial Narrow" panose="020B0606020202030204" pitchFamily="34" charset="0"/>
              </a:rPr>
              <a:t>2007</a:t>
            </a:r>
            <a:r>
              <a:rPr lang="en-US" i="1" baseline="30000" dirty="0" smtClean="0">
                <a:solidFill>
                  <a:schemeClr val="accent1"/>
                </a:solidFill>
                <a:latin typeface="Arial Narrow" panose="020B0606020202030204" pitchFamily="34" charset="0"/>
              </a:rPr>
              <a:t>a</a:t>
            </a:r>
            <a:r>
              <a:rPr lang="en-US" b="1" dirty="0" smtClean="0">
                <a:solidFill>
                  <a:schemeClr val="accent1"/>
                </a:solidFill>
                <a:latin typeface="Arial Narrow" panose="020B0606020202030204" pitchFamily="34" charset="0"/>
              </a:rPr>
              <a:t>- Q3 2014</a:t>
            </a:r>
            <a:r>
              <a:rPr lang="en-US" i="1" baseline="30000" dirty="0" smtClean="0">
                <a:solidFill>
                  <a:schemeClr val="accent1"/>
                </a:solidFill>
                <a:latin typeface="Arial Narrow" panose="020B0606020202030204" pitchFamily="34" charset="0"/>
              </a:rPr>
              <a:t>b</a:t>
            </a:r>
            <a:endParaRPr lang="fr-FR" i="1" baseline="30000" dirty="0">
              <a:solidFill>
                <a:schemeClr val="accent1"/>
              </a:solidFill>
              <a:latin typeface="Arial Narrow" panose="020B0606020202030204" pitchFamily="34" charset="0"/>
            </a:endParaRPr>
          </a:p>
        </p:txBody>
      </p:sp>
      <p:sp>
        <p:nvSpPr>
          <p:cNvPr id="8" name="Rectangle 7"/>
          <p:cNvSpPr/>
          <p:nvPr/>
        </p:nvSpPr>
        <p:spPr>
          <a:xfrm>
            <a:off x="466725" y="5980394"/>
            <a:ext cx="8292808" cy="830997"/>
          </a:xfrm>
          <a:prstGeom prst="rect">
            <a:avLst/>
          </a:prstGeom>
        </p:spPr>
        <p:txBody>
          <a:bodyPr wrap="square">
            <a:spAutoFit/>
          </a:bodyPr>
          <a:lstStyle/>
          <a:p>
            <a:r>
              <a:rPr lang="en-US" sz="1200" i="1" dirty="0">
                <a:latin typeface="Arial Narrow" panose="020B0606020202030204" pitchFamily="34" charset="0"/>
              </a:rPr>
              <a:t>Note: Countries shown in ascending order of the youth unemployment rates at their peak</a:t>
            </a:r>
            <a:r>
              <a:rPr lang="en-US" sz="1200" i="1" dirty="0" smtClean="0">
                <a:latin typeface="Arial Narrow" panose="020B0606020202030204" pitchFamily="34" charset="0"/>
              </a:rPr>
              <a:t>.</a:t>
            </a:r>
            <a:endParaRPr lang="en-US" sz="1200" i="1" dirty="0">
              <a:latin typeface="Arial Narrow" panose="020B0606020202030204" pitchFamily="34" charset="0"/>
            </a:endParaRPr>
          </a:p>
          <a:p>
            <a:r>
              <a:rPr lang="en-US" sz="1200" i="1" dirty="0" smtClean="0">
                <a:latin typeface="Arial Narrow" panose="020B0606020202030204" pitchFamily="34" charset="0"/>
              </a:rPr>
              <a:t>a) Q2 </a:t>
            </a:r>
            <a:r>
              <a:rPr lang="en-US" sz="1200" i="1" dirty="0">
                <a:latin typeface="Arial Narrow" panose="020B0606020202030204" pitchFamily="34" charset="0"/>
              </a:rPr>
              <a:t>2007 for Switzerland.							</a:t>
            </a:r>
          </a:p>
          <a:p>
            <a:r>
              <a:rPr lang="en-US" sz="1200" i="1" dirty="0" smtClean="0">
                <a:latin typeface="Arial Narrow" panose="020B0606020202030204" pitchFamily="34" charset="0"/>
              </a:rPr>
              <a:t>b) Q2 </a:t>
            </a:r>
            <a:r>
              <a:rPr lang="en-US" sz="1200" i="1" dirty="0">
                <a:latin typeface="Arial Narrow" panose="020B0606020202030204" pitchFamily="34" charset="0"/>
              </a:rPr>
              <a:t>2014 for Estonia, Greece, Hungary, Norway, Switzerland, Turkey and the United Kingdom</a:t>
            </a:r>
            <a:r>
              <a:rPr lang="en-US" sz="1200" i="1" dirty="0" smtClean="0">
                <a:latin typeface="Arial Narrow" panose="020B0606020202030204" pitchFamily="34" charset="0"/>
              </a:rPr>
              <a:t>.</a:t>
            </a:r>
            <a:endParaRPr lang="en-US" sz="1200" i="1" dirty="0">
              <a:latin typeface="Arial Narrow" panose="020B0606020202030204" pitchFamily="34" charset="0"/>
            </a:endParaRPr>
          </a:p>
          <a:p>
            <a:r>
              <a:rPr lang="en-US" sz="1200" i="1" dirty="0" smtClean="0">
                <a:latin typeface="Arial Narrow" panose="020B0606020202030204" pitchFamily="34" charset="0"/>
              </a:rPr>
              <a:t>Source: </a:t>
            </a:r>
            <a:r>
              <a:rPr lang="en-US" sz="1200" i="1" dirty="0">
                <a:latin typeface="Arial Narrow" panose="020B0606020202030204" pitchFamily="34" charset="0"/>
              </a:rPr>
              <a:t>OECD Short-Term Labour Market Statistics Database</a:t>
            </a:r>
            <a:r>
              <a:rPr lang="en-US" sz="1200" dirty="0">
                <a:latin typeface="Arial Narrow" panose="020B0606020202030204" pitchFamily="34" charset="0"/>
              </a:rPr>
              <a:t>, http://dx.doi.org/10.1787/data-00046-en.</a:t>
            </a:r>
          </a:p>
        </p:txBody>
      </p:sp>
      <p:graphicFrame>
        <p:nvGraphicFramePr>
          <p:cNvPr id="7" name="Chart 6"/>
          <p:cNvGraphicFramePr>
            <a:graphicFrameLocks/>
          </p:cNvGraphicFramePr>
          <p:nvPr>
            <p:extLst>
              <p:ext uri="{D42A27DB-BD31-4B8C-83A1-F6EECF244321}">
                <p14:modId xmlns:p14="http://schemas.microsoft.com/office/powerpoint/2010/main" val="352272888"/>
              </p:ext>
            </p:extLst>
          </p:nvPr>
        </p:nvGraphicFramePr>
        <p:xfrm>
          <a:off x="457200" y="1809750"/>
          <a:ext cx="8001000" cy="4514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61464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40000" y="6411600"/>
            <a:ext cx="342000" cy="244800"/>
          </a:xfrm>
          <a:prstGeom prst="rect">
            <a:avLst/>
          </a:prstGeom>
        </p:spPr>
        <p:txBody>
          <a:bodyPr/>
          <a:lstStyle/>
          <a:p>
            <a:fld id="{B336C36B-BDF2-4C37-891F-C39004333A18}" type="slidenum">
              <a:rPr lang="en-GB" smtClean="0"/>
              <a:pPr/>
              <a:t>4</a:t>
            </a:fld>
            <a:endParaRPr lang="en-GB"/>
          </a:p>
        </p:txBody>
      </p:sp>
      <p:sp>
        <p:nvSpPr>
          <p:cNvPr id="4" name="Title 3"/>
          <p:cNvSpPr>
            <a:spLocks noGrp="1"/>
          </p:cNvSpPr>
          <p:nvPr>
            <p:ph type="title"/>
          </p:nvPr>
        </p:nvSpPr>
        <p:spPr>
          <a:xfrm>
            <a:off x="503548" y="120948"/>
            <a:ext cx="8280920" cy="864096"/>
          </a:xfrm>
        </p:spPr>
        <p:txBody>
          <a:bodyPr>
            <a:noAutofit/>
          </a:bodyPr>
          <a:lstStyle/>
          <a:p>
            <a:pPr algn="ctr"/>
            <a:r>
              <a:rPr lang="en-US" sz="2400" b="1" dirty="0">
                <a:solidFill>
                  <a:schemeClr val="tx2"/>
                </a:solidFill>
                <a:latin typeface="Arial Narrow" panose="020B0606020202030204" pitchFamily="34" charset="0"/>
              </a:rPr>
              <a:t>The rise in unemployment is largely cyclical, </a:t>
            </a:r>
            <a:br>
              <a:rPr lang="en-US" sz="2400" b="1" dirty="0">
                <a:solidFill>
                  <a:schemeClr val="tx2"/>
                </a:solidFill>
                <a:latin typeface="Arial Narrow" panose="020B0606020202030204" pitchFamily="34" charset="0"/>
              </a:rPr>
            </a:br>
            <a:r>
              <a:rPr lang="en-US" sz="2400" b="1" dirty="0">
                <a:solidFill>
                  <a:schemeClr val="tx2"/>
                </a:solidFill>
                <a:latin typeface="Arial Narrow" panose="020B0606020202030204" pitchFamily="34" charset="0"/>
              </a:rPr>
              <a:t>but the structural component has increased</a:t>
            </a:r>
            <a:endParaRPr lang="en-GB" sz="2400" b="1" dirty="0">
              <a:solidFill>
                <a:schemeClr val="tx2"/>
              </a:solidFill>
              <a:latin typeface="Arial Narrow" panose="020B0606020202030204" pitchFamily="34" charset="0"/>
            </a:endParaRPr>
          </a:p>
        </p:txBody>
      </p:sp>
      <p:sp>
        <p:nvSpPr>
          <p:cNvPr id="5" name="Rectangle 4"/>
          <p:cNvSpPr/>
          <p:nvPr/>
        </p:nvSpPr>
        <p:spPr>
          <a:xfrm>
            <a:off x="381000" y="1491734"/>
            <a:ext cx="8458200" cy="369332"/>
          </a:xfrm>
          <a:prstGeom prst="rect">
            <a:avLst/>
          </a:prstGeom>
          <a:noFill/>
        </p:spPr>
        <p:txBody>
          <a:bodyPr wrap="square">
            <a:spAutoFit/>
          </a:bodyPr>
          <a:lstStyle/>
          <a:p>
            <a:pPr algn="ctr"/>
            <a:r>
              <a:rPr lang="en-US" b="1" dirty="0">
                <a:solidFill>
                  <a:schemeClr val="accent1"/>
                </a:solidFill>
                <a:latin typeface="Arial Narrow" panose="020B0606020202030204" pitchFamily="34" charset="0"/>
              </a:rPr>
              <a:t>Percentage-points change in the NAIRU since the start of the global financial crisis, 2008-13</a:t>
            </a:r>
            <a:endParaRPr lang="fr-FR" b="1" dirty="0">
              <a:solidFill>
                <a:schemeClr val="accent1"/>
              </a:solidFill>
              <a:latin typeface="Arial Narrow" panose="020B0606020202030204" pitchFamily="34" charset="0"/>
            </a:endParaRPr>
          </a:p>
        </p:txBody>
      </p:sp>
      <p:sp>
        <p:nvSpPr>
          <p:cNvPr id="6" name="Rectangle 5"/>
          <p:cNvSpPr/>
          <p:nvPr/>
        </p:nvSpPr>
        <p:spPr>
          <a:xfrm>
            <a:off x="219075" y="6242448"/>
            <a:ext cx="8275172" cy="461665"/>
          </a:xfrm>
          <a:prstGeom prst="rect">
            <a:avLst/>
          </a:prstGeom>
        </p:spPr>
        <p:txBody>
          <a:bodyPr wrap="square">
            <a:spAutoFit/>
          </a:bodyPr>
          <a:lstStyle/>
          <a:p>
            <a:pPr marL="228600" indent="-228600">
              <a:buAutoNum type="alphaLcParenR"/>
            </a:pPr>
            <a:r>
              <a:rPr lang="en-US" sz="1200" dirty="0" smtClean="0">
                <a:latin typeface="Arial Narrow" panose="020B0606020202030204" pitchFamily="34" charset="0"/>
              </a:rPr>
              <a:t>Aggregate </a:t>
            </a:r>
            <a:r>
              <a:rPr lang="en-US" sz="1200" dirty="0">
                <a:latin typeface="Arial Narrow" panose="020B0606020202030204" pitchFamily="34" charset="0"/>
              </a:rPr>
              <a:t>of 15 OECD countries of the euro area. </a:t>
            </a:r>
            <a:endParaRPr lang="en-US" sz="1200" dirty="0" smtClean="0">
              <a:latin typeface="Arial Narrow" panose="020B0606020202030204" pitchFamily="34" charset="0"/>
            </a:endParaRPr>
          </a:p>
          <a:p>
            <a:r>
              <a:rPr lang="fr-FR" sz="1200" i="1" dirty="0" smtClean="0">
                <a:latin typeface="Arial Narrow" panose="020B0606020202030204" pitchFamily="34" charset="0"/>
              </a:rPr>
              <a:t>Source: </a:t>
            </a:r>
            <a:r>
              <a:rPr lang="en-US" sz="1200" dirty="0">
                <a:latin typeface="Arial Narrow" panose="020B0606020202030204" pitchFamily="34" charset="0"/>
              </a:rPr>
              <a:t>OECD calculations based on OECD Economic Outlook (database), http://dx.doi.org/10.1787/data-00688-en.</a:t>
            </a:r>
          </a:p>
        </p:txBody>
      </p:sp>
      <p:graphicFrame>
        <p:nvGraphicFramePr>
          <p:cNvPr id="7" name="Chart 6"/>
          <p:cNvGraphicFramePr>
            <a:graphicFrameLocks/>
          </p:cNvGraphicFramePr>
          <p:nvPr>
            <p:extLst>
              <p:ext uri="{D42A27DB-BD31-4B8C-83A1-F6EECF244321}">
                <p14:modId xmlns:p14="http://schemas.microsoft.com/office/powerpoint/2010/main" val="2476883239"/>
              </p:ext>
            </p:extLst>
          </p:nvPr>
        </p:nvGraphicFramePr>
        <p:xfrm>
          <a:off x="381001" y="1981200"/>
          <a:ext cx="8403466"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8604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628800"/>
            <a:ext cx="8136904" cy="4536504"/>
          </a:xfrm>
        </p:spPr>
        <p:txBody>
          <a:bodyPr>
            <a:noAutofit/>
          </a:bodyPr>
          <a:lstStyle/>
          <a:p>
            <a:r>
              <a:rPr lang="en-US" sz="2400" b="1" dirty="0" smtClean="0">
                <a:solidFill>
                  <a:schemeClr val="accent1"/>
                </a:solidFill>
              </a:rPr>
              <a:t>Among </a:t>
            </a:r>
            <a:r>
              <a:rPr lang="en-US" sz="2400" b="1" dirty="0">
                <a:solidFill>
                  <a:schemeClr val="accent1"/>
                </a:solidFill>
              </a:rPr>
              <a:t>those who are unemployed</a:t>
            </a:r>
            <a:r>
              <a:rPr lang="en-US" sz="2400" dirty="0">
                <a:solidFill>
                  <a:schemeClr val="accent1"/>
                </a:solidFill>
              </a:rPr>
              <a:t>, an increasing number of persons </a:t>
            </a:r>
            <a:r>
              <a:rPr lang="en-US" sz="2400" dirty="0" smtClean="0">
                <a:solidFill>
                  <a:schemeClr val="accent1"/>
                </a:solidFill>
              </a:rPr>
              <a:t>have been out </a:t>
            </a:r>
            <a:r>
              <a:rPr lang="en-US" sz="2400" dirty="0">
                <a:solidFill>
                  <a:schemeClr val="accent1"/>
                </a:solidFill>
              </a:rPr>
              <a:t>of work </a:t>
            </a:r>
            <a:r>
              <a:rPr lang="en-US" sz="2400" dirty="0" smtClean="0">
                <a:solidFill>
                  <a:schemeClr val="accent1"/>
                </a:solidFill>
              </a:rPr>
              <a:t>for </a:t>
            </a:r>
            <a:r>
              <a:rPr lang="en-US" sz="2400" dirty="0">
                <a:solidFill>
                  <a:schemeClr val="accent1"/>
                </a:solidFill>
              </a:rPr>
              <a:t>12 months or </a:t>
            </a:r>
            <a:r>
              <a:rPr lang="en-US" sz="2400" dirty="0" smtClean="0">
                <a:solidFill>
                  <a:schemeClr val="accent1"/>
                </a:solidFill>
              </a:rPr>
              <a:t>more, </a:t>
            </a:r>
            <a:r>
              <a:rPr lang="en-US" sz="2400" dirty="0">
                <a:solidFill>
                  <a:schemeClr val="accent1"/>
                </a:solidFill>
              </a:rPr>
              <a:t>facing a depreciation of their skills and a risk of </a:t>
            </a:r>
            <a:r>
              <a:rPr lang="en-US" sz="2400" dirty="0" err="1">
                <a:solidFill>
                  <a:schemeClr val="accent1"/>
                </a:solidFill>
              </a:rPr>
              <a:t>labour</a:t>
            </a:r>
            <a:r>
              <a:rPr lang="en-US" sz="2400" dirty="0">
                <a:solidFill>
                  <a:schemeClr val="accent1"/>
                </a:solidFill>
              </a:rPr>
              <a:t> market </a:t>
            </a:r>
            <a:r>
              <a:rPr lang="en-US" sz="2400" dirty="0" smtClean="0">
                <a:solidFill>
                  <a:schemeClr val="accent1"/>
                </a:solidFill>
              </a:rPr>
              <a:t>exclusion.</a:t>
            </a:r>
            <a:endParaRPr lang="en-US" sz="2400" dirty="0">
              <a:solidFill>
                <a:schemeClr val="accent1"/>
              </a:solidFill>
            </a:endParaRPr>
          </a:p>
          <a:p>
            <a:endParaRPr lang="en-US" sz="2400" dirty="0">
              <a:solidFill>
                <a:schemeClr val="accent1"/>
              </a:solidFill>
            </a:endParaRPr>
          </a:p>
          <a:p>
            <a:r>
              <a:rPr lang="en-US" sz="2400" b="1" dirty="0">
                <a:solidFill>
                  <a:schemeClr val="accent1"/>
                </a:solidFill>
              </a:rPr>
              <a:t>Among those who have kept their jobs</a:t>
            </a:r>
            <a:r>
              <a:rPr lang="en-US" sz="2400" dirty="0">
                <a:solidFill>
                  <a:schemeClr val="accent1"/>
                </a:solidFill>
              </a:rPr>
              <a:t>, </a:t>
            </a:r>
            <a:r>
              <a:rPr lang="en-US" sz="2400" dirty="0" smtClean="0">
                <a:solidFill>
                  <a:schemeClr val="accent1"/>
                </a:solidFill>
              </a:rPr>
              <a:t>many workers and </a:t>
            </a:r>
            <a:r>
              <a:rPr lang="en-US" sz="2400" dirty="0">
                <a:solidFill>
                  <a:schemeClr val="accent1"/>
                </a:solidFill>
              </a:rPr>
              <a:t>their families have experienced economic hardship </a:t>
            </a:r>
            <a:r>
              <a:rPr lang="en-GB" sz="2400" dirty="0">
                <a:solidFill>
                  <a:schemeClr val="accent1"/>
                </a:solidFill>
              </a:rPr>
              <a:t>as a result of declines in the spending power of their earnings from work.</a:t>
            </a:r>
            <a:endParaRPr lang="en-US" sz="2400" dirty="0">
              <a:solidFill>
                <a:schemeClr val="accent1"/>
              </a:solidFill>
            </a:endParaRPr>
          </a:p>
          <a:p>
            <a:endParaRPr lang="en-US" sz="2800" dirty="0" smtClean="0"/>
          </a:p>
        </p:txBody>
      </p:sp>
      <p:sp>
        <p:nvSpPr>
          <p:cNvPr id="3" name="Slide Number Placeholder 2"/>
          <p:cNvSpPr>
            <a:spLocks noGrp="1"/>
          </p:cNvSpPr>
          <p:nvPr>
            <p:ph type="sldNum" sz="quarter" idx="4"/>
          </p:nvPr>
        </p:nvSpPr>
        <p:spPr/>
        <p:txBody>
          <a:bodyPr/>
          <a:lstStyle/>
          <a:p>
            <a:fld id="{B336C36B-BDF2-4C37-891F-C39004333A18}" type="slidenum">
              <a:rPr lang="en-GB" smtClean="0"/>
              <a:pPr/>
              <a:t>5</a:t>
            </a:fld>
            <a:endParaRPr lang="en-GB"/>
          </a:p>
        </p:txBody>
      </p:sp>
      <p:sp>
        <p:nvSpPr>
          <p:cNvPr id="4" name="Title 3"/>
          <p:cNvSpPr>
            <a:spLocks noGrp="1"/>
          </p:cNvSpPr>
          <p:nvPr>
            <p:ph type="title"/>
          </p:nvPr>
        </p:nvSpPr>
        <p:spPr>
          <a:xfrm>
            <a:off x="1115616" y="260648"/>
            <a:ext cx="7416000" cy="1022400"/>
          </a:xfrm>
        </p:spPr>
        <p:txBody>
          <a:bodyPr/>
          <a:lstStyle/>
          <a:p>
            <a:r>
              <a:rPr lang="en-US" sz="3000" b="1" dirty="0" smtClean="0">
                <a:solidFill>
                  <a:schemeClr val="tx2"/>
                </a:solidFill>
              </a:rPr>
              <a:t>People </a:t>
            </a:r>
            <a:r>
              <a:rPr lang="en-US" sz="3000" b="1" dirty="0">
                <a:solidFill>
                  <a:schemeClr val="tx2"/>
                </a:solidFill>
              </a:rPr>
              <a:t>have borne considerable personal, economic and social costs</a:t>
            </a:r>
            <a:endParaRPr lang="en-GB" sz="3000" b="1" dirty="0">
              <a:solidFill>
                <a:schemeClr val="tx2"/>
              </a:solidFill>
            </a:endParaRPr>
          </a:p>
        </p:txBody>
      </p:sp>
    </p:spTree>
    <p:extLst>
      <p:ext uri="{BB962C8B-B14F-4D97-AF65-F5344CB8AC3E}">
        <p14:creationId xmlns:p14="http://schemas.microsoft.com/office/powerpoint/2010/main" val="11315208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40000" y="6411600"/>
            <a:ext cx="342000" cy="244800"/>
          </a:xfrm>
          <a:prstGeom prst="rect">
            <a:avLst/>
          </a:prstGeom>
        </p:spPr>
        <p:txBody>
          <a:bodyPr/>
          <a:lstStyle/>
          <a:p>
            <a:fld id="{B336C36B-BDF2-4C37-891F-C39004333A18}" type="slidenum">
              <a:rPr lang="en-GB" smtClean="0"/>
              <a:pPr/>
              <a:t>6</a:t>
            </a:fld>
            <a:endParaRPr lang="en-GB"/>
          </a:p>
        </p:txBody>
      </p:sp>
      <p:sp>
        <p:nvSpPr>
          <p:cNvPr id="4" name="Title 3"/>
          <p:cNvSpPr>
            <a:spLocks noGrp="1"/>
          </p:cNvSpPr>
          <p:nvPr>
            <p:ph type="title"/>
          </p:nvPr>
        </p:nvSpPr>
        <p:spPr>
          <a:xfrm>
            <a:off x="529208" y="2"/>
            <a:ext cx="8229600" cy="741361"/>
          </a:xfrm>
        </p:spPr>
        <p:txBody>
          <a:bodyPr/>
          <a:lstStyle/>
          <a:p>
            <a:pPr algn="ctr"/>
            <a:r>
              <a:rPr lang="en-US" sz="2400" b="1" dirty="0">
                <a:solidFill>
                  <a:schemeClr val="tx2"/>
                </a:solidFill>
                <a:latin typeface="Arial Narrow" panose="020B0606020202030204" pitchFamily="34" charset="0"/>
              </a:rPr>
              <a:t>Long-term unemployment remains persistently high</a:t>
            </a:r>
            <a:endParaRPr lang="en-GB" sz="2400" b="1" dirty="0">
              <a:solidFill>
                <a:schemeClr val="tx2"/>
              </a:solidFill>
              <a:latin typeface="Arial Narrow" panose="020B0606020202030204" pitchFamily="34" charset="0"/>
            </a:endParaRPr>
          </a:p>
        </p:txBody>
      </p:sp>
      <p:sp>
        <p:nvSpPr>
          <p:cNvPr id="5" name="Rectangle 4"/>
          <p:cNvSpPr/>
          <p:nvPr/>
        </p:nvSpPr>
        <p:spPr>
          <a:xfrm>
            <a:off x="152400" y="1295400"/>
            <a:ext cx="8991600" cy="338554"/>
          </a:xfrm>
          <a:prstGeom prst="rect">
            <a:avLst/>
          </a:prstGeom>
        </p:spPr>
        <p:txBody>
          <a:bodyPr wrap="square">
            <a:spAutoFit/>
          </a:bodyPr>
          <a:lstStyle/>
          <a:p>
            <a:pPr algn="ctr"/>
            <a:r>
              <a:rPr lang="en-US" sz="1600" b="1" dirty="0">
                <a:solidFill>
                  <a:schemeClr val="accent1"/>
                </a:solidFill>
                <a:latin typeface="Arial Narrow" panose="020B0606020202030204" pitchFamily="34" charset="0"/>
              </a:rPr>
              <a:t>Long-term unemployed of one year or more as a percentage of total unemployment, Q4 2007 and </a:t>
            </a:r>
            <a:r>
              <a:rPr lang="en-US" sz="1600" b="1" dirty="0" smtClean="0">
                <a:solidFill>
                  <a:schemeClr val="accent1"/>
                </a:solidFill>
                <a:latin typeface="Arial Narrow" panose="020B0606020202030204" pitchFamily="34" charset="0"/>
              </a:rPr>
              <a:t>Q2 2014</a:t>
            </a:r>
            <a:endParaRPr lang="fr-FR" sz="1600" b="1" dirty="0">
              <a:solidFill>
                <a:schemeClr val="accent1"/>
              </a:solidFill>
              <a:latin typeface="Arial Narrow" panose="020B0606020202030204" pitchFamily="34" charset="0"/>
            </a:endParaRPr>
          </a:p>
        </p:txBody>
      </p:sp>
      <p:sp>
        <p:nvSpPr>
          <p:cNvPr id="6" name="Rectangle 5"/>
          <p:cNvSpPr/>
          <p:nvPr/>
        </p:nvSpPr>
        <p:spPr>
          <a:xfrm>
            <a:off x="529208" y="6411601"/>
            <a:ext cx="8424936" cy="276999"/>
          </a:xfrm>
          <a:prstGeom prst="rect">
            <a:avLst/>
          </a:prstGeom>
        </p:spPr>
        <p:txBody>
          <a:bodyPr wrap="square">
            <a:spAutoFit/>
          </a:bodyPr>
          <a:lstStyle/>
          <a:p>
            <a:r>
              <a:rPr lang="fr-FR" sz="1200" i="1" dirty="0" smtClean="0">
                <a:latin typeface="Arial Narrow" panose="020B0606020202030204" pitchFamily="34" charset="0"/>
              </a:rPr>
              <a:t>Source: </a:t>
            </a:r>
            <a:r>
              <a:rPr lang="fr-FR" sz="1200" dirty="0">
                <a:latin typeface="Arial Narrow" panose="020B0606020202030204" pitchFamily="34" charset="0"/>
              </a:rPr>
              <a:t>OECD </a:t>
            </a:r>
            <a:r>
              <a:rPr lang="fr-FR" sz="1200" dirty="0" err="1">
                <a:latin typeface="Arial Narrow" panose="020B0606020202030204" pitchFamily="34" charset="0"/>
              </a:rPr>
              <a:t>calculations</a:t>
            </a:r>
            <a:r>
              <a:rPr lang="fr-FR" sz="1200" dirty="0">
                <a:latin typeface="Arial Narrow" panose="020B0606020202030204" pitchFamily="34" charset="0"/>
              </a:rPr>
              <a:t> </a:t>
            </a:r>
            <a:r>
              <a:rPr lang="fr-FR" sz="1200" dirty="0" err="1">
                <a:latin typeface="Arial Narrow" panose="020B0606020202030204" pitchFamily="34" charset="0"/>
              </a:rPr>
              <a:t>based</a:t>
            </a:r>
            <a:r>
              <a:rPr lang="fr-FR" sz="1200" dirty="0">
                <a:latin typeface="Arial Narrow" panose="020B0606020202030204" pitchFamily="34" charset="0"/>
              </a:rPr>
              <a:t> on </a:t>
            </a:r>
            <a:r>
              <a:rPr lang="fr-FR" sz="1200" dirty="0" err="1">
                <a:latin typeface="Arial Narrow" panose="020B0606020202030204" pitchFamily="34" charset="0"/>
              </a:rPr>
              <a:t>quarterly</a:t>
            </a:r>
            <a:r>
              <a:rPr lang="fr-FR" sz="1200" dirty="0">
                <a:latin typeface="Arial Narrow" panose="020B0606020202030204" pitchFamily="34" charset="0"/>
              </a:rPr>
              <a:t> national labour force </a:t>
            </a:r>
            <a:r>
              <a:rPr lang="fr-FR" sz="1200" dirty="0" err="1">
                <a:latin typeface="Arial Narrow" panose="020B0606020202030204" pitchFamily="34" charset="0"/>
              </a:rPr>
              <a:t>surveys</a:t>
            </a:r>
            <a:r>
              <a:rPr lang="fr-FR" sz="1200" dirty="0">
                <a:latin typeface="Arial Narrow" panose="020B0606020202030204" pitchFamily="34" charset="0"/>
              </a:rPr>
              <a:t>. 					</a:t>
            </a:r>
          </a:p>
        </p:txBody>
      </p:sp>
      <p:graphicFrame>
        <p:nvGraphicFramePr>
          <p:cNvPr id="7" name="Chart 6"/>
          <p:cNvGraphicFramePr>
            <a:graphicFrameLocks/>
          </p:cNvGraphicFramePr>
          <p:nvPr>
            <p:extLst>
              <p:ext uri="{D42A27DB-BD31-4B8C-83A1-F6EECF244321}">
                <p14:modId xmlns:p14="http://schemas.microsoft.com/office/powerpoint/2010/main" val="4018379208"/>
              </p:ext>
            </p:extLst>
          </p:nvPr>
        </p:nvGraphicFramePr>
        <p:xfrm>
          <a:off x="510160" y="1752600"/>
          <a:ext cx="8067675" cy="4659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04512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40000" y="6411600"/>
            <a:ext cx="342000" cy="244800"/>
          </a:xfrm>
          <a:prstGeom prst="rect">
            <a:avLst/>
          </a:prstGeom>
        </p:spPr>
        <p:txBody>
          <a:bodyPr/>
          <a:lstStyle/>
          <a:p>
            <a:fld id="{B336C36B-BDF2-4C37-891F-C39004333A18}" type="slidenum">
              <a:rPr lang="en-GB" smtClean="0"/>
              <a:pPr/>
              <a:t>7</a:t>
            </a:fld>
            <a:endParaRPr lang="en-GB"/>
          </a:p>
        </p:txBody>
      </p:sp>
      <p:sp>
        <p:nvSpPr>
          <p:cNvPr id="4" name="Title 3"/>
          <p:cNvSpPr>
            <a:spLocks noGrp="1"/>
          </p:cNvSpPr>
          <p:nvPr>
            <p:ph type="title"/>
          </p:nvPr>
        </p:nvSpPr>
        <p:spPr>
          <a:xfrm>
            <a:off x="457200" y="185903"/>
            <a:ext cx="8229600" cy="665161"/>
          </a:xfrm>
        </p:spPr>
        <p:txBody>
          <a:bodyPr>
            <a:normAutofit/>
          </a:bodyPr>
          <a:lstStyle/>
          <a:p>
            <a:pPr algn="ctr"/>
            <a:r>
              <a:rPr lang="fr-FR" sz="2400" b="1" dirty="0">
                <a:solidFill>
                  <a:schemeClr val="tx2"/>
                </a:solidFill>
                <a:latin typeface="Arial Narrow" panose="020B0606020202030204" pitchFamily="34" charset="0"/>
              </a:rPr>
              <a:t>Real </a:t>
            </a:r>
            <a:r>
              <a:rPr lang="fr-FR" sz="2400" b="1" dirty="0" err="1">
                <a:solidFill>
                  <a:schemeClr val="tx2"/>
                </a:solidFill>
                <a:latin typeface="Arial Narrow" panose="020B0606020202030204" pitchFamily="34" charset="0"/>
              </a:rPr>
              <a:t>wage</a:t>
            </a:r>
            <a:r>
              <a:rPr lang="fr-FR" sz="2400" b="1" dirty="0">
                <a:solidFill>
                  <a:schemeClr val="tx2"/>
                </a:solidFill>
                <a:latin typeface="Arial Narrow" panose="020B0606020202030204" pitchFamily="34" charset="0"/>
              </a:rPr>
              <a:t> </a:t>
            </a:r>
            <a:r>
              <a:rPr lang="fr-FR" sz="2400" b="1" dirty="0" err="1">
                <a:solidFill>
                  <a:schemeClr val="tx2"/>
                </a:solidFill>
                <a:latin typeface="Arial Narrow" panose="020B0606020202030204" pitchFamily="34" charset="0"/>
              </a:rPr>
              <a:t>growth</a:t>
            </a:r>
            <a:r>
              <a:rPr lang="fr-FR" sz="2400" b="1" dirty="0">
                <a:solidFill>
                  <a:schemeClr val="tx2"/>
                </a:solidFill>
                <a:latin typeface="Arial Narrow" panose="020B0606020202030204" pitchFamily="34" charset="0"/>
              </a:rPr>
              <a:t> have been </a:t>
            </a:r>
            <a:r>
              <a:rPr lang="fr-FR" sz="2400" b="1" dirty="0" err="1">
                <a:solidFill>
                  <a:schemeClr val="tx2"/>
                </a:solidFill>
                <a:latin typeface="Arial Narrow" panose="020B0606020202030204" pitchFamily="34" charset="0"/>
              </a:rPr>
              <a:t>essentially</a:t>
            </a:r>
            <a:r>
              <a:rPr lang="fr-FR" sz="2400" b="1" dirty="0">
                <a:solidFill>
                  <a:schemeClr val="tx2"/>
                </a:solidFill>
                <a:latin typeface="Arial Narrow" panose="020B0606020202030204" pitchFamily="34" charset="0"/>
              </a:rPr>
              <a:t> flat</a:t>
            </a:r>
            <a:endParaRPr lang="en-GB" sz="2400" b="1" dirty="0">
              <a:solidFill>
                <a:schemeClr val="tx2"/>
              </a:solidFill>
              <a:latin typeface="Arial Narrow" panose="020B0606020202030204" pitchFamily="34" charset="0"/>
            </a:endParaRPr>
          </a:p>
        </p:txBody>
      </p:sp>
      <p:sp>
        <p:nvSpPr>
          <p:cNvPr id="6" name="Rectangle 5"/>
          <p:cNvSpPr/>
          <p:nvPr/>
        </p:nvSpPr>
        <p:spPr>
          <a:xfrm>
            <a:off x="990600" y="1447800"/>
            <a:ext cx="6533340" cy="369332"/>
          </a:xfrm>
          <a:prstGeom prst="rect">
            <a:avLst/>
          </a:prstGeom>
        </p:spPr>
        <p:txBody>
          <a:bodyPr wrap="square">
            <a:spAutoFit/>
          </a:bodyPr>
          <a:lstStyle/>
          <a:p>
            <a:pPr algn="ctr"/>
            <a:r>
              <a:rPr lang="en-US" b="1" dirty="0">
                <a:solidFill>
                  <a:schemeClr val="accent1"/>
                </a:solidFill>
                <a:latin typeface="Arial Narrow" panose="020B0606020202030204" pitchFamily="34" charset="0"/>
              </a:rPr>
              <a:t>Average </a:t>
            </a:r>
            <a:r>
              <a:rPr lang="en-US" b="1" dirty="0" err="1">
                <a:solidFill>
                  <a:schemeClr val="accent1"/>
                </a:solidFill>
                <a:latin typeface="Arial Narrow" panose="020B0606020202030204" pitchFamily="34" charset="0"/>
              </a:rPr>
              <a:t>annualised</a:t>
            </a:r>
            <a:r>
              <a:rPr lang="en-US" b="1" dirty="0">
                <a:solidFill>
                  <a:schemeClr val="accent1"/>
                </a:solidFill>
                <a:latin typeface="Arial Narrow" panose="020B0606020202030204" pitchFamily="34" charset="0"/>
              </a:rPr>
              <a:t> percentage growth rate in real hourly wage</a:t>
            </a:r>
          </a:p>
        </p:txBody>
      </p:sp>
      <p:sp>
        <p:nvSpPr>
          <p:cNvPr id="7" name="Rectangle 6"/>
          <p:cNvSpPr/>
          <p:nvPr/>
        </p:nvSpPr>
        <p:spPr>
          <a:xfrm>
            <a:off x="295200" y="5529826"/>
            <a:ext cx="8686800" cy="1015663"/>
          </a:xfrm>
          <a:prstGeom prst="rect">
            <a:avLst/>
          </a:prstGeom>
        </p:spPr>
        <p:txBody>
          <a:bodyPr wrap="square">
            <a:spAutoFit/>
          </a:bodyPr>
          <a:lstStyle/>
          <a:p>
            <a:pPr marL="228600" indent="-228600">
              <a:buAutoNum type="alphaLcParenR"/>
            </a:pPr>
            <a:r>
              <a:rPr lang="en-US" sz="1200" dirty="0" smtClean="0">
                <a:latin typeface="Arial Narrow" panose="020B0606020202030204" pitchFamily="34" charset="0"/>
              </a:rPr>
              <a:t>Total </a:t>
            </a:r>
            <a:r>
              <a:rPr lang="en-US" sz="1200" dirty="0">
                <a:latin typeface="Arial Narrow" panose="020B0606020202030204" pitchFamily="34" charset="0"/>
              </a:rPr>
              <a:t>compensation of employees (total wages for New Zealand) divided by total hours worked of employees in real terms (deflated using the consumer price index</a:t>
            </a:r>
            <a:r>
              <a:rPr lang="en-US" sz="1200" dirty="0" smtClean="0">
                <a:latin typeface="Arial Narrow" panose="020B0606020202030204" pitchFamily="34" charset="0"/>
              </a:rPr>
              <a:t>).</a:t>
            </a:r>
          </a:p>
          <a:p>
            <a:r>
              <a:rPr lang="fr-FR" sz="1200" i="1" dirty="0" smtClean="0">
                <a:latin typeface="Arial Narrow" panose="020B0606020202030204" pitchFamily="34" charset="0"/>
              </a:rPr>
              <a:t>b) </a:t>
            </a:r>
            <a:r>
              <a:rPr lang="en-US" sz="1200" dirty="0">
                <a:latin typeface="Arial Narrow" panose="020B0606020202030204" pitchFamily="34" charset="0"/>
              </a:rPr>
              <a:t>OECD is the weighted average of the 26 OECD countries shown.</a:t>
            </a:r>
            <a:endParaRPr lang="fr-FR" sz="1200" dirty="0">
              <a:latin typeface="Arial Narrow" panose="020B0606020202030204" pitchFamily="34" charset="0"/>
            </a:endParaRPr>
          </a:p>
          <a:p>
            <a:r>
              <a:rPr lang="fr-FR" sz="1200" i="1" dirty="0" smtClean="0">
                <a:latin typeface="Arial Narrow" panose="020B0606020202030204" pitchFamily="34" charset="0"/>
              </a:rPr>
              <a:t>c) </a:t>
            </a:r>
            <a:r>
              <a:rPr lang="fr-FR" sz="1200" dirty="0">
                <a:latin typeface="Arial Narrow" panose="020B0606020202030204" pitchFamily="34" charset="0"/>
              </a:rPr>
              <a:t>Q1 2009 to Q3 2013 for </a:t>
            </a:r>
            <a:r>
              <a:rPr lang="fr-FR" sz="1200" dirty="0" err="1">
                <a:latin typeface="Arial Narrow" panose="020B0606020202030204" pitchFamily="34" charset="0"/>
              </a:rPr>
              <a:t>Poland</a:t>
            </a:r>
            <a:r>
              <a:rPr lang="fr-FR" sz="1200" dirty="0" smtClean="0">
                <a:latin typeface="Arial Narrow" panose="020B0606020202030204" pitchFamily="34" charset="0"/>
              </a:rPr>
              <a:t>.</a:t>
            </a:r>
          </a:p>
          <a:p>
            <a:r>
              <a:rPr lang="en-US" sz="1200" dirty="0">
                <a:latin typeface="Arial Narrow" panose="020B0606020202030204" pitchFamily="34" charset="0"/>
              </a:rPr>
              <a:t>Source: OECD calculations based on quarterly national accounts.</a:t>
            </a:r>
            <a:endParaRPr lang="fr-FR" sz="1200" dirty="0">
              <a:latin typeface="Arial Narrow" panose="020B0606020202030204"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4082142966"/>
              </p:ext>
            </p:extLst>
          </p:nvPr>
        </p:nvGraphicFramePr>
        <p:xfrm>
          <a:off x="609600" y="1828799"/>
          <a:ext cx="8372400" cy="38697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080608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336C36B-BDF2-4C37-891F-C39004333A18}" type="slidenum">
              <a:rPr lang="en-GB" smtClean="0"/>
              <a:pPr/>
              <a:t>8</a:t>
            </a:fld>
            <a:endParaRPr lang="en-GB"/>
          </a:p>
        </p:txBody>
      </p:sp>
      <p:sp>
        <p:nvSpPr>
          <p:cNvPr id="4" name="Title 3"/>
          <p:cNvSpPr>
            <a:spLocks noGrp="1"/>
          </p:cNvSpPr>
          <p:nvPr>
            <p:ph type="title"/>
          </p:nvPr>
        </p:nvSpPr>
        <p:spPr>
          <a:xfrm>
            <a:off x="321302" y="45843"/>
            <a:ext cx="8318698" cy="861661"/>
          </a:xfrm>
        </p:spPr>
        <p:txBody>
          <a:bodyPr/>
          <a:lstStyle/>
          <a:p>
            <a:pPr algn="ctr"/>
            <a:r>
              <a:rPr lang="en-US" sz="2400" b="1" dirty="0" smtClean="0">
                <a:solidFill>
                  <a:schemeClr val="tx2"/>
                </a:solidFill>
                <a:latin typeface="Arial Narrow" panose="020B0606020202030204" pitchFamily="34" charset="0"/>
              </a:rPr>
              <a:t>Many </a:t>
            </a:r>
            <a:r>
              <a:rPr lang="en-US" sz="2400" b="1" dirty="0">
                <a:solidFill>
                  <a:schemeClr val="tx2"/>
                </a:solidFill>
                <a:latin typeface="Arial Narrow" panose="020B0606020202030204" pitchFamily="34" charset="0"/>
              </a:rPr>
              <a:t>workers saw the real value of their earnings </a:t>
            </a:r>
            <a:r>
              <a:rPr lang="en-US" sz="2400" b="1" dirty="0" smtClean="0">
                <a:solidFill>
                  <a:schemeClr val="tx2"/>
                </a:solidFill>
                <a:latin typeface="Arial Narrow" panose="020B0606020202030204" pitchFamily="34" charset="0"/>
              </a:rPr>
              <a:t>fall</a:t>
            </a:r>
            <a:endParaRPr lang="fr-FR" sz="2400" b="1" dirty="0">
              <a:solidFill>
                <a:schemeClr val="tx2"/>
              </a:solidFill>
              <a:latin typeface="Arial Narrow" panose="020B0606020202030204" pitchFamily="34" charset="0"/>
            </a:endParaRPr>
          </a:p>
        </p:txBody>
      </p:sp>
      <p:sp>
        <p:nvSpPr>
          <p:cNvPr id="2" name="TextBox 1"/>
          <p:cNvSpPr txBox="1"/>
          <p:nvPr/>
        </p:nvSpPr>
        <p:spPr>
          <a:xfrm>
            <a:off x="1465519" y="1336431"/>
            <a:ext cx="7132081" cy="369332"/>
          </a:xfrm>
          <a:prstGeom prst="rect">
            <a:avLst/>
          </a:prstGeom>
          <a:noFill/>
        </p:spPr>
        <p:txBody>
          <a:bodyPr wrap="none" rtlCol="0">
            <a:spAutoFit/>
          </a:bodyPr>
          <a:lstStyle/>
          <a:p>
            <a:r>
              <a:rPr lang="en-US" b="1" dirty="0">
                <a:solidFill>
                  <a:schemeClr val="accent1"/>
                </a:solidFill>
                <a:latin typeface="Arial Narrow" panose="020B0606020202030204" pitchFamily="34" charset="0"/>
              </a:rPr>
              <a:t>Incidence of real wage cuts in </a:t>
            </a:r>
            <a:r>
              <a:rPr lang="en-US" b="1" dirty="0" smtClean="0">
                <a:solidFill>
                  <a:schemeClr val="accent1"/>
                </a:solidFill>
                <a:latin typeface="Arial Narrow" panose="020B0606020202030204" pitchFamily="34" charset="0"/>
              </a:rPr>
              <a:t>2010</a:t>
            </a:r>
            <a:r>
              <a:rPr lang="en-US" sz="1600" b="1" i="1" baseline="30000" dirty="0">
                <a:solidFill>
                  <a:schemeClr val="accent1"/>
                </a:solidFill>
                <a:latin typeface="Arial Narrow" panose="020B0606020202030204" pitchFamily="34" charset="0"/>
              </a:rPr>
              <a:t>a</a:t>
            </a:r>
            <a:r>
              <a:rPr lang="en-US" b="1" dirty="0" smtClean="0">
                <a:solidFill>
                  <a:schemeClr val="accent1"/>
                </a:solidFill>
                <a:latin typeface="Arial Narrow" panose="020B0606020202030204" pitchFamily="34" charset="0"/>
              </a:rPr>
              <a:t> </a:t>
            </a:r>
            <a:r>
              <a:rPr lang="en-US" b="1" dirty="0">
                <a:solidFill>
                  <a:schemeClr val="accent1"/>
                </a:solidFill>
                <a:latin typeface="Arial Narrow" panose="020B0606020202030204" pitchFamily="34" charset="0"/>
              </a:rPr>
              <a:t>as a percentage of full-time job </a:t>
            </a:r>
            <a:r>
              <a:rPr lang="en-US" b="1" dirty="0" err="1">
                <a:solidFill>
                  <a:schemeClr val="accent1"/>
                </a:solidFill>
                <a:latin typeface="Arial Narrow" panose="020B0606020202030204" pitchFamily="34" charset="0"/>
              </a:rPr>
              <a:t>stayers</a:t>
            </a:r>
            <a:r>
              <a:rPr lang="en-US" sz="1600" b="1" i="1" baseline="30000" dirty="0" err="1">
                <a:solidFill>
                  <a:schemeClr val="accent1"/>
                </a:solidFill>
                <a:latin typeface="Arial Narrow" panose="020B0606020202030204" pitchFamily="34" charset="0"/>
              </a:rPr>
              <a:t>b</a:t>
            </a:r>
            <a:endParaRPr lang="en-GB" sz="1600" b="1" i="1" baseline="30000" dirty="0">
              <a:solidFill>
                <a:schemeClr val="accent1"/>
              </a:solidFill>
              <a:latin typeface="Arial Narrow" panose="020B0606020202030204" pitchFamily="34" charset="0"/>
            </a:endParaRPr>
          </a:p>
        </p:txBody>
      </p:sp>
      <p:sp>
        <p:nvSpPr>
          <p:cNvPr id="6" name="Rectangle 5"/>
          <p:cNvSpPr/>
          <p:nvPr/>
        </p:nvSpPr>
        <p:spPr>
          <a:xfrm>
            <a:off x="200027" y="4998403"/>
            <a:ext cx="8439974" cy="1384995"/>
          </a:xfrm>
          <a:prstGeom prst="rect">
            <a:avLst/>
          </a:prstGeom>
        </p:spPr>
        <p:txBody>
          <a:bodyPr wrap="square">
            <a:spAutoFit/>
          </a:bodyPr>
          <a:lstStyle/>
          <a:p>
            <a:r>
              <a:rPr lang="en-US" sz="1200" i="1" dirty="0">
                <a:latin typeface="Arial Narrow" panose="020B0606020202030204" pitchFamily="34" charset="0"/>
              </a:rPr>
              <a:t>Adm.: Administrative data.	</a:t>
            </a:r>
          </a:p>
          <a:p>
            <a:r>
              <a:rPr lang="en-US" sz="1200" i="1" dirty="0" smtClean="0">
                <a:latin typeface="Arial Narrow" panose="020B0606020202030204" pitchFamily="34" charset="0"/>
              </a:rPr>
              <a:t>a) </a:t>
            </a:r>
            <a:r>
              <a:rPr lang="en-US" sz="1200" dirty="0" smtClean="0">
                <a:latin typeface="Arial Narrow" panose="020B0606020202030204" pitchFamily="34" charset="0"/>
              </a:rPr>
              <a:t>2009 </a:t>
            </a:r>
            <a:r>
              <a:rPr lang="en-US" sz="1200" dirty="0">
                <a:latin typeface="Arial Narrow" panose="020B0606020202030204" pitchFamily="34" charset="0"/>
              </a:rPr>
              <a:t>for Greece</a:t>
            </a:r>
            <a:r>
              <a:rPr lang="en-US" sz="1200" dirty="0" smtClean="0">
                <a:latin typeface="Arial Narrow" panose="020B0606020202030204" pitchFamily="34" charset="0"/>
              </a:rPr>
              <a:t>.</a:t>
            </a:r>
            <a:endParaRPr lang="en-US" sz="1200" dirty="0">
              <a:latin typeface="Arial Narrow" panose="020B0606020202030204" pitchFamily="34" charset="0"/>
            </a:endParaRPr>
          </a:p>
          <a:p>
            <a:r>
              <a:rPr lang="en-US" sz="1200" i="1" dirty="0" smtClean="0">
                <a:latin typeface="Arial Narrow" panose="020B0606020202030204" pitchFamily="34" charset="0"/>
              </a:rPr>
              <a:t>b) </a:t>
            </a:r>
            <a:r>
              <a:rPr lang="en-US" sz="1200" dirty="0" smtClean="0">
                <a:latin typeface="Arial Narrow" panose="020B0606020202030204" pitchFamily="34" charset="0"/>
              </a:rPr>
              <a:t>The </a:t>
            </a:r>
            <a:r>
              <a:rPr lang="en-US" sz="1200" dirty="0">
                <a:latin typeface="Arial Narrow" panose="020B0606020202030204" pitchFamily="34" charset="0"/>
              </a:rPr>
              <a:t>sample refers to full-time wage and salary workers (aged 15-64) who have been with the same employer for at least one year. </a:t>
            </a:r>
          </a:p>
          <a:p>
            <a:r>
              <a:rPr lang="en-US" sz="1200" i="1" dirty="0" smtClean="0">
                <a:latin typeface="Arial Narrow" panose="020B0606020202030204" pitchFamily="34" charset="0"/>
              </a:rPr>
              <a:t>c) </a:t>
            </a:r>
            <a:r>
              <a:rPr lang="en-US" sz="1200" dirty="0" smtClean="0">
                <a:latin typeface="Arial Narrow" panose="020B0606020202030204" pitchFamily="34" charset="0"/>
              </a:rPr>
              <a:t>Net </a:t>
            </a:r>
            <a:r>
              <a:rPr lang="en-US" sz="1200" dirty="0">
                <a:latin typeface="Arial Narrow" panose="020B0606020202030204" pitchFamily="34" charset="0"/>
              </a:rPr>
              <a:t>earnings.	</a:t>
            </a:r>
          </a:p>
          <a:p>
            <a:r>
              <a:rPr lang="en-US" sz="1200" i="1" dirty="0" smtClean="0">
                <a:latin typeface="Arial Narrow" panose="020B0606020202030204" pitchFamily="34" charset="0"/>
              </a:rPr>
              <a:t>d) </a:t>
            </a:r>
            <a:r>
              <a:rPr lang="en-US" sz="1200" dirty="0" smtClean="0">
                <a:latin typeface="Arial Narrow" panose="020B0606020202030204" pitchFamily="34" charset="0"/>
              </a:rPr>
              <a:t>Unweighted </a:t>
            </a:r>
            <a:r>
              <a:rPr lang="en-US" sz="1200" dirty="0">
                <a:latin typeface="Arial Narrow" panose="020B0606020202030204" pitchFamily="34" charset="0"/>
              </a:rPr>
              <a:t>average (excluding results from administrative data</a:t>
            </a:r>
            <a:r>
              <a:rPr lang="en-US" sz="1200" dirty="0" smtClean="0">
                <a:latin typeface="Arial Narrow" panose="020B0606020202030204" pitchFamily="34" charset="0"/>
              </a:rPr>
              <a:t>).</a:t>
            </a:r>
            <a:endParaRPr lang="en-US" sz="1200" dirty="0">
              <a:latin typeface="Arial Narrow" panose="020B0606020202030204" pitchFamily="34" charset="0"/>
            </a:endParaRPr>
          </a:p>
          <a:p>
            <a:r>
              <a:rPr lang="en-US" sz="1200" i="1" dirty="0" smtClean="0">
                <a:latin typeface="Arial Narrow" panose="020B0606020202030204" pitchFamily="34" charset="0"/>
              </a:rPr>
              <a:t>e) </a:t>
            </a:r>
            <a:r>
              <a:rPr lang="en-US" sz="1200" dirty="0" smtClean="0">
                <a:latin typeface="Arial Narrow" panose="020B0606020202030204" pitchFamily="34" charset="0"/>
              </a:rPr>
              <a:t>2006-10 </a:t>
            </a:r>
            <a:r>
              <a:rPr lang="en-US" sz="1200" dirty="0">
                <a:latin typeface="Arial Narrow" panose="020B0606020202030204" pitchFamily="34" charset="0"/>
              </a:rPr>
              <a:t>for the United States, 2008-10 for Spain (administrative data) and 2007-09 for Greece</a:t>
            </a:r>
            <a:r>
              <a:rPr lang="en-US" sz="1200" i="1" dirty="0">
                <a:latin typeface="Arial Narrow" panose="020B0606020202030204" pitchFamily="34" charset="0"/>
              </a:rPr>
              <a:t>.	</a:t>
            </a:r>
            <a:endParaRPr lang="en-US" sz="1200" i="1" dirty="0" smtClean="0">
              <a:latin typeface="Arial Narrow" panose="020B0606020202030204" pitchFamily="34" charset="0"/>
            </a:endParaRPr>
          </a:p>
          <a:p>
            <a:r>
              <a:rPr lang="fr-FR" sz="1200" i="1" dirty="0" smtClean="0">
                <a:latin typeface="Arial Narrow" panose="020B0606020202030204" pitchFamily="34" charset="0"/>
              </a:rPr>
              <a:t>Source</a:t>
            </a:r>
            <a:r>
              <a:rPr lang="fr-FR" sz="1200" i="1" dirty="0">
                <a:latin typeface="Arial Narrow" panose="020B0606020202030204" pitchFamily="34" charset="0"/>
              </a:rPr>
              <a:t>: </a:t>
            </a:r>
            <a:r>
              <a:rPr lang="fr-FR" sz="1200" dirty="0" smtClean="0">
                <a:latin typeface="Arial Narrow" panose="020B0606020202030204" pitchFamily="34" charset="0"/>
              </a:rPr>
              <a:t>OECD </a:t>
            </a:r>
            <a:r>
              <a:rPr lang="fr-FR" sz="1200" dirty="0" err="1" smtClean="0">
                <a:latin typeface="Arial Narrow" panose="020B0606020202030204" pitchFamily="34" charset="0"/>
              </a:rPr>
              <a:t>calculations</a:t>
            </a:r>
            <a:r>
              <a:rPr lang="fr-FR" sz="1200" dirty="0" smtClean="0">
                <a:latin typeface="Arial Narrow" panose="020B0606020202030204" pitchFamily="34" charset="0"/>
              </a:rPr>
              <a:t> </a:t>
            </a:r>
            <a:r>
              <a:rPr lang="fr-FR" sz="1200" dirty="0" err="1" smtClean="0">
                <a:latin typeface="Arial Narrow" panose="020B0606020202030204" pitchFamily="34" charset="0"/>
              </a:rPr>
              <a:t>based</a:t>
            </a:r>
            <a:r>
              <a:rPr lang="fr-FR" sz="1200" dirty="0" smtClean="0">
                <a:latin typeface="Arial Narrow" panose="020B0606020202030204" pitchFamily="34" charset="0"/>
              </a:rPr>
              <a:t> on </a:t>
            </a:r>
            <a:r>
              <a:rPr lang="fr-FR" sz="1200" dirty="0" err="1" smtClean="0">
                <a:latin typeface="Arial Narrow" panose="020B0606020202030204" pitchFamily="34" charset="0"/>
              </a:rPr>
              <a:t>household</a:t>
            </a:r>
            <a:r>
              <a:rPr lang="fr-FR" sz="1200" dirty="0" smtClean="0">
                <a:latin typeface="Arial Narrow" panose="020B0606020202030204" pitchFamily="34" charset="0"/>
              </a:rPr>
              <a:t> or labour force </a:t>
            </a:r>
            <a:r>
              <a:rPr lang="fr-FR" sz="1200" dirty="0" err="1" smtClean="0">
                <a:latin typeface="Arial Narrow" panose="020B0606020202030204" pitchFamily="34" charset="0"/>
              </a:rPr>
              <a:t>surveys</a:t>
            </a:r>
            <a:r>
              <a:rPr lang="fr-FR" sz="1200" dirty="0" smtClean="0">
                <a:latin typeface="Arial Narrow" panose="020B0606020202030204" pitchFamily="34" charset="0"/>
              </a:rPr>
              <a:t>.</a:t>
            </a:r>
            <a:endParaRPr lang="en-GB" sz="1200" dirty="0">
              <a:latin typeface="Arial Narrow" panose="020B0606020202030204" pitchFamily="34" charset="0"/>
            </a:endParaRPr>
          </a:p>
        </p:txBody>
      </p:sp>
      <p:graphicFrame>
        <p:nvGraphicFramePr>
          <p:cNvPr id="7" name="Chart 6"/>
          <p:cNvGraphicFramePr>
            <a:graphicFrameLocks/>
          </p:cNvGraphicFramePr>
          <p:nvPr>
            <p:extLst>
              <p:ext uri="{D42A27DB-BD31-4B8C-83A1-F6EECF244321}">
                <p14:modId xmlns:p14="http://schemas.microsoft.com/office/powerpoint/2010/main" val="2071706896"/>
              </p:ext>
            </p:extLst>
          </p:nvPr>
        </p:nvGraphicFramePr>
        <p:xfrm>
          <a:off x="409574" y="1828800"/>
          <a:ext cx="8230426" cy="33236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35668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40000" y="6411600"/>
            <a:ext cx="342000" cy="244800"/>
          </a:xfrm>
          <a:prstGeom prst="rect">
            <a:avLst/>
          </a:prstGeom>
        </p:spPr>
        <p:txBody>
          <a:bodyPr/>
          <a:lstStyle/>
          <a:p>
            <a:fld id="{B336C36B-BDF2-4C37-891F-C39004333A18}" type="slidenum">
              <a:rPr lang="en-GB" smtClean="0"/>
              <a:pPr/>
              <a:t>9</a:t>
            </a:fld>
            <a:endParaRPr lang="en-GB"/>
          </a:p>
        </p:txBody>
      </p:sp>
      <p:sp>
        <p:nvSpPr>
          <p:cNvPr id="4" name="Title 3"/>
          <p:cNvSpPr>
            <a:spLocks noGrp="1"/>
          </p:cNvSpPr>
          <p:nvPr>
            <p:ph type="title"/>
          </p:nvPr>
        </p:nvSpPr>
        <p:spPr>
          <a:xfrm>
            <a:off x="443880" y="122239"/>
            <a:ext cx="8538120" cy="601661"/>
          </a:xfrm>
        </p:spPr>
        <p:txBody>
          <a:bodyPr>
            <a:noAutofit/>
          </a:bodyPr>
          <a:lstStyle/>
          <a:p>
            <a:pPr algn="ctr"/>
            <a:r>
              <a:rPr lang="en-US" sz="2400" b="1" dirty="0">
                <a:solidFill>
                  <a:schemeClr val="tx2"/>
                </a:solidFill>
                <a:latin typeface="Arial Narrow" panose="020B0606020202030204" pitchFamily="34" charset="0"/>
              </a:rPr>
              <a:t>The slowdown in real wage growth was widespread, </a:t>
            </a:r>
            <a:br>
              <a:rPr lang="en-US" sz="2400" b="1" dirty="0">
                <a:solidFill>
                  <a:schemeClr val="tx2"/>
                </a:solidFill>
                <a:latin typeface="Arial Narrow" panose="020B0606020202030204" pitchFamily="34" charset="0"/>
              </a:rPr>
            </a:br>
            <a:r>
              <a:rPr lang="en-US" sz="2400" b="1" dirty="0">
                <a:solidFill>
                  <a:schemeClr val="tx2"/>
                </a:solidFill>
                <a:latin typeface="Arial Narrow" panose="020B0606020202030204" pitchFamily="34" charset="0"/>
              </a:rPr>
              <a:t>leaving wage inequality largely unchanged</a:t>
            </a:r>
            <a:endParaRPr lang="en-GB" sz="2400" b="1" dirty="0">
              <a:solidFill>
                <a:schemeClr val="tx2"/>
              </a:solidFill>
              <a:latin typeface="Arial Narrow" panose="020B0606020202030204" pitchFamily="34" charset="0"/>
            </a:endParaRPr>
          </a:p>
        </p:txBody>
      </p:sp>
      <p:sp>
        <p:nvSpPr>
          <p:cNvPr id="5" name="Rectangle 4"/>
          <p:cNvSpPr/>
          <p:nvPr/>
        </p:nvSpPr>
        <p:spPr>
          <a:xfrm>
            <a:off x="1678360" y="1524000"/>
            <a:ext cx="5760640" cy="369332"/>
          </a:xfrm>
          <a:prstGeom prst="rect">
            <a:avLst/>
          </a:prstGeom>
        </p:spPr>
        <p:txBody>
          <a:bodyPr wrap="square">
            <a:spAutoFit/>
          </a:bodyPr>
          <a:lstStyle/>
          <a:p>
            <a:pPr algn="ctr"/>
            <a:r>
              <a:rPr lang="en-US" b="1" dirty="0">
                <a:solidFill>
                  <a:schemeClr val="accent1"/>
                </a:solidFill>
                <a:latin typeface="Arial Narrow" panose="020B0606020202030204" pitchFamily="34" charset="0"/>
              </a:rPr>
              <a:t>Earnings dispersion (D9/D1) in 2000, 2007 and 2012</a:t>
            </a:r>
            <a:endParaRPr lang="fr-FR" b="1" dirty="0">
              <a:solidFill>
                <a:schemeClr val="accent1"/>
              </a:solidFill>
              <a:latin typeface="Arial Narrow" panose="020B0606020202030204" pitchFamily="34" charset="0"/>
            </a:endParaRPr>
          </a:p>
        </p:txBody>
      </p:sp>
      <p:sp>
        <p:nvSpPr>
          <p:cNvPr id="10" name="TextBox 9"/>
          <p:cNvSpPr txBox="1"/>
          <p:nvPr/>
        </p:nvSpPr>
        <p:spPr>
          <a:xfrm>
            <a:off x="307158" y="6273226"/>
            <a:ext cx="8567164" cy="276999"/>
          </a:xfrm>
          <a:prstGeom prst="rect">
            <a:avLst/>
          </a:prstGeom>
          <a:noFill/>
        </p:spPr>
        <p:txBody>
          <a:bodyPr wrap="square" rtlCol="0">
            <a:spAutoFit/>
          </a:bodyPr>
          <a:lstStyle/>
          <a:p>
            <a:r>
              <a:rPr lang="fr-FR" sz="1200" i="1" dirty="0" smtClean="0">
                <a:latin typeface="Arial Narrow" panose="020B0606020202030204" pitchFamily="34" charset="0"/>
              </a:rPr>
              <a:t>Source: </a:t>
            </a:r>
            <a:r>
              <a:rPr lang="en-US" sz="1200" dirty="0">
                <a:latin typeface="Arial Narrow" panose="020B0606020202030204" pitchFamily="34" charset="0"/>
              </a:rPr>
              <a:t>OECD calculations based on the </a:t>
            </a:r>
            <a:r>
              <a:rPr lang="en-US" sz="1200" i="1" dirty="0">
                <a:latin typeface="Arial Narrow" panose="020B0606020202030204" pitchFamily="34" charset="0"/>
              </a:rPr>
              <a:t>OECD Earnings Distribution (database), </a:t>
            </a:r>
            <a:r>
              <a:rPr lang="en-US" sz="1200" dirty="0">
                <a:latin typeface="Arial Narrow" panose="020B0606020202030204" pitchFamily="34" charset="0"/>
              </a:rPr>
              <a:t>http://dx.doi.org/10.1787/data-00302-en.</a:t>
            </a:r>
            <a:endParaRPr lang="fr-FR" sz="1200" dirty="0">
              <a:latin typeface="Arial Narrow" panose="020B0606020202030204" pitchFamily="34" charset="0"/>
            </a:endParaRPr>
          </a:p>
        </p:txBody>
      </p:sp>
      <p:graphicFrame>
        <p:nvGraphicFramePr>
          <p:cNvPr id="11" name="Chart 10"/>
          <p:cNvGraphicFramePr>
            <a:graphicFrameLocks/>
          </p:cNvGraphicFramePr>
          <p:nvPr>
            <p:extLst>
              <p:ext uri="{D42A27DB-BD31-4B8C-83A1-F6EECF244321}">
                <p14:modId xmlns:p14="http://schemas.microsoft.com/office/powerpoint/2010/main" val="3985148675"/>
              </p:ext>
            </p:extLst>
          </p:nvPr>
        </p:nvGraphicFramePr>
        <p:xfrm>
          <a:off x="914400" y="1893332"/>
          <a:ext cx="7192187" cy="44069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587298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40000" y="6411600"/>
            <a:ext cx="342000" cy="244800"/>
          </a:xfrm>
          <a:prstGeom prst="rect">
            <a:avLst/>
          </a:prstGeom>
        </p:spPr>
        <p:txBody>
          <a:bodyPr/>
          <a:lstStyle/>
          <a:p>
            <a:fld id="{B336C36B-BDF2-4C37-891F-C39004333A18}" type="slidenum">
              <a:rPr lang="en-GB" smtClean="0"/>
              <a:pPr/>
              <a:t>10</a:t>
            </a:fld>
            <a:endParaRPr lang="en-GB"/>
          </a:p>
        </p:txBody>
      </p:sp>
      <p:sp>
        <p:nvSpPr>
          <p:cNvPr id="4" name="Title 3"/>
          <p:cNvSpPr>
            <a:spLocks noGrp="1"/>
          </p:cNvSpPr>
          <p:nvPr>
            <p:ph type="title"/>
          </p:nvPr>
        </p:nvSpPr>
        <p:spPr>
          <a:xfrm>
            <a:off x="914400" y="0"/>
            <a:ext cx="8229600" cy="1022400"/>
          </a:xfrm>
        </p:spPr>
        <p:txBody>
          <a:bodyPr>
            <a:noAutofit/>
          </a:bodyPr>
          <a:lstStyle/>
          <a:p>
            <a:pPr algn="ctr"/>
            <a:r>
              <a:rPr lang="en-GB" sz="2400" b="1" dirty="0">
                <a:solidFill>
                  <a:schemeClr val="tx2"/>
                </a:solidFill>
                <a:latin typeface="Arial Narrow" panose="020B0606020202030204" pitchFamily="34" charset="0"/>
              </a:rPr>
              <a:t>Wage adjustment also contributed to contain job losses and promote competitiveness in some Euro-area countries</a:t>
            </a:r>
          </a:p>
        </p:txBody>
      </p:sp>
      <p:sp>
        <p:nvSpPr>
          <p:cNvPr id="2" name="Rectangle 1"/>
          <p:cNvSpPr/>
          <p:nvPr/>
        </p:nvSpPr>
        <p:spPr>
          <a:xfrm>
            <a:off x="1719417" y="1380464"/>
            <a:ext cx="5819774" cy="369332"/>
          </a:xfrm>
          <a:prstGeom prst="rect">
            <a:avLst/>
          </a:prstGeom>
        </p:spPr>
        <p:txBody>
          <a:bodyPr wrap="square">
            <a:spAutoFit/>
          </a:bodyPr>
          <a:lstStyle/>
          <a:p>
            <a:pPr algn="ctr"/>
            <a:r>
              <a:rPr lang="en-GB" b="1" dirty="0">
                <a:solidFill>
                  <a:schemeClr val="accent1"/>
                </a:solidFill>
                <a:latin typeface="Arial Narrow" panose="020B0606020202030204" pitchFamily="34" charset="0"/>
              </a:rPr>
              <a:t>Growth in nominal unit labour costs, base 100 in 2000</a:t>
            </a:r>
            <a:r>
              <a:rPr lang="en-GB" sz="1600" dirty="0">
                <a:solidFill>
                  <a:schemeClr val="accent1"/>
                </a:solidFill>
                <a:latin typeface="Arial Narrow" panose="020B0606020202030204" pitchFamily="34" charset="0"/>
              </a:rPr>
              <a:t>	</a:t>
            </a:r>
          </a:p>
        </p:txBody>
      </p:sp>
      <p:sp>
        <p:nvSpPr>
          <p:cNvPr id="5" name="Rectangle 4"/>
          <p:cNvSpPr/>
          <p:nvPr/>
        </p:nvSpPr>
        <p:spPr>
          <a:xfrm>
            <a:off x="323528" y="5850718"/>
            <a:ext cx="7848872" cy="1015663"/>
          </a:xfrm>
          <a:prstGeom prst="rect">
            <a:avLst/>
          </a:prstGeom>
        </p:spPr>
        <p:txBody>
          <a:bodyPr wrap="square">
            <a:spAutoFit/>
          </a:bodyPr>
          <a:lstStyle/>
          <a:p>
            <a:r>
              <a:rPr lang="en-US" sz="1200" i="1" dirty="0" smtClean="0">
                <a:latin typeface="Arial Narrow" panose="020B0606020202030204" pitchFamily="34" charset="0"/>
              </a:rPr>
              <a:t>a) </a:t>
            </a:r>
            <a:r>
              <a:rPr lang="en-US" sz="1200" dirty="0" smtClean="0">
                <a:latin typeface="Arial Narrow" panose="020B0606020202030204" pitchFamily="34" charset="0"/>
              </a:rPr>
              <a:t>Total </a:t>
            </a:r>
            <a:r>
              <a:rPr lang="en-US" sz="1200" dirty="0">
                <a:latin typeface="Arial Narrow" panose="020B0606020202030204" pitchFamily="34" charset="0"/>
              </a:rPr>
              <a:t>compensation of employees divided by real GDP.	</a:t>
            </a:r>
            <a:r>
              <a:rPr lang="en-US" sz="1200" i="1" dirty="0">
                <a:latin typeface="Arial Narrow" panose="020B0606020202030204" pitchFamily="34" charset="0"/>
              </a:rPr>
              <a:t>							</a:t>
            </a:r>
          </a:p>
          <a:p>
            <a:r>
              <a:rPr lang="en-US" sz="1200" i="1" dirty="0" smtClean="0">
                <a:latin typeface="Arial Narrow" panose="020B0606020202030204" pitchFamily="34" charset="0"/>
              </a:rPr>
              <a:t>b) </a:t>
            </a:r>
            <a:r>
              <a:rPr lang="en-US" sz="1200" dirty="0" smtClean="0">
                <a:latin typeface="Arial Narrow" panose="020B0606020202030204" pitchFamily="34" charset="0"/>
              </a:rPr>
              <a:t>OECD </a:t>
            </a:r>
            <a:r>
              <a:rPr lang="en-US" sz="1200" dirty="0">
                <a:latin typeface="Arial Narrow" panose="020B0606020202030204" pitchFamily="34" charset="0"/>
              </a:rPr>
              <a:t>is the weighted average of 26 OECD countries</a:t>
            </a:r>
            <a:r>
              <a:rPr lang="en-US" sz="1200" i="1" dirty="0">
                <a:latin typeface="Arial Narrow" panose="020B0606020202030204" pitchFamily="34" charset="0"/>
              </a:rPr>
              <a:t>.								</a:t>
            </a:r>
          </a:p>
          <a:p>
            <a:r>
              <a:rPr lang="en-US" sz="1200" i="1" dirty="0">
                <a:latin typeface="Arial Narrow" panose="020B0606020202030204" pitchFamily="34" charset="0"/>
              </a:rPr>
              <a:t>Source: </a:t>
            </a:r>
            <a:r>
              <a:rPr lang="en-US" sz="1200" dirty="0">
                <a:latin typeface="Arial Narrow" panose="020B0606020202030204" pitchFamily="34" charset="0"/>
              </a:rPr>
              <a:t>OECD calculations based on quarterly national accounts.	</a:t>
            </a:r>
          </a:p>
        </p:txBody>
      </p:sp>
      <p:graphicFrame>
        <p:nvGraphicFramePr>
          <p:cNvPr id="10" name="Chart 9"/>
          <p:cNvGraphicFramePr>
            <a:graphicFrameLocks/>
          </p:cNvGraphicFramePr>
          <p:nvPr>
            <p:extLst>
              <p:ext uri="{D42A27DB-BD31-4B8C-83A1-F6EECF244321}">
                <p14:modId xmlns:p14="http://schemas.microsoft.com/office/powerpoint/2010/main" val="810180830"/>
              </p:ext>
            </p:extLst>
          </p:nvPr>
        </p:nvGraphicFramePr>
        <p:xfrm>
          <a:off x="533400" y="1828800"/>
          <a:ext cx="3714564" cy="39388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a:graphicFrameLocks/>
          </p:cNvGraphicFramePr>
          <p:nvPr>
            <p:extLst>
              <p:ext uri="{D42A27DB-BD31-4B8C-83A1-F6EECF244321}">
                <p14:modId xmlns:p14="http://schemas.microsoft.com/office/powerpoint/2010/main" val="243451478"/>
              </p:ext>
            </p:extLst>
          </p:nvPr>
        </p:nvGraphicFramePr>
        <p:xfrm>
          <a:off x="4629304" y="1869136"/>
          <a:ext cx="4015612" cy="4114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54227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37600"/>
            <a:ext cx="9067800" cy="1022400"/>
          </a:xfrm>
        </p:spPr>
        <p:txBody>
          <a:bodyPr>
            <a:noAutofit/>
          </a:bodyPr>
          <a:lstStyle/>
          <a:p>
            <a:pPr algn="ctr"/>
            <a:r>
              <a:rPr lang="en-US" sz="2200" b="1" dirty="0">
                <a:solidFill>
                  <a:schemeClr val="tx2"/>
                </a:solidFill>
                <a:latin typeface="Arial Narrow" panose="020B0606020202030204" pitchFamily="34" charset="0"/>
              </a:rPr>
              <a:t>However, wage adjustment also risks becoming double-edged sword </a:t>
            </a:r>
            <a:br>
              <a:rPr lang="en-US" sz="2200" b="1" dirty="0">
                <a:solidFill>
                  <a:schemeClr val="tx2"/>
                </a:solidFill>
                <a:latin typeface="Arial Narrow" panose="020B0606020202030204" pitchFamily="34" charset="0"/>
              </a:rPr>
            </a:br>
            <a:r>
              <a:rPr lang="en-US" sz="2200" b="1" dirty="0">
                <a:solidFill>
                  <a:schemeClr val="tx2"/>
                </a:solidFill>
                <a:latin typeface="Arial Narrow" panose="020B0606020202030204" pitchFamily="34" charset="0"/>
              </a:rPr>
              <a:t>if taken too far</a:t>
            </a:r>
            <a:endParaRPr lang="en-GB" sz="2200" b="1" dirty="0">
              <a:solidFill>
                <a:schemeClr val="tx2"/>
              </a:solidFill>
              <a:latin typeface="Arial Narrow" panose="020B0606020202030204" pitchFamily="34" charset="0"/>
            </a:endParaRPr>
          </a:p>
        </p:txBody>
      </p:sp>
      <p:sp>
        <p:nvSpPr>
          <p:cNvPr id="2" name="Content Placeholder 1"/>
          <p:cNvSpPr>
            <a:spLocks noGrp="1"/>
          </p:cNvSpPr>
          <p:nvPr>
            <p:ph idx="1"/>
          </p:nvPr>
        </p:nvSpPr>
        <p:spPr/>
        <p:txBody>
          <a:bodyPr>
            <a:normAutofit fontScale="55000" lnSpcReduction="20000"/>
          </a:bodyPr>
          <a:lstStyle/>
          <a:p>
            <a:r>
              <a:rPr lang="en-GB" sz="3600" dirty="0" smtClean="0">
                <a:solidFill>
                  <a:schemeClr val="accent1"/>
                </a:solidFill>
              </a:rPr>
              <a:t>Wage moderation can contribute to the labour market recovery </a:t>
            </a:r>
          </a:p>
          <a:p>
            <a:pPr lvl="1"/>
            <a:r>
              <a:rPr lang="en-GB" sz="3300" dirty="0" smtClean="0">
                <a:solidFill>
                  <a:schemeClr val="accent1"/>
                </a:solidFill>
              </a:rPr>
              <a:t>Real wage adjustment can help limit the persistence of unemployment and prevent the build up of structural unemployment  (“internal rebalancing”)</a:t>
            </a:r>
          </a:p>
          <a:p>
            <a:pPr lvl="1"/>
            <a:r>
              <a:rPr lang="en-GB" sz="3300" dirty="0" smtClean="0">
                <a:solidFill>
                  <a:schemeClr val="accent1"/>
                </a:solidFill>
              </a:rPr>
              <a:t>Nominal wage adjustment can enhance international competitiveness and hence promote aggregate demand (“external rebalancing”)</a:t>
            </a:r>
          </a:p>
          <a:p>
            <a:endParaRPr lang="en-GB" sz="2600" dirty="0" smtClean="0">
              <a:solidFill>
                <a:schemeClr val="accent1"/>
              </a:solidFill>
            </a:endParaRPr>
          </a:p>
          <a:p>
            <a:r>
              <a:rPr lang="en-GB" sz="3600" dirty="0" smtClean="0">
                <a:solidFill>
                  <a:schemeClr val="accent1"/>
                </a:solidFill>
              </a:rPr>
              <a:t>However, if taken too far, wage adjustment can also become a double-edged sword </a:t>
            </a:r>
          </a:p>
          <a:p>
            <a:pPr lvl="1"/>
            <a:r>
              <a:rPr lang="en-GB" sz="3300" dirty="0" smtClean="0">
                <a:solidFill>
                  <a:schemeClr val="accent1"/>
                </a:solidFill>
              </a:rPr>
              <a:t>Real wage cuts can be a source of financial hardship for the most vulnerable and, consequently, depress consumer demand</a:t>
            </a:r>
          </a:p>
          <a:p>
            <a:pPr lvl="1"/>
            <a:r>
              <a:rPr lang="en-GB" sz="3300" dirty="0" smtClean="0">
                <a:solidFill>
                  <a:schemeClr val="accent1"/>
                </a:solidFill>
              </a:rPr>
              <a:t>Nominal wage cuts can engender deflationary spiral if transmitted to output prices and inflation is already very low</a:t>
            </a:r>
          </a:p>
          <a:p>
            <a:pPr lvl="1"/>
            <a:endParaRPr lang="en-GB" sz="3200" dirty="0" smtClean="0">
              <a:solidFill>
                <a:schemeClr val="accent1"/>
              </a:solidFill>
            </a:endParaRPr>
          </a:p>
          <a:p>
            <a:r>
              <a:rPr lang="en-GB" sz="3600" dirty="0" smtClean="0">
                <a:solidFill>
                  <a:schemeClr val="accent1"/>
                </a:solidFill>
              </a:rPr>
              <a:t>A supportive macro-economic policy stance therefore remains key as well as structural reforms that promote productivity growth</a:t>
            </a:r>
          </a:p>
          <a:p>
            <a:endParaRPr lang="en-GB" dirty="0"/>
          </a:p>
        </p:txBody>
      </p:sp>
      <p:sp>
        <p:nvSpPr>
          <p:cNvPr id="3" name="Slide Number Placeholder 2"/>
          <p:cNvSpPr>
            <a:spLocks noGrp="1"/>
          </p:cNvSpPr>
          <p:nvPr>
            <p:ph type="sldNum" sz="quarter" idx="12"/>
          </p:nvPr>
        </p:nvSpPr>
        <p:spPr>
          <a:prstGeom prst="rect">
            <a:avLst/>
          </a:prstGeom>
        </p:spPr>
        <p:txBody>
          <a:bodyPr/>
          <a:lstStyle/>
          <a:p>
            <a:fld id="{B336C36B-BDF2-4C37-891F-C39004333A18}" type="slidenum">
              <a:rPr lang="en-GB" smtClean="0"/>
              <a:pPr/>
              <a:t>11</a:t>
            </a:fld>
            <a:endParaRPr lang="en-GB"/>
          </a:p>
        </p:txBody>
      </p:sp>
    </p:spTree>
    <p:extLst>
      <p:ext uri="{BB962C8B-B14F-4D97-AF65-F5344CB8AC3E}">
        <p14:creationId xmlns:p14="http://schemas.microsoft.com/office/powerpoint/2010/main" val="4833853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336C36B-BDF2-4C37-891F-C39004333A18}" type="slidenum">
              <a:rPr lang="en-GB" smtClean="0"/>
              <a:pPr/>
              <a:t>12</a:t>
            </a:fld>
            <a:endParaRPr lang="en-GB"/>
          </a:p>
        </p:txBody>
      </p:sp>
      <p:sp>
        <p:nvSpPr>
          <p:cNvPr id="4" name="Title 3"/>
          <p:cNvSpPr>
            <a:spLocks noGrp="1"/>
          </p:cNvSpPr>
          <p:nvPr>
            <p:ph type="title"/>
          </p:nvPr>
        </p:nvSpPr>
        <p:spPr>
          <a:xfrm>
            <a:off x="1160190" y="188640"/>
            <a:ext cx="7200800" cy="720080"/>
          </a:xfrm>
        </p:spPr>
        <p:txBody>
          <a:bodyPr/>
          <a:lstStyle/>
          <a:p>
            <a:r>
              <a:rPr lang="en-US" sz="2400" b="1" dirty="0">
                <a:solidFill>
                  <a:schemeClr val="tx2"/>
                </a:solidFill>
                <a:latin typeface="Arial Narrow" panose="020B0606020202030204" pitchFamily="34" charset="0"/>
              </a:rPr>
              <a:t>Fixed term contracts are increasingly used for new hires</a:t>
            </a:r>
            <a:endParaRPr lang="en-GB" sz="2400" b="1" dirty="0">
              <a:solidFill>
                <a:schemeClr val="tx2"/>
              </a:solidFill>
              <a:latin typeface="Arial Narrow" panose="020B0606020202030204" pitchFamily="34" charset="0"/>
            </a:endParaRPr>
          </a:p>
        </p:txBody>
      </p:sp>
      <p:sp>
        <p:nvSpPr>
          <p:cNvPr id="2" name="Rectangle 1"/>
          <p:cNvSpPr/>
          <p:nvPr/>
        </p:nvSpPr>
        <p:spPr>
          <a:xfrm>
            <a:off x="1219200" y="1437657"/>
            <a:ext cx="6934200" cy="369332"/>
          </a:xfrm>
          <a:prstGeom prst="rect">
            <a:avLst/>
          </a:prstGeom>
        </p:spPr>
        <p:txBody>
          <a:bodyPr wrap="square">
            <a:spAutoFit/>
          </a:bodyPr>
          <a:lstStyle/>
          <a:p>
            <a:pPr algn="ctr"/>
            <a:r>
              <a:rPr lang="en-US" b="1" dirty="0">
                <a:solidFill>
                  <a:schemeClr val="accent1"/>
                </a:solidFill>
                <a:latin typeface="Arial Narrow" panose="020B0606020202030204" pitchFamily="34" charset="0"/>
              </a:rPr>
              <a:t>Percentage of employees with no more than three months of tenure</a:t>
            </a:r>
          </a:p>
        </p:txBody>
      </p:sp>
      <p:sp>
        <p:nvSpPr>
          <p:cNvPr id="7" name="Rectangle 6"/>
          <p:cNvSpPr/>
          <p:nvPr/>
        </p:nvSpPr>
        <p:spPr>
          <a:xfrm>
            <a:off x="495301" y="6287069"/>
            <a:ext cx="8048624" cy="276999"/>
          </a:xfrm>
          <a:prstGeom prst="rect">
            <a:avLst/>
          </a:prstGeom>
        </p:spPr>
        <p:txBody>
          <a:bodyPr wrap="square">
            <a:spAutoFit/>
          </a:bodyPr>
          <a:lstStyle/>
          <a:p>
            <a:r>
              <a:rPr lang="en-US" sz="1200" dirty="0" smtClean="0">
                <a:latin typeface="Arial Narrow" panose="020B0606020202030204" pitchFamily="34" charset="0"/>
              </a:rPr>
              <a:t>Source</a:t>
            </a:r>
            <a:r>
              <a:rPr lang="en-US" sz="1200" dirty="0">
                <a:latin typeface="Arial Narrow" panose="020B0606020202030204" pitchFamily="34" charset="0"/>
              </a:rPr>
              <a:t>: OECD calculations based on </a:t>
            </a:r>
            <a:r>
              <a:rPr lang="en-US" sz="1200" dirty="0" err="1">
                <a:latin typeface="Arial Narrow" panose="020B0606020202030204" pitchFamily="34" charset="0"/>
              </a:rPr>
              <a:t>microdata</a:t>
            </a:r>
            <a:r>
              <a:rPr lang="en-US" sz="1200" dirty="0">
                <a:latin typeface="Arial Narrow" panose="020B0606020202030204" pitchFamily="34" charset="0"/>
              </a:rPr>
              <a:t> from the European Union Labour Force Survey (EU-LFS).</a:t>
            </a:r>
            <a:endParaRPr lang="en-GB" sz="1200" dirty="0">
              <a:latin typeface="Arial Narrow" panose="020B0606020202030204"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3743708729"/>
              </p:ext>
            </p:extLst>
          </p:nvPr>
        </p:nvGraphicFramePr>
        <p:xfrm>
          <a:off x="495301" y="1969532"/>
          <a:ext cx="8048624" cy="45945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04492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336C36B-BDF2-4C37-891F-C39004333A18}" type="slidenum">
              <a:rPr lang="en-GB" smtClean="0"/>
              <a:pPr/>
              <a:t>13</a:t>
            </a:fld>
            <a:endParaRPr lang="en-GB"/>
          </a:p>
        </p:txBody>
      </p:sp>
      <p:sp>
        <p:nvSpPr>
          <p:cNvPr id="4" name="Title 3"/>
          <p:cNvSpPr>
            <a:spLocks noGrp="1"/>
          </p:cNvSpPr>
          <p:nvPr>
            <p:ph type="title"/>
          </p:nvPr>
        </p:nvSpPr>
        <p:spPr>
          <a:xfrm>
            <a:off x="1160190" y="188640"/>
            <a:ext cx="7200800" cy="720080"/>
          </a:xfrm>
        </p:spPr>
        <p:txBody>
          <a:bodyPr/>
          <a:lstStyle/>
          <a:p>
            <a:pPr algn="ctr"/>
            <a:r>
              <a:rPr lang="en-US" sz="2400" b="1" dirty="0" smtClean="0">
                <a:solidFill>
                  <a:schemeClr val="tx2"/>
                </a:solidFill>
                <a:latin typeface="Arial Narrow" panose="020B0606020202030204" pitchFamily="34" charset="0"/>
              </a:rPr>
              <a:t>Workers accept temporary jobs </a:t>
            </a:r>
            <a:br>
              <a:rPr lang="en-US" sz="2400" b="1" dirty="0" smtClean="0">
                <a:solidFill>
                  <a:schemeClr val="tx2"/>
                </a:solidFill>
                <a:latin typeface="Arial Narrow" panose="020B0606020202030204" pitchFamily="34" charset="0"/>
              </a:rPr>
            </a:br>
            <a:r>
              <a:rPr lang="en-US" sz="2400" b="1" dirty="0" smtClean="0">
                <a:solidFill>
                  <a:schemeClr val="tx2"/>
                </a:solidFill>
                <a:latin typeface="Arial Narrow" panose="020B0606020202030204" pitchFamily="34" charset="0"/>
              </a:rPr>
              <a:t>because they cannot find a permanent one</a:t>
            </a:r>
            <a:endParaRPr lang="en-GB" sz="2400" b="1" dirty="0">
              <a:solidFill>
                <a:schemeClr val="tx2"/>
              </a:solidFill>
              <a:latin typeface="Arial Narrow" panose="020B0606020202030204" pitchFamily="34" charset="0"/>
            </a:endParaRPr>
          </a:p>
        </p:txBody>
      </p:sp>
      <p:sp>
        <p:nvSpPr>
          <p:cNvPr id="2" name="Rectangle 1"/>
          <p:cNvSpPr/>
          <p:nvPr/>
        </p:nvSpPr>
        <p:spPr>
          <a:xfrm>
            <a:off x="790576" y="1447800"/>
            <a:ext cx="8048624" cy="923330"/>
          </a:xfrm>
          <a:prstGeom prst="rect">
            <a:avLst/>
          </a:prstGeom>
        </p:spPr>
        <p:txBody>
          <a:bodyPr wrap="square">
            <a:spAutoFit/>
          </a:bodyPr>
          <a:lstStyle/>
          <a:p>
            <a:pPr algn="ctr"/>
            <a:r>
              <a:rPr lang="en-US" b="1" dirty="0">
                <a:solidFill>
                  <a:schemeClr val="accent1"/>
                </a:solidFill>
                <a:latin typeface="Arial Narrow" panose="020B0606020202030204" pitchFamily="34" charset="0"/>
              </a:rPr>
              <a:t>Reason for having a contract of limited duration, 2011-12</a:t>
            </a:r>
          </a:p>
          <a:p>
            <a:pPr algn="ctr"/>
            <a:r>
              <a:rPr lang="en-US" b="1" dirty="0">
                <a:solidFill>
                  <a:schemeClr val="accent1"/>
                </a:solidFill>
                <a:latin typeface="Arial Narrow" panose="020B0606020202030204" pitchFamily="34" charset="0"/>
              </a:rPr>
              <a:t>Percentage of employees with a fixed-term contract, excluding students and apprentices</a:t>
            </a:r>
          </a:p>
        </p:txBody>
      </p:sp>
      <p:sp>
        <p:nvSpPr>
          <p:cNvPr id="7" name="Rectangle 6"/>
          <p:cNvSpPr/>
          <p:nvPr/>
        </p:nvSpPr>
        <p:spPr>
          <a:xfrm>
            <a:off x="790576" y="6198168"/>
            <a:ext cx="8048624" cy="646331"/>
          </a:xfrm>
          <a:prstGeom prst="rect">
            <a:avLst/>
          </a:prstGeom>
        </p:spPr>
        <p:txBody>
          <a:bodyPr wrap="square">
            <a:spAutoFit/>
          </a:bodyPr>
          <a:lstStyle/>
          <a:p>
            <a:r>
              <a:rPr lang="en-US" sz="1200" i="1" dirty="0">
                <a:latin typeface="Arial Narrow" panose="020B0606020202030204" pitchFamily="34" charset="0"/>
              </a:rPr>
              <a:t>N</a:t>
            </a:r>
            <a:r>
              <a:rPr lang="en-US" sz="1200" i="1" dirty="0" smtClean="0">
                <a:latin typeface="Arial Narrow" panose="020B0606020202030204" pitchFamily="34" charset="0"/>
              </a:rPr>
              <a:t>ote</a:t>
            </a:r>
            <a:r>
              <a:rPr lang="en-US" sz="1200" i="1" dirty="0">
                <a:latin typeface="Arial Narrow" panose="020B0606020202030204" pitchFamily="34" charset="0"/>
              </a:rPr>
              <a:t>: </a:t>
            </a:r>
            <a:r>
              <a:rPr lang="en-US" sz="1200" dirty="0">
                <a:latin typeface="Arial Narrow" panose="020B0606020202030204" pitchFamily="34" charset="0"/>
              </a:rPr>
              <a:t>Students or apprentices in regular education are excluded</a:t>
            </a:r>
            <a:r>
              <a:rPr lang="en-US" sz="1200" dirty="0" smtClean="0">
                <a:latin typeface="Arial Narrow" panose="020B0606020202030204" pitchFamily="34" charset="0"/>
              </a:rPr>
              <a:t>.</a:t>
            </a:r>
            <a:r>
              <a:rPr lang="en-US" sz="1200" dirty="0">
                <a:latin typeface="Arial Narrow" panose="020B0606020202030204" pitchFamily="34" charset="0"/>
              </a:rPr>
              <a:t>								</a:t>
            </a:r>
          </a:p>
          <a:p>
            <a:r>
              <a:rPr lang="en-US" sz="1200" i="1" dirty="0">
                <a:latin typeface="Arial Narrow" panose="020B0606020202030204" pitchFamily="34" charset="0"/>
              </a:rPr>
              <a:t>Source: </a:t>
            </a:r>
            <a:r>
              <a:rPr lang="en-US" sz="1200" dirty="0">
                <a:latin typeface="Arial Narrow" panose="020B0606020202030204" pitchFamily="34" charset="0"/>
              </a:rPr>
              <a:t>OECD calculations based on </a:t>
            </a:r>
            <a:r>
              <a:rPr lang="en-US" sz="1200" dirty="0" err="1">
                <a:latin typeface="Arial Narrow" panose="020B0606020202030204" pitchFamily="34" charset="0"/>
              </a:rPr>
              <a:t>microdata</a:t>
            </a:r>
            <a:r>
              <a:rPr lang="en-US" sz="1200" dirty="0">
                <a:latin typeface="Arial Narrow" panose="020B0606020202030204" pitchFamily="34" charset="0"/>
              </a:rPr>
              <a:t> from the European union Labour Force Survey </a:t>
            </a:r>
            <a:r>
              <a:rPr lang="en-US" sz="1200" dirty="0" smtClean="0">
                <a:latin typeface="Arial Narrow" panose="020B0606020202030204" pitchFamily="34" charset="0"/>
              </a:rPr>
              <a:t>(EU-LFS).</a:t>
            </a:r>
            <a:endParaRPr lang="en-GB" sz="1200" dirty="0">
              <a:latin typeface="Arial Narrow" panose="020B0606020202030204" pitchFamily="34" charset="0"/>
            </a:endParaRPr>
          </a:p>
        </p:txBody>
      </p:sp>
      <p:graphicFrame>
        <p:nvGraphicFramePr>
          <p:cNvPr id="9" name="Chart 8"/>
          <p:cNvGraphicFramePr>
            <a:graphicFrameLocks/>
          </p:cNvGraphicFramePr>
          <p:nvPr>
            <p:extLst>
              <p:ext uri="{D42A27DB-BD31-4B8C-83A1-F6EECF244321}">
                <p14:modId xmlns:p14="http://schemas.microsoft.com/office/powerpoint/2010/main" val="1281621986"/>
              </p:ext>
            </p:extLst>
          </p:nvPr>
        </p:nvGraphicFramePr>
        <p:xfrm>
          <a:off x="693465" y="2285999"/>
          <a:ext cx="7924800" cy="38607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76667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336C36B-BDF2-4C37-891F-C39004333A18}" type="slidenum">
              <a:rPr lang="en-GB" smtClean="0"/>
              <a:pPr/>
              <a:t>14</a:t>
            </a:fld>
            <a:endParaRPr lang="en-GB" dirty="0"/>
          </a:p>
        </p:txBody>
      </p:sp>
      <p:sp>
        <p:nvSpPr>
          <p:cNvPr id="4" name="Title 3"/>
          <p:cNvSpPr>
            <a:spLocks noGrp="1"/>
          </p:cNvSpPr>
          <p:nvPr>
            <p:ph type="title"/>
          </p:nvPr>
        </p:nvSpPr>
        <p:spPr>
          <a:xfrm>
            <a:off x="1160190" y="188640"/>
            <a:ext cx="7679010" cy="720080"/>
          </a:xfrm>
        </p:spPr>
        <p:txBody>
          <a:bodyPr/>
          <a:lstStyle/>
          <a:p>
            <a:pPr algn="ctr"/>
            <a:r>
              <a:rPr lang="en-US" sz="2400" b="1" dirty="0">
                <a:solidFill>
                  <a:schemeClr val="tx2"/>
                </a:solidFill>
                <a:latin typeface="Arial Narrow" panose="020B0606020202030204" pitchFamily="34" charset="0"/>
              </a:rPr>
              <a:t>But workers on temporary jobs are less likely </a:t>
            </a:r>
            <a:br>
              <a:rPr lang="en-US" sz="2400" b="1" dirty="0">
                <a:solidFill>
                  <a:schemeClr val="tx2"/>
                </a:solidFill>
                <a:latin typeface="Arial Narrow" panose="020B0606020202030204" pitchFamily="34" charset="0"/>
              </a:rPr>
            </a:br>
            <a:r>
              <a:rPr lang="en-US" sz="2400" b="1" dirty="0">
                <a:solidFill>
                  <a:schemeClr val="tx2"/>
                </a:solidFill>
                <a:latin typeface="Arial Narrow" panose="020B0606020202030204" pitchFamily="34" charset="0"/>
              </a:rPr>
              <a:t>to receive employer-sponsored training… </a:t>
            </a:r>
            <a:endParaRPr lang="en-GB" sz="2400" b="1" dirty="0">
              <a:solidFill>
                <a:schemeClr val="tx2"/>
              </a:solidFill>
              <a:latin typeface="Arial Narrow" panose="020B0606020202030204" pitchFamily="34" charset="0"/>
            </a:endParaRPr>
          </a:p>
        </p:txBody>
      </p:sp>
      <p:sp>
        <p:nvSpPr>
          <p:cNvPr id="2" name="Rectangle 1"/>
          <p:cNvSpPr/>
          <p:nvPr/>
        </p:nvSpPr>
        <p:spPr>
          <a:xfrm>
            <a:off x="-444910" y="1399674"/>
            <a:ext cx="9839325" cy="646331"/>
          </a:xfrm>
          <a:prstGeom prst="rect">
            <a:avLst/>
          </a:prstGeom>
        </p:spPr>
        <p:txBody>
          <a:bodyPr wrap="square">
            <a:spAutoFit/>
          </a:bodyPr>
          <a:lstStyle/>
          <a:p>
            <a:pPr algn="ctr"/>
            <a:r>
              <a:rPr lang="en-US" b="1" dirty="0">
                <a:solidFill>
                  <a:schemeClr val="accent1"/>
                </a:solidFill>
                <a:latin typeface="Arial Narrow" panose="020B0606020202030204" pitchFamily="34" charset="0"/>
              </a:rPr>
              <a:t>Estimated percentage effect of temporary contract status on the probability of receiving </a:t>
            </a:r>
          </a:p>
          <a:p>
            <a:pPr algn="ctr"/>
            <a:r>
              <a:rPr lang="en-US" b="1" dirty="0">
                <a:solidFill>
                  <a:schemeClr val="accent1"/>
                </a:solidFill>
                <a:latin typeface="Arial Narrow" panose="020B0606020202030204" pitchFamily="34" charset="0"/>
              </a:rPr>
              <a:t>employer-sponsored training, 2012</a:t>
            </a:r>
          </a:p>
        </p:txBody>
      </p:sp>
      <p:sp>
        <p:nvSpPr>
          <p:cNvPr id="7" name="Rectangle 6"/>
          <p:cNvSpPr/>
          <p:nvPr/>
        </p:nvSpPr>
        <p:spPr>
          <a:xfrm>
            <a:off x="790576" y="6198168"/>
            <a:ext cx="8048624" cy="646331"/>
          </a:xfrm>
          <a:prstGeom prst="rect">
            <a:avLst/>
          </a:prstGeom>
        </p:spPr>
        <p:txBody>
          <a:bodyPr wrap="square">
            <a:spAutoFit/>
          </a:bodyPr>
          <a:lstStyle/>
          <a:p>
            <a:r>
              <a:rPr lang="en-US" sz="1200" dirty="0">
                <a:latin typeface="Arial Narrow" panose="020B0606020202030204" pitchFamily="34" charset="0"/>
              </a:rPr>
              <a:t>***, **, *: significant at the 1%, 5%, 10% level, respectively – based on robust standard errors</a:t>
            </a:r>
            <a:r>
              <a:rPr lang="en-US" sz="1200" dirty="0" smtClean="0">
                <a:latin typeface="Arial Narrow" panose="020B0606020202030204" pitchFamily="34" charset="0"/>
              </a:rPr>
              <a:t>.</a:t>
            </a:r>
            <a:r>
              <a:rPr lang="en-US" sz="1200" dirty="0">
                <a:latin typeface="Arial Narrow" panose="020B0606020202030204" pitchFamily="34" charset="0"/>
              </a:rPr>
              <a:t>						</a:t>
            </a:r>
          </a:p>
          <a:p>
            <a:r>
              <a:rPr lang="en-US" sz="1200" i="1" dirty="0">
                <a:latin typeface="Arial Narrow" panose="020B0606020202030204" pitchFamily="34" charset="0"/>
              </a:rPr>
              <a:t>Source: OECD Survey of Adult Skills (PIAAC) 2013, </a:t>
            </a:r>
            <a:r>
              <a:rPr lang="en-US" sz="1200" dirty="0">
                <a:latin typeface="Arial Narrow" panose="020B0606020202030204" pitchFamily="34" charset="0"/>
              </a:rPr>
              <a:t>http://dx.doi.org/10.1787/9789264204256-en</a:t>
            </a:r>
            <a:r>
              <a:rPr lang="en-US" sz="1200" i="1" dirty="0">
                <a:latin typeface="Arial Narrow" panose="020B0606020202030204" pitchFamily="34" charset="0"/>
              </a:rPr>
              <a:t>.</a:t>
            </a:r>
            <a:endParaRPr lang="en-GB" sz="1200" dirty="0">
              <a:latin typeface="Arial Narrow" panose="020B0606020202030204"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901881774"/>
              </p:ext>
            </p:extLst>
          </p:nvPr>
        </p:nvGraphicFramePr>
        <p:xfrm>
          <a:off x="790577" y="2046005"/>
          <a:ext cx="7427638" cy="39102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863895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336C36B-BDF2-4C37-891F-C39004333A18}" type="slidenum">
              <a:rPr lang="en-GB" smtClean="0"/>
              <a:pPr/>
              <a:t>15</a:t>
            </a:fld>
            <a:endParaRPr lang="en-GB" dirty="0"/>
          </a:p>
        </p:txBody>
      </p:sp>
      <p:sp>
        <p:nvSpPr>
          <p:cNvPr id="4" name="Title 3"/>
          <p:cNvSpPr>
            <a:spLocks noGrp="1"/>
          </p:cNvSpPr>
          <p:nvPr>
            <p:ph type="title"/>
          </p:nvPr>
        </p:nvSpPr>
        <p:spPr>
          <a:xfrm>
            <a:off x="735758" y="125264"/>
            <a:ext cx="7514323" cy="887144"/>
          </a:xfrm>
        </p:spPr>
        <p:txBody>
          <a:bodyPr/>
          <a:lstStyle/>
          <a:p>
            <a:pPr algn="ctr"/>
            <a:r>
              <a:rPr lang="en-GB" sz="2400" b="1" dirty="0" smtClean="0">
                <a:solidFill>
                  <a:schemeClr val="tx2"/>
                </a:solidFill>
                <a:latin typeface="Arial Narrow" panose="020B0606020202030204" pitchFamily="34" charset="0"/>
              </a:rPr>
              <a:t>… and </a:t>
            </a:r>
            <a:r>
              <a:rPr lang="en-US" sz="2400" b="1" dirty="0" smtClean="0">
                <a:solidFill>
                  <a:schemeClr val="tx2"/>
                </a:solidFill>
                <a:latin typeface="Arial Narrow" panose="020B0606020202030204" pitchFamily="34" charset="0"/>
              </a:rPr>
              <a:t>temporary jobs are </a:t>
            </a:r>
            <a:r>
              <a:rPr lang="en-US" sz="2400" b="1" dirty="0">
                <a:solidFill>
                  <a:schemeClr val="tx2"/>
                </a:solidFill>
                <a:latin typeface="Arial Narrow" panose="020B0606020202030204" pitchFamily="34" charset="0"/>
              </a:rPr>
              <a:t>not </a:t>
            </a:r>
            <a:r>
              <a:rPr lang="en-US" sz="2400" b="1" dirty="0" smtClean="0">
                <a:solidFill>
                  <a:schemeClr val="tx2"/>
                </a:solidFill>
                <a:latin typeface="Arial Narrow" panose="020B0606020202030204" pitchFamily="34" charset="0"/>
              </a:rPr>
              <a:t>always stepping-stones </a:t>
            </a:r>
            <a:br>
              <a:rPr lang="en-US" sz="2400" b="1" dirty="0" smtClean="0">
                <a:solidFill>
                  <a:schemeClr val="tx2"/>
                </a:solidFill>
                <a:latin typeface="Arial Narrow" panose="020B0606020202030204" pitchFamily="34" charset="0"/>
              </a:rPr>
            </a:br>
            <a:r>
              <a:rPr lang="en-US" sz="2400" b="1" dirty="0" smtClean="0">
                <a:solidFill>
                  <a:schemeClr val="tx2"/>
                </a:solidFill>
                <a:latin typeface="Arial Narrow" panose="020B0606020202030204" pitchFamily="34" charset="0"/>
              </a:rPr>
              <a:t>to </a:t>
            </a:r>
            <a:r>
              <a:rPr lang="en-US" sz="2400" b="1" dirty="0">
                <a:solidFill>
                  <a:schemeClr val="tx2"/>
                </a:solidFill>
                <a:latin typeface="Arial Narrow" panose="020B0606020202030204" pitchFamily="34" charset="0"/>
              </a:rPr>
              <a:t>permanent </a:t>
            </a:r>
            <a:r>
              <a:rPr lang="en-US" sz="2400" b="1" dirty="0" smtClean="0">
                <a:solidFill>
                  <a:schemeClr val="tx2"/>
                </a:solidFill>
                <a:latin typeface="Arial Narrow" panose="020B0606020202030204" pitchFamily="34" charset="0"/>
              </a:rPr>
              <a:t>work</a:t>
            </a:r>
            <a:endParaRPr lang="en-GB" sz="2400" b="1" dirty="0">
              <a:solidFill>
                <a:schemeClr val="tx2"/>
              </a:solidFill>
              <a:latin typeface="Arial Narrow" panose="020B0606020202030204" pitchFamily="34" charset="0"/>
            </a:endParaRPr>
          </a:p>
        </p:txBody>
      </p:sp>
      <p:sp>
        <p:nvSpPr>
          <p:cNvPr id="2" name="Rectangle 1"/>
          <p:cNvSpPr/>
          <p:nvPr/>
        </p:nvSpPr>
        <p:spPr>
          <a:xfrm>
            <a:off x="267599" y="1447800"/>
            <a:ext cx="8448600" cy="646331"/>
          </a:xfrm>
          <a:prstGeom prst="rect">
            <a:avLst/>
          </a:prstGeom>
        </p:spPr>
        <p:txBody>
          <a:bodyPr wrap="square">
            <a:spAutoFit/>
          </a:bodyPr>
          <a:lstStyle/>
          <a:p>
            <a:pPr algn="ctr"/>
            <a:r>
              <a:rPr lang="en-US" b="1" dirty="0">
                <a:solidFill>
                  <a:schemeClr val="accent1"/>
                </a:solidFill>
                <a:latin typeface="Arial Narrow" panose="020B0606020202030204" pitchFamily="34" charset="0"/>
              </a:rPr>
              <a:t>Share of temporary employees in 2008 that were employed as full-time</a:t>
            </a:r>
          </a:p>
          <a:p>
            <a:pPr algn="ctr"/>
            <a:r>
              <a:rPr lang="en-US" b="1" dirty="0">
                <a:solidFill>
                  <a:schemeClr val="accent1"/>
                </a:solidFill>
                <a:latin typeface="Arial Narrow" panose="020B0606020202030204" pitchFamily="34" charset="0"/>
              </a:rPr>
              <a:t>permanent employees in 2011</a:t>
            </a:r>
          </a:p>
        </p:txBody>
      </p:sp>
      <p:sp>
        <p:nvSpPr>
          <p:cNvPr id="7" name="Rectangle 6"/>
          <p:cNvSpPr/>
          <p:nvPr/>
        </p:nvSpPr>
        <p:spPr>
          <a:xfrm>
            <a:off x="609599" y="6103823"/>
            <a:ext cx="8106600" cy="276999"/>
          </a:xfrm>
          <a:prstGeom prst="rect">
            <a:avLst/>
          </a:prstGeom>
        </p:spPr>
        <p:txBody>
          <a:bodyPr wrap="square">
            <a:spAutoFit/>
          </a:bodyPr>
          <a:lstStyle/>
          <a:p>
            <a:r>
              <a:rPr lang="en-US" sz="1200" i="1" dirty="0">
                <a:latin typeface="Arial Narrow" panose="020B0606020202030204" pitchFamily="34" charset="0"/>
              </a:rPr>
              <a:t>Source: </a:t>
            </a:r>
            <a:r>
              <a:rPr lang="en-US" sz="1200" dirty="0">
                <a:latin typeface="Arial Narrow" panose="020B0606020202030204" pitchFamily="34" charset="0"/>
              </a:rPr>
              <a:t>OECD calculations based on the European Union Statistics on Income and Living conditions (EU-SILC) 2005-11.</a:t>
            </a:r>
            <a:endParaRPr lang="en-GB" sz="1200" dirty="0">
              <a:latin typeface="Arial Narrow" panose="020B0606020202030204"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1808481731"/>
              </p:ext>
            </p:extLst>
          </p:nvPr>
        </p:nvGraphicFramePr>
        <p:xfrm>
          <a:off x="609599" y="2094132"/>
          <a:ext cx="8106600" cy="38494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359439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990601" y="273000"/>
            <a:ext cx="8153400" cy="1022400"/>
          </a:xfrm>
        </p:spPr>
        <p:txBody>
          <a:bodyPr/>
          <a:lstStyle/>
          <a:p>
            <a:pPr algn="ctr"/>
            <a:r>
              <a:rPr lang="en-GB" altLang="en-US" sz="2200" b="1" dirty="0">
                <a:solidFill>
                  <a:schemeClr val="tx2"/>
                </a:solidFill>
                <a:latin typeface="Arial Narrow" panose="020B0606020202030204" pitchFamily="34" charset="0"/>
              </a:rPr>
              <a:t>The importance of balanced protection and coordinated bargaining for both structural performance and labour market resilience</a:t>
            </a:r>
          </a:p>
        </p:txBody>
      </p:sp>
      <p:sp>
        <p:nvSpPr>
          <p:cNvPr id="24579" name="Content Placeholder 2"/>
          <p:cNvSpPr>
            <a:spLocks noGrp="1"/>
          </p:cNvSpPr>
          <p:nvPr>
            <p:ph idx="1"/>
          </p:nvPr>
        </p:nvSpPr>
        <p:spPr>
          <a:xfrm>
            <a:off x="468314" y="1125539"/>
            <a:ext cx="8675687" cy="5000625"/>
          </a:xfrm>
        </p:spPr>
        <p:txBody>
          <a:bodyPr>
            <a:normAutofit lnSpcReduction="10000"/>
          </a:bodyPr>
          <a:lstStyle/>
          <a:p>
            <a:endParaRPr lang="en-GB" altLang="en-US" sz="2400" b="1" dirty="0" smtClean="0"/>
          </a:p>
          <a:p>
            <a:r>
              <a:rPr lang="en-GB" altLang="en-US" sz="2400" dirty="0" smtClean="0">
                <a:solidFill>
                  <a:schemeClr val="accent1"/>
                </a:solidFill>
              </a:rPr>
              <a:t>Institutions favouring temporary contracts, </a:t>
            </a:r>
            <a:r>
              <a:rPr lang="en-GB" altLang="en-US" sz="2400" i="1" dirty="0" smtClean="0">
                <a:solidFill>
                  <a:schemeClr val="accent1"/>
                </a:solidFill>
              </a:rPr>
              <a:t>e.g.,</a:t>
            </a:r>
            <a:r>
              <a:rPr lang="en-GB" altLang="en-US" sz="2400" dirty="0" smtClean="0">
                <a:solidFill>
                  <a:schemeClr val="accent1"/>
                </a:solidFill>
              </a:rPr>
              <a:t>  stringent </a:t>
            </a:r>
            <a:r>
              <a:rPr lang="en-GB" altLang="en-US" sz="2400" b="1" dirty="0" smtClean="0">
                <a:solidFill>
                  <a:schemeClr val="accent1"/>
                </a:solidFill>
              </a:rPr>
              <a:t>employment protection </a:t>
            </a:r>
            <a:r>
              <a:rPr lang="en-GB" altLang="en-US" sz="2400" dirty="0" smtClean="0">
                <a:solidFill>
                  <a:schemeClr val="accent1"/>
                </a:solidFill>
              </a:rPr>
              <a:t>for regular workers, can hamper both:</a:t>
            </a:r>
          </a:p>
          <a:p>
            <a:pPr lvl="1"/>
            <a:r>
              <a:rPr lang="en-GB" altLang="en-US" sz="2000" dirty="0" smtClean="0">
                <a:solidFill>
                  <a:schemeClr val="accent1"/>
                </a:solidFill>
              </a:rPr>
              <a:t>By increasing frictional unemployment &amp; reducing job quality; and</a:t>
            </a:r>
          </a:p>
          <a:p>
            <a:pPr lvl="1"/>
            <a:r>
              <a:rPr lang="en-GB" altLang="en-US" sz="2000" dirty="0" smtClean="0">
                <a:solidFill>
                  <a:schemeClr val="accent1"/>
                </a:solidFill>
              </a:rPr>
              <a:t>By increasing unemployment response to shocks and cyclical increase in overall earnings inequality </a:t>
            </a:r>
          </a:p>
          <a:p>
            <a:pPr lvl="1"/>
            <a:endParaRPr lang="fr-FR" altLang="en-US" sz="2000" dirty="0">
              <a:solidFill>
                <a:schemeClr val="accent1"/>
              </a:solidFill>
            </a:endParaRPr>
          </a:p>
          <a:p>
            <a:r>
              <a:rPr lang="en-GB" altLang="en-US" sz="2400" b="1" dirty="0">
                <a:solidFill>
                  <a:schemeClr val="accent1"/>
                </a:solidFill>
              </a:rPr>
              <a:t>Coordinated wage bargaining </a:t>
            </a:r>
            <a:r>
              <a:rPr lang="en-GB" altLang="en-US" sz="2400" dirty="0">
                <a:solidFill>
                  <a:schemeClr val="accent1"/>
                </a:solidFill>
              </a:rPr>
              <a:t>institutions can contribute to </a:t>
            </a:r>
            <a:r>
              <a:rPr lang="en-GB" altLang="en-US" sz="2400" dirty="0" smtClean="0">
                <a:solidFill>
                  <a:schemeClr val="accent1"/>
                </a:solidFill>
              </a:rPr>
              <a:t>both:</a:t>
            </a:r>
            <a:endParaRPr lang="en-GB" altLang="en-US" sz="2400" dirty="0">
              <a:solidFill>
                <a:schemeClr val="accent1"/>
              </a:solidFill>
            </a:endParaRPr>
          </a:p>
          <a:p>
            <a:pPr lvl="1"/>
            <a:r>
              <a:rPr lang="en-GB" altLang="en-US" sz="2000" dirty="0" smtClean="0">
                <a:solidFill>
                  <a:schemeClr val="accent1"/>
                </a:solidFill>
              </a:rPr>
              <a:t>They can foster </a:t>
            </a:r>
            <a:r>
              <a:rPr lang="en-GB" altLang="en-US" sz="2000" b="1" dirty="0" smtClean="0">
                <a:solidFill>
                  <a:schemeClr val="accent1"/>
                </a:solidFill>
              </a:rPr>
              <a:t>structural</a:t>
            </a:r>
            <a:r>
              <a:rPr lang="en-GB" altLang="en-US" sz="2000" dirty="0" smtClean="0">
                <a:solidFill>
                  <a:schemeClr val="accent1"/>
                </a:solidFill>
              </a:rPr>
              <a:t> </a:t>
            </a:r>
            <a:r>
              <a:rPr lang="en-GB" altLang="en-US" sz="2000" dirty="0">
                <a:solidFill>
                  <a:schemeClr val="accent1"/>
                </a:solidFill>
              </a:rPr>
              <a:t>outcomes by taking account of bargaining </a:t>
            </a:r>
            <a:r>
              <a:rPr lang="en-GB" altLang="en-US" sz="2000" dirty="0" smtClean="0">
                <a:solidFill>
                  <a:schemeClr val="accent1"/>
                </a:solidFill>
              </a:rPr>
              <a:t>externalities; and</a:t>
            </a:r>
            <a:endParaRPr lang="en-GB" altLang="en-US" sz="2000" dirty="0">
              <a:solidFill>
                <a:schemeClr val="accent1"/>
              </a:solidFill>
            </a:endParaRPr>
          </a:p>
          <a:p>
            <a:pPr lvl="1"/>
            <a:r>
              <a:rPr lang="en-GB" altLang="en-US" sz="2000" dirty="0" smtClean="0">
                <a:solidFill>
                  <a:schemeClr val="accent1"/>
                </a:solidFill>
              </a:rPr>
              <a:t>They can contribute </a:t>
            </a:r>
            <a:r>
              <a:rPr lang="en-GB" altLang="en-US" sz="2000" dirty="0">
                <a:solidFill>
                  <a:schemeClr val="accent1"/>
                </a:solidFill>
              </a:rPr>
              <a:t>to </a:t>
            </a:r>
            <a:r>
              <a:rPr lang="en-GB" altLang="en-US" sz="2000" b="1" dirty="0">
                <a:solidFill>
                  <a:schemeClr val="accent1"/>
                </a:solidFill>
              </a:rPr>
              <a:t>resilience</a:t>
            </a:r>
            <a:r>
              <a:rPr lang="en-GB" altLang="en-US" sz="2000" dirty="0">
                <a:solidFill>
                  <a:schemeClr val="accent1"/>
                </a:solidFill>
              </a:rPr>
              <a:t> by facilitating wage adjustments relative to employment</a:t>
            </a:r>
          </a:p>
          <a:p>
            <a:pPr lvl="1"/>
            <a:endParaRPr lang="en-GB" altLang="en-US" sz="2000" dirty="0" smtClean="0">
              <a:solidFill>
                <a:schemeClr val="accent1"/>
              </a:solidFill>
            </a:endParaRPr>
          </a:p>
        </p:txBody>
      </p:sp>
      <p:sp>
        <p:nvSpPr>
          <p:cNvPr id="24580" name="Slide Number Placeholder 3"/>
          <p:cNvSpPr>
            <a:spLocks noGrp="1"/>
          </p:cNvSpPr>
          <p:nvPr>
            <p:ph type="sldNum" sz="quarter" idx="4294967295"/>
          </p:nvPr>
        </p:nvSpPr>
        <p:spPr>
          <a:xfrm>
            <a:off x="7596190" y="6245225"/>
            <a:ext cx="1114425" cy="47625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AE33A3A7-7EBA-4C4E-AC23-477F1C0FC5B4}" type="slidenum">
              <a:rPr lang="fr-FR" altLang="en-US" sz="1400">
                <a:solidFill>
                  <a:srgbClr val="727272"/>
                </a:solidFill>
              </a:rPr>
              <a:pPr eaLnBrk="1" hangingPunct="1"/>
              <a:t>16</a:t>
            </a:fld>
            <a:endParaRPr lang="fr-FR" altLang="en-US" sz="1400" dirty="0">
              <a:solidFill>
                <a:srgbClr val="727272"/>
              </a:solidFill>
            </a:endParaRPr>
          </a:p>
        </p:txBody>
      </p:sp>
    </p:spTree>
    <p:extLst>
      <p:ext uri="{BB962C8B-B14F-4D97-AF65-F5344CB8AC3E}">
        <p14:creationId xmlns:p14="http://schemas.microsoft.com/office/powerpoint/2010/main" val="15359005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5616" y="332656"/>
            <a:ext cx="7776864" cy="936104"/>
          </a:xfrm>
        </p:spPr>
        <p:txBody>
          <a:bodyPr>
            <a:normAutofit fontScale="90000"/>
          </a:bodyPr>
          <a:lstStyle/>
          <a:p>
            <a:pPr algn="ctr"/>
            <a:r>
              <a:rPr lang="en-US" sz="2500" b="1" dirty="0" smtClean="0">
                <a:solidFill>
                  <a:schemeClr val="tx2"/>
                </a:solidFill>
              </a:rPr>
              <a:t>In sum, t</a:t>
            </a:r>
            <a:r>
              <a:rPr kumimoji="0" lang="en-US" sz="2500" b="1" kern="1200" dirty="0" smtClean="0">
                <a:solidFill>
                  <a:schemeClr val="tx2"/>
                </a:solidFill>
                <a:effectLst/>
              </a:rPr>
              <a:t>he </a:t>
            </a:r>
            <a:r>
              <a:rPr kumimoji="0" lang="en-US" sz="2500" b="1" kern="1200" dirty="0" err="1" smtClean="0">
                <a:solidFill>
                  <a:schemeClr val="tx2"/>
                </a:solidFill>
                <a:effectLst/>
              </a:rPr>
              <a:t>labour</a:t>
            </a:r>
            <a:r>
              <a:rPr kumimoji="0" lang="en-US" sz="2500" b="1" kern="1200" dirty="0" smtClean="0">
                <a:solidFill>
                  <a:schemeClr val="tx2"/>
                </a:solidFill>
                <a:effectLst/>
              </a:rPr>
              <a:t> market recovery </a:t>
            </a:r>
            <a:r>
              <a:rPr lang="en-US" sz="2500" b="1" dirty="0">
                <a:solidFill>
                  <a:schemeClr val="tx2"/>
                </a:solidFill>
              </a:rPr>
              <a:t>is gaining momentum </a:t>
            </a:r>
            <a:r>
              <a:rPr lang="en-US" sz="2500" b="1" dirty="0" smtClean="0">
                <a:solidFill>
                  <a:schemeClr val="tx2"/>
                </a:solidFill>
              </a:rPr>
              <a:t>but large slack remains in a number of countries</a:t>
            </a:r>
            <a:endParaRPr lang="en-GB" sz="2500" b="1" dirty="0">
              <a:solidFill>
                <a:schemeClr val="tx2"/>
              </a:solidFill>
            </a:endParaRPr>
          </a:p>
        </p:txBody>
      </p:sp>
      <p:sp>
        <p:nvSpPr>
          <p:cNvPr id="2" name="Content Placeholder 1"/>
          <p:cNvSpPr>
            <a:spLocks noGrp="1"/>
          </p:cNvSpPr>
          <p:nvPr>
            <p:ph idx="1"/>
          </p:nvPr>
        </p:nvSpPr>
        <p:spPr>
          <a:xfrm>
            <a:off x="395536" y="1556792"/>
            <a:ext cx="8496944" cy="4896544"/>
          </a:xfrm>
        </p:spPr>
        <p:txBody>
          <a:bodyPr>
            <a:normAutofit/>
          </a:bodyPr>
          <a:lstStyle/>
          <a:p>
            <a:pPr>
              <a:spcAft>
                <a:spcPts val="600"/>
              </a:spcAft>
            </a:pPr>
            <a:r>
              <a:rPr kumimoji="0" lang="en-US" sz="2000" b="1" kern="1200" dirty="0" smtClean="0">
                <a:solidFill>
                  <a:schemeClr val="accent1"/>
                </a:solidFill>
                <a:effectLst/>
              </a:rPr>
              <a:t>Unemployment has started to decline</a:t>
            </a:r>
            <a:r>
              <a:rPr kumimoji="0" lang="en-US" sz="2000" kern="1200" dirty="0" smtClean="0">
                <a:solidFill>
                  <a:schemeClr val="accent1"/>
                </a:solidFill>
                <a:effectLst/>
              </a:rPr>
              <a:t>, but further progress is required</a:t>
            </a:r>
            <a:r>
              <a:rPr kumimoji="0" lang="en-US" sz="2000" kern="1200" baseline="0" dirty="0" smtClean="0">
                <a:solidFill>
                  <a:schemeClr val="accent1"/>
                </a:solidFill>
                <a:effectLst/>
              </a:rPr>
              <a:t> </a:t>
            </a:r>
            <a:r>
              <a:rPr kumimoji="0" lang="fr-FR" sz="2000" kern="1200" dirty="0" smtClean="0">
                <a:solidFill>
                  <a:schemeClr val="accent1"/>
                </a:solidFill>
                <a:effectLst/>
              </a:rPr>
              <a:t>as t</a:t>
            </a:r>
            <a:r>
              <a:rPr kumimoji="0" lang="en-US" sz="2000" kern="1200" dirty="0" smtClean="0">
                <a:solidFill>
                  <a:schemeClr val="accent1"/>
                </a:solidFill>
                <a:effectLst/>
              </a:rPr>
              <a:t>he job recovery has not gone very far yet</a:t>
            </a:r>
          </a:p>
          <a:p>
            <a:r>
              <a:rPr kumimoji="0" lang="en-US" sz="2000" b="1" kern="1200" dirty="0" smtClean="0">
                <a:solidFill>
                  <a:schemeClr val="accent1"/>
                </a:solidFill>
                <a:effectLst/>
              </a:rPr>
              <a:t>People have borne considerable personal, economic and social costs </a:t>
            </a:r>
            <a:r>
              <a:rPr kumimoji="0" lang="en-GB" sz="2000" kern="1200" dirty="0" smtClean="0">
                <a:solidFill>
                  <a:schemeClr val="accent1"/>
                </a:solidFill>
                <a:effectLst/>
              </a:rPr>
              <a:t>that may prove to be long-lasting</a:t>
            </a:r>
            <a:r>
              <a:rPr kumimoji="0" lang="en-US" sz="2000" b="1" kern="1200" dirty="0" smtClean="0">
                <a:solidFill>
                  <a:schemeClr val="accent1"/>
                </a:solidFill>
                <a:effectLst/>
              </a:rPr>
              <a:t>:</a:t>
            </a:r>
          </a:p>
          <a:p>
            <a:pPr lvl="1"/>
            <a:r>
              <a:rPr kumimoji="0" lang="en-US" sz="2000" kern="1200" dirty="0" smtClean="0">
                <a:solidFill>
                  <a:schemeClr val="accent1"/>
                </a:solidFill>
                <a:effectLst/>
              </a:rPr>
              <a:t>long-term unemployment remains persistently high</a:t>
            </a:r>
          </a:p>
          <a:p>
            <a:pPr lvl="1">
              <a:spcAft>
                <a:spcPts val="600"/>
              </a:spcAft>
            </a:pPr>
            <a:r>
              <a:rPr kumimoji="0" lang="en-US" sz="2000" kern="1200" dirty="0" smtClean="0">
                <a:solidFill>
                  <a:schemeClr val="accent1"/>
                </a:solidFill>
                <a:effectLst/>
              </a:rPr>
              <a:t>many workers have experienced falls in the real value of their earnings</a:t>
            </a:r>
            <a:endParaRPr kumimoji="0" lang="en-US" sz="2000" kern="1200" baseline="0" dirty="0" smtClean="0">
              <a:solidFill>
                <a:schemeClr val="accent1"/>
              </a:solidFill>
              <a:effectLst/>
            </a:endParaRPr>
          </a:p>
          <a:p>
            <a:pPr>
              <a:spcAft>
                <a:spcPts val="600"/>
              </a:spcAft>
            </a:pPr>
            <a:r>
              <a:rPr lang="en-GB" sz="2000" b="1" dirty="0">
                <a:solidFill>
                  <a:schemeClr val="accent1"/>
                </a:solidFill>
              </a:rPr>
              <a:t>F</a:t>
            </a:r>
            <a:r>
              <a:rPr kumimoji="0" lang="en-GB" sz="2000" b="1" kern="1200" dirty="0" smtClean="0">
                <a:solidFill>
                  <a:schemeClr val="accent1"/>
                </a:solidFill>
                <a:effectLst/>
              </a:rPr>
              <a:t>ixed term contracts are increasingly used for new hires</a:t>
            </a:r>
            <a:r>
              <a:rPr kumimoji="0" lang="en-GB" sz="2000" kern="1200" dirty="0" smtClean="0">
                <a:solidFill>
                  <a:schemeClr val="accent1"/>
                </a:solidFill>
                <a:effectLst/>
              </a:rPr>
              <a:t>, but they are not an automatic stepping-stone to permanent work</a:t>
            </a:r>
            <a:endParaRPr kumimoji="0" lang="en-US" sz="2000" kern="1200" baseline="0" dirty="0" smtClean="0">
              <a:solidFill>
                <a:schemeClr val="accent1"/>
              </a:solidFill>
              <a:effectLst/>
            </a:endParaRPr>
          </a:p>
          <a:p>
            <a:pPr>
              <a:spcAft>
                <a:spcPts val="600"/>
              </a:spcAft>
            </a:pPr>
            <a:r>
              <a:rPr kumimoji="0" lang="en-US" sz="2000" b="1" kern="1200" dirty="0" smtClean="0">
                <a:solidFill>
                  <a:schemeClr val="accent1"/>
                </a:solidFill>
                <a:effectLst/>
              </a:rPr>
              <a:t>Not just more jobs but also better jobs are needed</a:t>
            </a:r>
            <a:r>
              <a:rPr kumimoji="0" lang="en-US" sz="2000" b="1" kern="1200" baseline="0" dirty="0" smtClean="0">
                <a:solidFill>
                  <a:schemeClr val="accent1"/>
                </a:solidFill>
                <a:effectLst/>
              </a:rPr>
              <a:t>. </a:t>
            </a:r>
            <a:r>
              <a:rPr kumimoji="0" lang="en-US" sz="2000" kern="1200" baseline="0" dirty="0" smtClean="0">
                <a:solidFill>
                  <a:schemeClr val="accent1"/>
                </a:solidFill>
                <a:effectLst/>
              </a:rPr>
              <a:t>The good news is that t</a:t>
            </a:r>
            <a:r>
              <a:rPr kumimoji="0" lang="en-US" sz="2000" kern="1200" dirty="0" smtClean="0">
                <a:solidFill>
                  <a:schemeClr val="accent1"/>
                </a:solidFill>
                <a:effectLst/>
              </a:rPr>
              <a:t>here is little sign of a trade-off between job quantity and job quality across countries</a:t>
            </a:r>
            <a:endParaRPr kumimoji="0" lang="en-US" sz="2000" b="1" kern="1200" baseline="0" dirty="0" smtClean="0">
              <a:solidFill>
                <a:schemeClr val="accent1"/>
              </a:solidFill>
              <a:effectLst/>
            </a:endParaRPr>
          </a:p>
        </p:txBody>
      </p:sp>
      <p:sp>
        <p:nvSpPr>
          <p:cNvPr id="3" name="Slide Number Placeholder 2"/>
          <p:cNvSpPr>
            <a:spLocks noGrp="1"/>
          </p:cNvSpPr>
          <p:nvPr>
            <p:ph type="sldNum" sz="quarter" idx="4294967295"/>
          </p:nvPr>
        </p:nvSpPr>
        <p:spPr>
          <a:xfrm>
            <a:off x="6553200" y="6356351"/>
            <a:ext cx="2133600" cy="365125"/>
          </a:xfrm>
          <a:prstGeom prst="rect">
            <a:avLst/>
          </a:prstGeom>
        </p:spPr>
        <p:txBody>
          <a:bodyPr/>
          <a:lstStyle/>
          <a:p>
            <a:fld id="{B336C36B-BDF2-4C37-891F-C39004333A18}" type="slidenum">
              <a:rPr lang="en-GB" smtClean="0"/>
              <a:pPr/>
              <a:t>17</a:t>
            </a:fld>
            <a:endParaRPr lang="en-GB"/>
          </a:p>
        </p:txBody>
      </p:sp>
    </p:spTree>
    <p:extLst>
      <p:ext uri="{BB962C8B-B14F-4D97-AF65-F5344CB8AC3E}">
        <p14:creationId xmlns:p14="http://schemas.microsoft.com/office/powerpoint/2010/main" val="32065677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CBB2FD1D-A7B9-4550-B79B-59A3320AF77E}" type="slidenum">
              <a:rPr lang="en-GB" smtClean="0"/>
              <a:pPr/>
              <a:t>18</a:t>
            </a:fld>
            <a:endParaRPr lang="en-GB" dirty="0"/>
          </a:p>
        </p:txBody>
      </p:sp>
      <p:sp>
        <p:nvSpPr>
          <p:cNvPr id="5" name="Espace réservé du texte 3"/>
          <p:cNvSpPr>
            <a:spLocks noGrp="1"/>
          </p:cNvSpPr>
          <p:nvPr>
            <p:ph type="body" sz="quarter" idx="10"/>
          </p:nvPr>
        </p:nvSpPr>
        <p:spPr>
          <a:xfrm>
            <a:off x="827584" y="116632"/>
            <a:ext cx="7416824" cy="1152128"/>
          </a:xfrm>
        </p:spPr>
        <p:txBody>
          <a:bodyPr/>
          <a:lstStyle/>
          <a:p>
            <a:pPr algn="ctr"/>
            <a:r>
              <a:rPr lang="fr-FR" sz="6000" b="1" dirty="0" err="1" smtClean="0">
                <a:solidFill>
                  <a:srgbClr val="1F497D"/>
                </a:solidFill>
                <a:latin typeface="Arial Narrow" pitchFamily="34" charset="0"/>
              </a:rPr>
              <a:t>Thank</a:t>
            </a:r>
            <a:r>
              <a:rPr lang="fr-FR" sz="6000" b="1" dirty="0" smtClean="0">
                <a:solidFill>
                  <a:srgbClr val="1F497D"/>
                </a:solidFill>
                <a:latin typeface="Arial Narrow" pitchFamily="34" charset="0"/>
              </a:rPr>
              <a:t> </a:t>
            </a:r>
            <a:r>
              <a:rPr lang="fr-FR" sz="6000" b="1" dirty="0" err="1" smtClean="0">
                <a:solidFill>
                  <a:srgbClr val="1F497D"/>
                </a:solidFill>
                <a:latin typeface="Arial Narrow" pitchFamily="34" charset="0"/>
              </a:rPr>
              <a:t>you</a:t>
            </a:r>
            <a:endParaRPr lang="fr-FR" sz="6000" b="1" dirty="0" smtClean="0">
              <a:solidFill>
                <a:srgbClr val="1F497D"/>
              </a:solidFill>
              <a:latin typeface="Arial Narrow" pitchFamily="34" charset="0"/>
            </a:endParaRPr>
          </a:p>
        </p:txBody>
      </p:sp>
      <p:sp>
        <p:nvSpPr>
          <p:cNvPr id="9" name="Rectangle 5"/>
          <p:cNvSpPr txBox="1">
            <a:spLocks noChangeArrowheads="1"/>
          </p:cNvSpPr>
          <p:nvPr/>
        </p:nvSpPr>
        <p:spPr>
          <a:xfrm>
            <a:off x="0" y="1343385"/>
            <a:ext cx="9036496" cy="5314590"/>
          </a:xfrm>
          <a:prstGeom prst="rect">
            <a:avLst/>
          </a:prstGeom>
        </p:spPr>
        <p:txBody>
          <a:bodyPr vert="horz">
            <a:normAutofit fontScale="92500" lnSpcReduction="10000"/>
          </a:bodyPr>
          <a:lstStyle>
            <a:lvl1pPr marL="342000" indent="-342000" algn="l" rtl="0" eaLnBrk="1" latinLnBrk="0" hangingPunct="1">
              <a:spcBef>
                <a:spcPts val="768"/>
              </a:spcBef>
              <a:buClr>
                <a:schemeClr val="tx1"/>
              </a:buClr>
              <a:buFont typeface="Arial" pitchFamily="34" charset="0"/>
              <a:buChar char="•"/>
              <a:defRPr kumimoji="0" sz="3200" kern="1200">
                <a:solidFill>
                  <a:schemeClr val="tx1"/>
                </a:solidFill>
                <a:latin typeface="+mn-lt"/>
                <a:ea typeface="+mn-ea"/>
                <a:cs typeface="+mn-cs"/>
              </a:defRPr>
            </a:lvl1pPr>
            <a:lvl2pPr marL="741600" indent="-284400" algn="l" rtl="0" eaLnBrk="1" latinLnBrk="0" hangingPunct="1">
              <a:spcBef>
                <a:spcPts val="672"/>
              </a:spcBef>
              <a:buClr>
                <a:schemeClr val="tx1"/>
              </a:buClr>
              <a:buFont typeface="Arial" pitchFamily="34" charset="0"/>
              <a:buChar char="–"/>
              <a:defRPr kumimoji="0" sz="2800" kern="1200">
                <a:solidFill>
                  <a:schemeClr val="tx1"/>
                </a:solidFill>
                <a:latin typeface="+mn-lt"/>
                <a:ea typeface="+mn-ea"/>
                <a:cs typeface="+mn-cs"/>
              </a:defRPr>
            </a:lvl2pPr>
            <a:lvl3pPr marL="1144800" indent="-230400" algn="l" rtl="0" eaLnBrk="1" latinLnBrk="0" hangingPunct="1">
              <a:spcBef>
                <a:spcPts val="576"/>
              </a:spcBef>
              <a:buClr>
                <a:schemeClr val="tx1"/>
              </a:buClr>
              <a:buFont typeface="Arial" pitchFamily="34" charset="0"/>
              <a:buChar char="•"/>
              <a:defRPr kumimoji="0" sz="2400" kern="1200">
                <a:solidFill>
                  <a:schemeClr val="tx1"/>
                </a:solidFill>
                <a:latin typeface="+mn-lt"/>
                <a:ea typeface="+mn-ea"/>
                <a:cs typeface="+mn-cs"/>
              </a:defRPr>
            </a:lvl3pPr>
            <a:lvl4pPr marL="16020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4pPr>
            <a:lvl5pPr marL="20592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fontAlgn="auto">
              <a:spcAft>
                <a:spcPts val="0"/>
              </a:spcAft>
              <a:buNone/>
            </a:pPr>
            <a:r>
              <a:rPr lang="en-US" sz="2000" b="1" dirty="0" smtClean="0">
                <a:latin typeface="Arial Narrow" pitchFamily="34" charset="0"/>
              </a:rPr>
              <a:t>Contact: </a:t>
            </a:r>
            <a:r>
              <a:rPr lang="en-US" sz="2000" b="1" u="sng" dirty="0" smtClean="0">
                <a:solidFill>
                  <a:srgbClr val="1F497D"/>
                </a:solidFill>
                <a:latin typeface="Arial Narrow" pitchFamily="34" charset="0"/>
              </a:rPr>
              <a:t>Alessandro.Goglio@oecd.org</a:t>
            </a:r>
          </a:p>
          <a:p>
            <a:pPr marL="0" indent="0" fontAlgn="auto">
              <a:spcAft>
                <a:spcPts val="0"/>
              </a:spcAft>
              <a:buNone/>
            </a:pPr>
            <a:r>
              <a:rPr lang="en-US" sz="2000" dirty="0" smtClean="0">
                <a:latin typeface="Arial Narrow" pitchFamily="34" charset="0"/>
              </a:rPr>
              <a:t>OECD Directorate for Employment, Labour and Social Affairs, via </a:t>
            </a:r>
            <a:r>
              <a:rPr lang="en-US" sz="2000" b="1" u="sng" dirty="0" smtClean="0">
                <a:solidFill>
                  <a:srgbClr val="1F497D"/>
                </a:solidFill>
                <a:latin typeface="Arial Narrow" pitchFamily="34" charset="0"/>
              </a:rPr>
              <a:t>www.oecd.org/els</a:t>
            </a:r>
          </a:p>
          <a:p>
            <a:pPr fontAlgn="auto">
              <a:spcAft>
                <a:spcPts val="0"/>
              </a:spcAft>
            </a:pPr>
            <a:endParaRPr lang="en-US" sz="2000" dirty="0" smtClean="0">
              <a:latin typeface="Arial Narrow" pitchFamily="34" charset="0"/>
            </a:endParaRPr>
          </a:p>
          <a:p>
            <a:pPr fontAlgn="auto">
              <a:spcAft>
                <a:spcPts val="0"/>
              </a:spcAft>
            </a:pPr>
            <a:endParaRPr lang="en-US" sz="2000" dirty="0">
              <a:latin typeface="Arial Narrow" pitchFamily="34" charset="0"/>
            </a:endParaRPr>
          </a:p>
          <a:p>
            <a:pPr fontAlgn="auto">
              <a:spcAft>
                <a:spcPts val="0"/>
              </a:spcAft>
            </a:pPr>
            <a:endParaRPr lang="en-US" sz="2000" dirty="0" smtClean="0">
              <a:latin typeface="Arial Narrow" pitchFamily="34" charset="0"/>
            </a:endParaRPr>
          </a:p>
          <a:p>
            <a:pPr fontAlgn="auto">
              <a:spcAft>
                <a:spcPts val="0"/>
              </a:spcAft>
            </a:pPr>
            <a:endParaRPr lang="en-US" sz="2000" dirty="0">
              <a:latin typeface="Arial Narrow" pitchFamily="34" charset="0"/>
            </a:endParaRPr>
          </a:p>
          <a:p>
            <a:pPr fontAlgn="auto">
              <a:spcAft>
                <a:spcPts val="0"/>
              </a:spcAft>
            </a:pPr>
            <a:endParaRPr lang="en-US" sz="2000" dirty="0" smtClean="0">
              <a:latin typeface="Arial Narrow" pitchFamily="34" charset="0"/>
            </a:endParaRPr>
          </a:p>
          <a:p>
            <a:pPr marL="0" indent="0" fontAlgn="auto">
              <a:spcAft>
                <a:spcPts val="0"/>
              </a:spcAft>
              <a:buNone/>
            </a:pPr>
            <a:endParaRPr lang="fr-FR" sz="2000" dirty="0" smtClean="0">
              <a:latin typeface="Arial Narrow" pitchFamily="34" charset="0"/>
            </a:endParaRPr>
          </a:p>
          <a:p>
            <a:pPr marL="0" indent="0" fontAlgn="auto">
              <a:spcAft>
                <a:spcPts val="0"/>
              </a:spcAft>
              <a:buNone/>
            </a:pPr>
            <a:endParaRPr lang="en-US" sz="2000" dirty="0" smtClean="0">
              <a:latin typeface="Arial Narrow" pitchFamily="34" charset="0"/>
            </a:endParaRPr>
          </a:p>
          <a:p>
            <a:pPr marL="0" indent="0" fontAlgn="auto">
              <a:spcAft>
                <a:spcPts val="0"/>
              </a:spcAft>
              <a:buNone/>
            </a:pPr>
            <a:endParaRPr lang="en-US" sz="2000" dirty="0">
              <a:latin typeface="Arial Narrow" pitchFamily="34" charset="0"/>
            </a:endParaRPr>
          </a:p>
          <a:p>
            <a:pPr marL="0" indent="0" fontAlgn="auto">
              <a:spcAft>
                <a:spcPts val="0"/>
              </a:spcAft>
              <a:buNone/>
            </a:pPr>
            <a:r>
              <a:rPr lang="en-US" sz="2000" dirty="0" smtClean="0">
                <a:latin typeface="Arial Narrow" pitchFamily="34" charset="0"/>
              </a:rPr>
              <a:t>OECD Employment Outlook, via </a:t>
            </a:r>
            <a:r>
              <a:rPr lang="en-US" sz="2000" b="1" u="sng" dirty="0" smtClean="0">
                <a:solidFill>
                  <a:srgbClr val="1F497D"/>
                </a:solidFill>
                <a:latin typeface="Arial Narrow" pitchFamily="34" charset="0"/>
              </a:rPr>
              <a:t>www.oecd.org/employment/outlook</a:t>
            </a:r>
          </a:p>
          <a:p>
            <a:pPr marL="0" indent="0">
              <a:buNone/>
            </a:pPr>
            <a:r>
              <a:rPr lang="en-US" sz="2000" dirty="0" smtClean="0">
                <a:latin typeface="Arial Narrow" pitchFamily="34" charset="0"/>
              </a:rPr>
              <a:t>OECD Employment database, via </a:t>
            </a:r>
            <a:r>
              <a:rPr lang="en-US" sz="2100" b="1" u="sng" dirty="0" smtClean="0">
                <a:solidFill>
                  <a:srgbClr val="1F497D"/>
                </a:solidFill>
                <a:latin typeface="Arial Narrow" pitchFamily="34" charset="0"/>
              </a:rPr>
              <a:t>www.oecd.org/employment/database</a:t>
            </a:r>
          </a:p>
          <a:p>
            <a:pPr marL="0" indent="0" fontAlgn="auto">
              <a:spcAft>
                <a:spcPts val="0"/>
              </a:spcAft>
              <a:buNone/>
            </a:pPr>
            <a:endParaRPr lang="en-US" sz="2000" b="1" u="sng" dirty="0" smtClean="0">
              <a:solidFill>
                <a:srgbClr val="1F497D"/>
              </a:solidFill>
              <a:latin typeface="Arial Narrow" pitchFamily="34" charset="0"/>
            </a:endParaRPr>
          </a:p>
          <a:p>
            <a:pPr marL="0" indent="0" fontAlgn="auto">
              <a:spcAft>
                <a:spcPts val="0"/>
              </a:spcAft>
              <a:buNone/>
            </a:pPr>
            <a:r>
              <a:rPr lang="en-US" sz="2000" b="1" dirty="0" smtClean="0">
                <a:latin typeface="Arial Narrow" pitchFamily="34" charset="0"/>
              </a:rPr>
              <a:t>			</a:t>
            </a:r>
            <a:endParaRPr lang="en-GB" sz="2000" dirty="0" smtClean="0">
              <a:latin typeface="Arial Narrow" pitchFamily="34" charset="0"/>
            </a:endParaRPr>
          </a:p>
        </p:txBody>
      </p:sp>
      <p:pic>
        <p:nvPicPr>
          <p:cNvPr id="10" name="Picture 2" descr="Brochure Instit ELS 2013">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3728" y="2331401"/>
            <a:ext cx="2262716" cy="1697038"/>
          </a:xfrm>
          <a:prstGeom prst="rect">
            <a:avLst/>
          </a:prstGeom>
          <a:noFill/>
          <a:ln w="0">
            <a:solidFill>
              <a:schemeClr val="tx1"/>
            </a:solidFill>
          </a:ln>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48064" y="2331401"/>
            <a:ext cx="1271700" cy="1695600"/>
          </a:xfrm>
          <a:prstGeom prst="rect">
            <a:avLst/>
          </a:prstGeom>
          <a:ln w="0">
            <a:solidFill>
              <a:schemeClr val="tx1"/>
            </a:solidFill>
          </a:ln>
        </p:spPr>
      </p:pic>
    </p:spTree>
    <p:extLst>
      <p:ext uri="{BB962C8B-B14F-4D97-AF65-F5344CB8AC3E}">
        <p14:creationId xmlns:p14="http://schemas.microsoft.com/office/powerpoint/2010/main" val="1343676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ECD_English_white">
  <a:themeElements>
    <a:clrScheme name="OECD white">
      <a:dk1>
        <a:srgbClr val="727272"/>
      </a:dk1>
      <a:lt1>
        <a:sysClr val="window" lastClr="FFFFFF"/>
      </a:lt1>
      <a:dk2>
        <a:srgbClr val="006299"/>
      </a:dk2>
      <a:lt2>
        <a:srgbClr val="E6E6E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ECD">
      <a:majorFont>
        <a:latin typeface="Arial"/>
        <a:ea typeface=""/>
        <a:cs typeface=""/>
      </a:majorFont>
      <a:minorFont>
        <a:latin typeface="Georgia"/>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Author0 xmlns="3e85558c-b872-4c99-b37c-86bce74d9789">
      <UserInfo>
        <DisplayName>SCARPETTA Stefano, ELS</DisplayName>
        <AccountId>147</AccountId>
        <AccountType/>
      </UserInfo>
    </Author0>
    <Date_x0020_of_x0020_Presentation xmlns="3e85558c-b872-4c99-b37c-86bce74d9789">2014-11-16T23:00:00+00:00</Date_x0020_of_x0020_Presentation>
    <Division xmlns="3e85558c-b872-4c99-b37c-86bce74d9789">2014</Division>
    <Event xmlns="3e85558c-b872-4c99-b37c-86bce74d9789">1st OECD/IZA World of labor Seminar</Event>
    <Country xmlns="3e85558c-b872-4c99-b37c-86bce74d9789">OECD Countries</Country>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8A3C4E411097469F4BE19F1B57C652" ma:contentTypeVersion="6" ma:contentTypeDescription="Create a new document." ma:contentTypeScope="" ma:versionID="cae72d89c1d8859d82876358790a9b89">
  <xsd:schema xmlns:xsd="http://www.w3.org/2001/XMLSchema" xmlns:p="http://schemas.microsoft.com/office/2006/metadata/properties" xmlns:ns1="3e85558c-b872-4c99-b37c-86bce74d9789" targetNamespace="http://schemas.microsoft.com/office/2006/metadata/properties" ma:root="true" ma:fieldsID="a065d357b889adb196456a1386393e2b" ns1:_="">
    <xsd:import namespace="3e85558c-b872-4c99-b37c-86bce74d9789"/>
    <xsd:element name="properties">
      <xsd:complexType>
        <xsd:sequence>
          <xsd:element name="documentManagement">
            <xsd:complexType>
              <xsd:all>
                <xsd:element ref="ns1:Division"/>
                <xsd:element ref="ns1:Date_x0020_of_x0020_Presentation"/>
                <xsd:element ref="ns1:Country"/>
                <xsd:element ref="ns1:Event" minOccurs="0"/>
                <xsd:element ref="ns1:Author0"/>
              </xsd:all>
            </xsd:complexType>
          </xsd:element>
        </xsd:sequence>
      </xsd:complexType>
    </xsd:element>
  </xsd:schema>
  <xsd:schema xmlns:xsd="http://www.w3.org/2001/XMLSchema" xmlns:dms="http://schemas.microsoft.com/office/2006/documentManagement/types" targetNamespace="3e85558c-b872-4c99-b37c-86bce74d9789" elementFormDefault="qualified">
    <xsd:import namespace="http://schemas.microsoft.com/office/2006/documentManagement/types"/>
    <xsd:element name="Division" ma:index="0" ma:displayName="Year" ma:format="Dropdown" ma:internalName="Division">
      <xsd:simpleType>
        <xsd:restriction base="dms:Choice">
          <xsd:enumeration value="2015"/>
          <xsd:enumeration value="2014"/>
          <xsd:enumeration value="2013"/>
          <xsd:enumeration value="2012"/>
          <xsd:enumeration value="2011"/>
          <xsd:enumeration value="2010"/>
          <xsd:enumeration value="2009"/>
        </xsd:restriction>
      </xsd:simpleType>
    </xsd:element>
    <xsd:element name="Date_x0020_of_x0020_Presentation" ma:index="2" ma:displayName="Date of Presentation" ma:format="DateOnly" ma:internalName="Date_x0020_of_x0020_Presentation">
      <xsd:simpleType>
        <xsd:restriction base="dms:DateTime"/>
      </xsd:simpleType>
    </xsd:element>
    <xsd:element name="Country" ma:index="3" ma:displayName="Country" ma:internalName="Country">
      <xsd:simpleType>
        <xsd:restriction base="dms:Text">
          <xsd:maxLength value="255"/>
        </xsd:restriction>
      </xsd:simpleType>
    </xsd:element>
    <xsd:element name="Event" ma:index="4" nillable="true" ma:displayName="Event" ma:internalName="Event">
      <xsd:simpleType>
        <xsd:restriction base="dms:Text">
          <xsd:maxLength value="255"/>
        </xsd:restriction>
      </xsd:simpleType>
    </xsd:element>
    <xsd:element name="Author0" ma:index="12" ma:displayName="Author" ma:list="UserInfo" ma:internalName="Author0"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ma:readOnly="true"/>
        <xsd:element ref="dc:title" minOccurs="0" maxOccurs="1" ma:index="5"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BC85A922-F66B-42CD-974B-FEC69109FC86}">
  <ds:schemaRefs>
    <ds:schemaRef ds:uri="http://schemas.microsoft.com/office/2006/documentManagement/types"/>
    <ds:schemaRef ds:uri="http://purl.org/dc/dcmitype/"/>
    <ds:schemaRef ds:uri="http://purl.org/dc/terms/"/>
    <ds:schemaRef ds:uri="http://schemas.microsoft.com/office/2006/metadata/properties"/>
    <ds:schemaRef ds:uri="http://schemas.openxmlformats.org/package/2006/metadata/core-properties"/>
    <ds:schemaRef ds:uri="3e85558c-b872-4c99-b37c-86bce74d9789"/>
    <ds:schemaRef ds:uri="http://www.w3.org/XML/1998/namespace"/>
    <ds:schemaRef ds:uri="http://purl.org/dc/elements/1.1/"/>
  </ds:schemaRefs>
</ds:datastoreItem>
</file>

<file path=customXml/itemProps2.xml><?xml version="1.0" encoding="utf-8"?>
<ds:datastoreItem xmlns:ds="http://schemas.openxmlformats.org/officeDocument/2006/customXml" ds:itemID="{DDF2EB15-979F-4447-ADAF-758598620564}">
  <ds:schemaRefs>
    <ds:schemaRef ds:uri="http://schemas.microsoft.com/sharepoint/v3/contenttype/forms"/>
  </ds:schemaRefs>
</ds:datastoreItem>
</file>

<file path=customXml/itemProps3.xml><?xml version="1.0" encoding="utf-8"?>
<ds:datastoreItem xmlns:ds="http://schemas.openxmlformats.org/officeDocument/2006/customXml" ds:itemID="{431AFF53-C028-4719-8610-7D635C47A5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85558c-b872-4c99-b37c-86bce74d9789"/>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OECD_English_white</Template>
  <TotalTime>1480</TotalTime>
  <Words>2490</Words>
  <Application>Microsoft Office PowerPoint</Application>
  <PresentationFormat>Presentazione su schermo (4:3)</PresentationFormat>
  <Paragraphs>228</Paragraphs>
  <Slides>18</Slides>
  <Notes>18</Notes>
  <HiddenSlides>0</HiddenSlides>
  <MMClips>0</MMClips>
  <ScaleCrop>false</ScaleCrop>
  <HeadingPairs>
    <vt:vector size="4" baseType="variant">
      <vt:variant>
        <vt:lpstr>Tema</vt:lpstr>
      </vt:variant>
      <vt:variant>
        <vt:i4>1</vt:i4>
      </vt:variant>
      <vt:variant>
        <vt:lpstr>Titoli diapositive</vt:lpstr>
      </vt:variant>
      <vt:variant>
        <vt:i4>18</vt:i4>
      </vt:variant>
    </vt:vector>
  </HeadingPairs>
  <TitlesOfParts>
    <vt:vector size="19" baseType="lpstr">
      <vt:lpstr>OECD_English_white</vt:lpstr>
      <vt:lpstr>European Labour Market developments in the Crisis </vt:lpstr>
      <vt:lpstr>               Unemployment has started to decline </vt:lpstr>
      <vt:lpstr>Youth unemployment has reached very high levels  in some OECD countries</vt:lpstr>
      <vt:lpstr>The rise in unemployment is largely cyclical,  but the structural component has increased</vt:lpstr>
      <vt:lpstr>People have borne considerable personal, economic and social costs</vt:lpstr>
      <vt:lpstr>Long-term unemployment remains persistently high</vt:lpstr>
      <vt:lpstr>Real wage growth have been essentially flat</vt:lpstr>
      <vt:lpstr>Many workers saw the real value of their earnings fall</vt:lpstr>
      <vt:lpstr>The slowdown in real wage growth was widespread,  leaving wage inequality largely unchanged</vt:lpstr>
      <vt:lpstr>Wage adjustment also contributed to contain job losses and promote competitiveness in some Euro-area countries</vt:lpstr>
      <vt:lpstr>However, wage adjustment also risks becoming double-edged sword  if taken too far</vt:lpstr>
      <vt:lpstr>Fixed term contracts are increasingly used for new hires</vt:lpstr>
      <vt:lpstr>Workers accept temporary jobs  because they cannot find a permanent one</vt:lpstr>
      <vt:lpstr>But workers on temporary jobs are less likely  to receive employer-sponsored training… </vt:lpstr>
      <vt:lpstr>… and temporary jobs are not always stepping-stones  to permanent work</vt:lpstr>
      <vt:lpstr>The importance of balanced protection and coordinated bargaining for both structural performance and labour market resilience</vt:lpstr>
      <vt:lpstr>In sum, the labour market recovery is gaining momentum but large slack remains in a number of countries</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1st OECD/IZA World of labor Seminar: Minimum wages – impacts and institutional processes</dc:title>
  <dc:creator>BROECKE Stijn, ELS/EAP</dc:creator>
  <cp:lastModifiedBy>Utente_locale</cp:lastModifiedBy>
  <cp:revision>142</cp:revision>
  <cp:lastPrinted>2014-11-18T19:04:52Z</cp:lastPrinted>
  <dcterms:created xsi:type="dcterms:W3CDTF">2006-08-16T00:00:00Z</dcterms:created>
  <dcterms:modified xsi:type="dcterms:W3CDTF">2014-11-19T14:40:32Z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0x010100418A3C4E411097469F4BE19F1B57C652</vt:lpwstr>
  </property>
</Properties>
</file>