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63" r:id="rId3"/>
    <p:sldId id="260" r:id="rId4"/>
    <p:sldId id="269" r:id="rId5"/>
    <p:sldId id="270" r:id="rId6"/>
    <p:sldId id="266" r:id="rId7"/>
    <p:sldId id="262" r:id="rId8"/>
    <p:sldId id="267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2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8DCD73-5DFC-2F4C-B2FA-69E1445F8FFD}" type="datetimeFigureOut">
              <a:rPr lang="it-IT" smtClean="0"/>
              <a:pPr/>
              <a:t>01/10/2014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31F59-BF6A-8F45-8B7B-397C81C6648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56136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4AFD27-F9B5-47BF-949A-5739580EB71D}" type="datetimeFigureOut">
              <a:rPr lang="it-IT" smtClean="0"/>
              <a:pPr/>
              <a:t>01/10/2014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E41679-2EE9-4266-91E0-004DC824AB5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9340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41679-2EE9-4266-91E0-004DC824AB55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41679-2EE9-4266-91E0-004DC824AB55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41679-2EE9-4266-91E0-004DC824AB55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41679-2EE9-4266-91E0-004DC824AB55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41679-2EE9-4266-91E0-004DC824AB55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41679-2EE9-4266-91E0-004DC824AB55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41679-2EE9-4266-91E0-004DC824AB55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41679-2EE9-4266-91E0-004DC824AB55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41679-2EE9-4266-91E0-004DC824AB55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41679-2EE9-4266-91E0-004DC824AB55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41679-2EE9-4266-91E0-004DC824AB55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41679-2EE9-4266-91E0-004DC824AB55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41679-2EE9-4266-91E0-004DC824AB55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41679-2EE9-4266-91E0-004DC824AB55}" type="slidenum">
              <a:rPr lang="it-IT" smtClean="0"/>
              <a:pPr/>
              <a:t>14</a:t>
            </a:fld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41679-2EE9-4266-91E0-004DC824AB55}" type="slidenum">
              <a:rPr lang="it-IT" smtClean="0"/>
              <a:pPr/>
              <a:t>15</a:t>
            </a:fld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41679-2EE9-4266-91E0-004DC824AB55}" type="slidenum">
              <a:rPr lang="it-IT" smtClean="0"/>
              <a:pPr/>
              <a:t>16</a:t>
            </a:fld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41679-2EE9-4266-91E0-004DC824AB55}" type="slidenum">
              <a:rPr lang="it-IT" smtClean="0"/>
              <a:pPr/>
              <a:t>17</a:t>
            </a:fld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41679-2EE9-4266-91E0-004DC824AB55}" type="slidenum">
              <a:rPr lang="it-IT" smtClean="0"/>
              <a:pPr/>
              <a:t>18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60F3A-C30D-4573-95AA-846A661BD035}" type="datetime1">
              <a:rPr lang="it-IT" smtClean="0"/>
              <a:t>01/10/2014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7037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9A492-AB50-4159-977C-0FE4FA10C480}" type="datetime1">
              <a:rPr lang="it-IT" smtClean="0"/>
              <a:t>01/10/2014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0979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B52C-081F-4ABA-9B34-87F011BE39C1}" type="datetime1">
              <a:rPr lang="it-IT" smtClean="0"/>
              <a:t>01/10/2014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1558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FE287-169A-4533-811B-C5EEDB5652D2}" type="datetime1">
              <a:rPr lang="it-IT" smtClean="0"/>
              <a:t>01/10/2014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2725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7CB9-4C9B-4FA2-9187-72C2CC10BDB8}" type="datetime1">
              <a:rPr lang="it-IT" smtClean="0"/>
              <a:t>01/10/2014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9540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8A8F6-50F7-405F-ABF8-1B51BC277651}" type="datetime1">
              <a:rPr lang="it-IT" smtClean="0"/>
              <a:t>01/10/2014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8671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983EB-8F1F-4C22-9D4B-B90CF46A155E}" type="datetime1">
              <a:rPr lang="it-IT" smtClean="0"/>
              <a:t>01/10/2014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7962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F1FCE-9833-46BA-8FCB-88613E0189B9}" type="datetime1">
              <a:rPr lang="it-IT" smtClean="0"/>
              <a:t>01/10/2014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4264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46E70-35EB-49E8-BA57-2EDBC2339C94}" type="datetime1">
              <a:rPr lang="it-IT" smtClean="0"/>
              <a:t>01/10/2014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6530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A77B9-A8F8-44C1-A429-166953AF33F4}" type="datetime1">
              <a:rPr lang="it-IT" smtClean="0"/>
              <a:t>01/10/2014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9119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CA334-EDBA-44D6-995F-3E6F5BB6759E}" type="datetime1">
              <a:rPr lang="it-IT" smtClean="0"/>
              <a:t>01/10/2014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4424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77BB92-87E8-4D3A-86A9-C9AA6E0D481A}" type="datetime1">
              <a:rPr lang="it-IT" smtClean="0"/>
              <a:t>01/10/2014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70BB80-7ABC-764C-B69E-64EA09C9CD2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3699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/>
              <a:t>In </a:t>
            </a:r>
            <a:r>
              <a:rPr lang="it-IT" b="1" dirty="0" err="1" smtClean="0"/>
              <a:t>search</a:t>
            </a:r>
            <a:r>
              <a:rPr lang="it-IT" b="1" dirty="0" smtClean="0"/>
              <a:t> for a </a:t>
            </a:r>
            <a:r>
              <a:rPr lang="it-IT" b="1" dirty="0" err="1" smtClean="0"/>
              <a:t>model</a:t>
            </a:r>
            <a:r>
              <a:rPr lang="it-IT" b="1" dirty="0" smtClean="0"/>
              <a:t> </a:t>
            </a:r>
            <a:r>
              <a:rPr lang="it-IT" b="1" dirty="0" err="1" smtClean="0"/>
              <a:t>of</a:t>
            </a:r>
            <a:r>
              <a:rPr lang="it-IT" b="1" dirty="0" smtClean="0"/>
              <a:t> a </a:t>
            </a:r>
            <a:r>
              <a:rPr lang="it-IT" b="1" dirty="0" err="1" smtClean="0"/>
              <a:t>truly</a:t>
            </a:r>
            <a:r>
              <a:rPr lang="it-IT" b="1" dirty="0" smtClean="0"/>
              <a:t> European tax system</a:t>
            </a:r>
            <a:endParaRPr lang="it-IT" b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Salvatore </a:t>
            </a:r>
            <a:r>
              <a:rPr lang="it-IT" dirty="0" err="1" smtClean="0"/>
              <a:t>Biasco</a:t>
            </a:r>
            <a:endParaRPr lang="it-IT" dirty="0" smtClean="0"/>
          </a:p>
          <a:p>
            <a:r>
              <a:rPr lang="it-IT" dirty="0" smtClean="0"/>
              <a:t>La Sapienza, Università di Roma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78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The need to find a model for a uniform tax structure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68766"/>
          </a:xfrm>
        </p:spPr>
        <p:txBody>
          <a:bodyPr>
            <a:noAutofit/>
          </a:bodyPr>
          <a:lstStyle/>
          <a:p>
            <a:r>
              <a:rPr lang="it-IT" sz="2400" dirty="0" err="1" smtClean="0"/>
              <a:t>It</a:t>
            </a:r>
            <a:r>
              <a:rPr lang="en-US" sz="2400" dirty="0" smtClean="0"/>
              <a:t> is not only a matter of removing "harmful" particularistic regimes</a:t>
            </a:r>
          </a:p>
          <a:p>
            <a:endParaRPr lang="en-US" sz="2400" b="1" i="1" dirty="0" smtClean="0"/>
          </a:p>
          <a:p>
            <a:r>
              <a:rPr lang="en-US" sz="2400" b="1" i="1" dirty="0" smtClean="0"/>
              <a:t>goals:</a:t>
            </a:r>
          </a:p>
          <a:p>
            <a:pPr>
              <a:buNone/>
            </a:pPr>
            <a:r>
              <a:rPr lang="en-US" sz="2400" dirty="0" smtClean="0"/>
              <a:t>            -  recovery of </a:t>
            </a:r>
            <a:r>
              <a:rPr lang="en-US" sz="2400" u="sng" dirty="0" smtClean="0"/>
              <a:t>taxable revenues</a:t>
            </a:r>
            <a:r>
              <a:rPr lang="en-US" sz="2400" dirty="0" smtClean="0"/>
              <a:t>, (compensating weaker European countries)</a:t>
            </a:r>
          </a:p>
          <a:p>
            <a:pPr>
              <a:buNone/>
            </a:pPr>
            <a:r>
              <a:rPr lang="en-US" sz="2400" dirty="0" smtClean="0"/>
              <a:t>                </a:t>
            </a:r>
          </a:p>
          <a:p>
            <a:pPr>
              <a:buNone/>
            </a:pPr>
            <a:r>
              <a:rPr lang="en-US" sz="2400" dirty="0" smtClean="0"/>
              <a:t>             - start of a concrete process of substantial </a:t>
            </a:r>
            <a:r>
              <a:rPr lang="en-US" sz="2400" u="sng" dirty="0" smtClean="0"/>
              <a:t>tax reduction on labor</a:t>
            </a:r>
            <a:r>
              <a:rPr lang="en-US" sz="2400" dirty="0" smtClean="0"/>
              <a:t> </a:t>
            </a:r>
          </a:p>
          <a:p>
            <a:pPr>
              <a:buNone/>
            </a:pPr>
            <a:r>
              <a:rPr lang="en-US" sz="2400" dirty="0" smtClean="0"/>
              <a:t>                 </a:t>
            </a:r>
          </a:p>
          <a:p>
            <a:pPr>
              <a:buNone/>
            </a:pPr>
            <a:r>
              <a:rPr lang="en-US" sz="2400" dirty="0" smtClean="0"/>
              <a:t>            - identification  of revenue sources for an </a:t>
            </a:r>
            <a:r>
              <a:rPr lang="en-US" sz="2400" u="sng" dirty="0" smtClean="0"/>
              <a:t>enlarged Union budget.</a:t>
            </a:r>
            <a:endParaRPr lang="it-IT" sz="2400" u="sng" dirty="0" smtClean="0"/>
          </a:p>
          <a:p>
            <a:pPr>
              <a:buNone/>
            </a:pPr>
            <a:r>
              <a:rPr lang="en-US" sz="2400" dirty="0" smtClean="0"/>
              <a:t>               </a:t>
            </a:r>
            <a:endParaRPr lang="it-IT" sz="240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562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err="1" smtClean="0"/>
              <a:t>It</a:t>
            </a:r>
            <a:r>
              <a:rPr lang="it-IT" b="1" dirty="0" smtClean="0"/>
              <a:t> </a:t>
            </a:r>
            <a:r>
              <a:rPr lang="it-IT" b="1" dirty="0" err="1" smtClean="0"/>
              <a:t>is</a:t>
            </a:r>
            <a:r>
              <a:rPr lang="it-IT" b="1" dirty="0" smtClean="0"/>
              <a:t> </a:t>
            </a:r>
            <a:r>
              <a:rPr lang="it-IT" b="1" dirty="0" err="1" smtClean="0"/>
              <a:t>not</a:t>
            </a:r>
            <a:r>
              <a:rPr lang="it-IT" b="1" dirty="0" smtClean="0"/>
              <a:t> </a:t>
            </a:r>
            <a:r>
              <a:rPr lang="it-IT" b="1" dirty="0" err="1" smtClean="0"/>
              <a:t>true</a:t>
            </a:r>
            <a:r>
              <a:rPr lang="it-IT" b="1" dirty="0" smtClean="0"/>
              <a:t> </a:t>
            </a:r>
            <a:r>
              <a:rPr lang="it-IT" b="1" dirty="0" err="1" smtClean="0"/>
              <a:t>that</a:t>
            </a:r>
            <a:r>
              <a:rPr lang="it-IT" b="1" dirty="0" smtClean="0"/>
              <a:t> </a:t>
            </a:r>
            <a:r>
              <a:rPr lang="it-IT" b="1" dirty="0" err="1" smtClean="0"/>
              <a:t>any</a:t>
            </a:r>
            <a:r>
              <a:rPr lang="it-IT" b="1" dirty="0" smtClean="0"/>
              <a:t> </a:t>
            </a:r>
            <a:r>
              <a:rPr lang="it-IT" b="1" dirty="0" err="1" smtClean="0"/>
              <a:t>kind</a:t>
            </a:r>
            <a:r>
              <a:rPr lang="it-IT" b="1" dirty="0" smtClean="0"/>
              <a:t> </a:t>
            </a:r>
            <a:r>
              <a:rPr lang="it-IT" b="1" dirty="0" err="1" smtClean="0"/>
              <a:t>of</a:t>
            </a:r>
            <a:r>
              <a:rPr lang="it-IT" b="1" dirty="0" smtClean="0"/>
              <a:t> </a:t>
            </a:r>
            <a:r>
              <a:rPr lang="it-IT" b="1" dirty="0" err="1" smtClean="0"/>
              <a:t>convergence</a:t>
            </a:r>
            <a:r>
              <a:rPr lang="it-IT" b="1" dirty="0" smtClean="0"/>
              <a:t> </a:t>
            </a:r>
            <a:r>
              <a:rPr lang="it-IT" b="1" dirty="0" err="1" smtClean="0"/>
              <a:t>is</a:t>
            </a:r>
            <a:r>
              <a:rPr lang="it-IT" b="1" dirty="0" smtClean="0"/>
              <a:t> positive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case of </a:t>
            </a:r>
            <a:r>
              <a:rPr lang="en-US" dirty="0" err="1" smtClean="0"/>
              <a:t>Pex</a:t>
            </a:r>
            <a:r>
              <a:rPr lang="en-US" dirty="0" smtClean="0"/>
              <a:t> (taxation of the holding)</a:t>
            </a:r>
          </a:p>
          <a:p>
            <a:pPr marL="0" indent="0">
              <a:buNone/>
            </a:pPr>
            <a:r>
              <a:rPr lang="it-IT" sz="2400" dirty="0" smtClean="0"/>
              <a:t>          </a:t>
            </a:r>
            <a:r>
              <a:rPr lang="it-IT" sz="2400" dirty="0" err="1" smtClean="0"/>
              <a:t>sentence</a:t>
            </a:r>
            <a:r>
              <a:rPr lang="it-IT" sz="2400" dirty="0" smtClean="0"/>
              <a:t> </a:t>
            </a:r>
            <a:r>
              <a:rPr lang="it-IT" sz="2400" dirty="0" err="1" smtClean="0"/>
              <a:t>of</a:t>
            </a:r>
            <a:r>
              <a:rPr lang="it-IT" sz="2400" dirty="0" smtClean="0"/>
              <a:t> the Court – no European </a:t>
            </a:r>
            <a:r>
              <a:rPr lang="it-IT" sz="2400" dirty="0" err="1" smtClean="0"/>
              <a:t>address</a:t>
            </a:r>
            <a:r>
              <a:rPr lang="it-IT" sz="2400" dirty="0" smtClean="0"/>
              <a:t> – tax     </a:t>
            </a:r>
            <a:r>
              <a:rPr lang="it-IT" sz="2400" dirty="0" err="1" smtClean="0"/>
              <a:t>competition</a:t>
            </a:r>
            <a:r>
              <a:rPr lang="it-IT" sz="2400" dirty="0" smtClean="0"/>
              <a:t> – spread </a:t>
            </a:r>
            <a:r>
              <a:rPr lang="it-IT" sz="2400" dirty="0" err="1" smtClean="0"/>
              <a:t>of</a:t>
            </a:r>
            <a:r>
              <a:rPr lang="it-IT" sz="2400" dirty="0" smtClean="0"/>
              <a:t> the regime</a:t>
            </a:r>
          </a:p>
          <a:p>
            <a:pPr marL="0" indent="0">
              <a:buNone/>
            </a:pPr>
            <a:r>
              <a:rPr lang="en-US" sz="2400" dirty="0" smtClean="0"/>
              <a:t>           competition not ended but shifted  towards rules on company law</a:t>
            </a:r>
          </a:p>
          <a:p>
            <a:pPr marL="0" indent="0"/>
            <a:r>
              <a:rPr lang="en-US" sz="3600" dirty="0" smtClean="0"/>
              <a:t>   </a:t>
            </a:r>
            <a:r>
              <a:rPr lang="en-US" dirty="0" smtClean="0"/>
              <a:t>The</a:t>
            </a:r>
            <a:r>
              <a:rPr lang="en-US" sz="3600" dirty="0" smtClean="0"/>
              <a:t> case of patent boxes  </a:t>
            </a:r>
            <a:r>
              <a:rPr lang="en-US" sz="2400" dirty="0" smtClean="0"/>
              <a:t>(special taxation related to patents)</a:t>
            </a:r>
          </a:p>
          <a:p>
            <a:pPr marL="0" indent="0">
              <a:buNone/>
            </a:pPr>
            <a:r>
              <a:rPr lang="en-US" sz="2400" dirty="0" smtClean="0"/>
              <a:t>        if anything, it remunerates the trading related to existing patents rather than the development of new ones </a:t>
            </a:r>
            <a:endParaRPr lang="en-US" sz="3600" dirty="0" smtClean="0"/>
          </a:p>
          <a:p>
            <a:pPr marL="0" indent="0">
              <a:buNone/>
            </a:pPr>
            <a:endParaRPr lang="it-IT" sz="240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8988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err="1" smtClean="0"/>
              <a:t>It</a:t>
            </a:r>
            <a:r>
              <a:rPr lang="it-IT" b="1" dirty="0" smtClean="0"/>
              <a:t> </a:t>
            </a:r>
            <a:r>
              <a:rPr lang="it-IT" b="1" dirty="0" err="1" smtClean="0"/>
              <a:t>is</a:t>
            </a:r>
            <a:r>
              <a:rPr lang="it-IT" b="1" dirty="0" smtClean="0"/>
              <a:t> </a:t>
            </a:r>
            <a:r>
              <a:rPr lang="it-IT" b="1" dirty="0" err="1" smtClean="0"/>
              <a:t>not</a:t>
            </a:r>
            <a:r>
              <a:rPr lang="it-IT" b="1" dirty="0" smtClean="0"/>
              <a:t> </a:t>
            </a:r>
            <a:r>
              <a:rPr lang="it-IT" b="1" dirty="0" err="1" smtClean="0"/>
              <a:t>true</a:t>
            </a:r>
            <a:r>
              <a:rPr lang="it-IT" b="1" dirty="0" smtClean="0"/>
              <a:t> </a:t>
            </a:r>
            <a:r>
              <a:rPr lang="it-IT" b="1" dirty="0" err="1" smtClean="0"/>
              <a:t>that</a:t>
            </a:r>
            <a:r>
              <a:rPr lang="it-IT" b="1" dirty="0" smtClean="0"/>
              <a:t> </a:t>
            </a:r>
            <a:r>
              <a:rPr lang="it-IT" b="1" dirty="0" err="1" smtClean="0"/>
              <a:t>any</a:t>
            </a:r>
            <a:r>
              <a:rPr lang="it-IT" b="1" dirty="0" smtClean="0"/>
              <a:t> </a:t>
            </a:r>
            <a:r>
              <a:rPr lang="it-IT" b="1" dirty="0" err="1" smtClean="0"/>
              <a:t>kind</a:t>
            </a:r>
            <a:r>
              <a:rPr lang="it-IT" b="1" dirty="0" smtClean="0"/>
              <a:t> </a:t>
            </a:r>
            <a:r>
              <a:rPr lang="it-IT" b="1" dirty="0" err="1" smtClean="0"/>
              <a:t>of</a:t>
            </a:r>
            <a:r>
              <a:rPr lang="it-IT" b="1" dirty="0" smtClean="0"/>
              <a:t> </a:t>
            </a:r>
            <a:r>
              <a:rPr lang="it-IT" b="1" dirty="0" err="1" smtClean="0"/>
              <a:t>convergence</a:t>
            </a:r>
            <a:r>
              <a:rPr lang="it-IT" b="1" dirty="0" smtClean="0"/>
              <a:t> </a:t>
            </a:r>
            <a:r>
              <a:rPr lang="it-IT" b="1" dirty="0" err="1" smtClean="0"/>
              <a:t>is</a:t>
            </a:r>
            <a:r>
              <a:rPr lang="it-IT" b="1" dirty="0" smtClean="0"/>
              <a:t> positive 2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Taxation of interest receipts by foreign residents </a:t>
            </a:r>
          </a:p>
          <a:p>
            <a:r>
              <a:rPr lang="en-US" dirty="0" smtClean="0"/>
              <a:t>Corporate tax rates</a:t>
            </a:r>
          </a:p>
          <a:p>
            <a:pPr>
              <a:buNone/>
            </a:pPr>
            <a:r>
              <a:rPr lang="en-US" dirty="0" smtClean="0"/>
              <a:t>      - for larger countries widening the tax base may be revenue neutral, but it is not neutral for other consequences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err="1" smtClean="0"/>
              <a:t>Need</a:t>
            </a:r>
            <a:r>
              <a:rPr lang="it-IT" b="1" dirty="0" smtClean="0"/>
              <a:t> for </a:t>
            </a:r>
            <a:r>
              <a:rPr lang="it-IT" b="1" dirty="0" err="1" smtClean="0"/>
              <a:t>grand</a:t>
            </a:r>
            <a:r>
              <a:rPr lang="it-IT" b="1" dirty="0" smtClean="0"/>
              <a:t> </a:t>
            </a:r>
            <a:r>
              <a:rPr lang="it-IT" b="1" dirty="0" err="1" smtClean="0"/>
              <a:t>designs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Three </a:t>
            </a:r>
            <a:r>
              <a:rPr lang="it-IT" dirty="0" err="1" smtClean="0"/>
              <a:t>important</a:t>
            </a:r>
            <a:r>
              <a:rPr lang="it-IT" dirty="0" smtClean="0"/>
              <a:t> </a:t>
            </a:r>
            <a:r>
              <a:rPr lang="it-IT" dirty="0" err="1" smtClean="0"/>
              <a:t>advances</a:t>
            </a:r>
            <a:r>
              <a:rPr lang="it-IT" dirty="0" smtClean="0"/>
              <a:t> are </a:t>
            </a:r>
            <a:r>
              <a:rPr lang="it-IT" dirty="0" err="1" smtClean="0"/>
              <a:t>examined</a:t>
            </a:r>
            <a:endParaRPr lang="it-IT" dirty="0" smtClean="0"/>
          </a:p>
          <a:p>
            <a:pPr>
              <a:buNone/>
            </a:pPr>
            <a:r>
              <a:rPr lang="en-US" dirty="0" smtClean="0"/>
              <a:t>        A) the elimination of internal "harmful" competition  </a:t>
            </a:r>
          </a:p>
          <a:p>
            <a:pPr>
              <a:buNone/>
            </a:pPr>
            <a:r>
              <a:rPr lang="en-US" dirty="0" smtClean="0"/>
              <a:t>        </a:t>
            </a:r>
          </a:p>
          <a:p>
            <a:pPr>
              <a:buNone/>
            </a:pPr>
            <a:r>
              <a:rPr lang="en-US" dirty="0" smtClean="0"/>
              <a:t>        B) actions to curb the use of tax havens</a:t>
            </a:r>
          </a:p>
          <a:p>
            <a:pPr>
              <a:buNone/>
            </a:pPr>
            <a:r>
              <a:rPr lang="en-US" dirty="0" smtClean="0"/>
              <a:t>        </a:t>
            </a:r>
          </a:p>
          <a:p>
            <a:pPr>
              <a:buNone/>
            </a:pPr>
            <a:r>
              <a:rPr lang="en-US" dirty="0" smtClean="0"/>
              <a:t>        C) the possible adoption of the Common Consolidated Corporate Tax Base</a:t>
            </a:r>
            <a:endParaRPr lang="it-IT" dirty="0" smtClean="0"/>
          </a:p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A) “</a:t>
            </a:r>
            <a:r>
              <a:rPr lang="it-IT" b="1" dirty="0" err="1" smtClean="0"/>
              <a:t>harmful</a:t>
            </a:r>
            <a:r>
              <a:rPr lang="it-IT" b="1" dirty="0" smtClean="0"/>
              <a:t>” </a:t>
            </a:r>
            <a:r>
              <a:rPr lang="it-IT" b="1" dirty="0" err="1" smtClean="0"/>
              <a:t>competition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itchFamily="34" charset="0"/>
              <a:buChar char="•"/>
            </a:pPr>
            <a:r>
              <a:rPr lang="it-IT" dirty="0" smtClean="0"/>
              <a:t>“</a:t>
            </a:r>
            <a:r>
              <a:rPr lang="it-IT" dirty="0" err="1" smtClean="0"/>
              <a:t>harmful</a:t>
            </a:r>
            <a:r>
              <a:rPr lang="it-IT" dirty="0" smtClean="0"/>
              <a:t>” and “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harmful</a:t>
            </a:r>
            <a:r>
              <a:rPr lang="it-IT" dirty="0" smtClean="0"/>
              <a:t>” </a:t>
            </a:r>
            <a:r>
              <a:rPr lang="it-IT" dirty="0" err="1" smtClean="0"/>
              <a:t>competition</a:t>
            </a:r>
            <a:r>
              <a:rPr lang="it-IT" dirty="0" smtClean="0"/>
              <a:t> (</a:t>
            </a:r>
            <a:r>
              <a:rPr lang="it-IT" dirty="0" err="1" smtClean="0"/>
              <a:t>beneficial</a:t>
            </a:r>
            <a:r>
              <a:rPr lang="it-IT" dirty="0" smtClean="0"/>
              <a:t>?, fair?)</a:t>
            </a:r>
          </a:p>
          <a:p>
            <a:pPr lvl="1">
              <a:buFont typeface="Arial" pitchFamily="34" charset="0"/>
              <a:buChar char="•"/>
            </a:pPr>
            <a:r>
              <a:rPr lang="it-IT" dirty="0" err="1" smtClean="0"/>
              <a:t>With</a:t>
            </a:r>
            <a:r>
              <a:rPr lang="it-IT" dirty="0" smtClean="0"/>
              <a:t> the (</a:t>
            </a:r>
            <a:r>
              <a:rPr lang="it-IT" dirty="0" err="1" smtClean="0"/>
              <a:t>uncomplete</a:t>
            </a:r>
            <a:r>
              <a:rPr lang="it-IT" dirty="0" smtClean="0"/>
              <a:t>) </a:t>
            </a:r>
            <a:r>
              <a:rPr lang="it-IT" dirty="0" err="1" smtClean="0"/>
              <a:t>removal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particularistic</a:t>
            </a:r>
            <a:r>
              <a:rPr lang="it-IT" dirty="0" smtClean="0"/>
              <a:t> </a:t>
            </a:r>
            <a:r>
              <a:rPr lang="it-IT" dirty="0" err="1" smtClean="0"/>
              <a:t>regimes</a:t>
            </a:r>
            <a:r>
              <a:rPr lang="it-IT" dirty="0" smtClean="0"/>
              <a:t>, </a:t>
            </a:r>
            <a:r>
              <a:rPr lang="en-US" dirty="0" smtClean="0"/>
              <a:t>reduction of rates and narrowing of the tax base have established as the dominant mode of tax competition, particularly in new members countries moved by the example of Ireland. 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040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70990"/>
          </a:xfrm>
        </p:spPr>
        <p:txBody>
          <a:bodyPr>
            <a:normAutofit/>
          </a:bodyPr>
          <a:lstStyle/>
          <a:p>
            <a:r>
              <a:rPr lang="it-IT" sz="3600" b="1" dirty="0" smtClean="0"/>
              <a:t>“</a:t>
            </a:r>
            <a:r>
              <a:rPr lang="it-IT" sz="3600" b="1" dirty="0" err="1" smtClean="0"/>
              <a:t>beneficial</a:t>
            </a:r>
            <a:r>
              <a:rPr lang="it-IT" sz="3600" b="1" dirty="0" smtClean="0"/>
              <a:t> </a:t>
            </a:r>
            <a:r>
              <a:rPr lang="it-IT" sz="3600" b="1" dirty="0" err="1" smtClean="0"/>
              <a:t>competition</a:t>
            </a:r>
            <a:r>
              <a:rPr lang="it-IT" sz="3600" b="1" dirty="0" smtClean="0"/>
              <a:t>”</a:t>
            </a:r>
            <a:endParaRPr lang="it-IT" sz="36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145628"/>
            <a:ext cx="8229600" cy="529721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distortion in the structure of taxation</a:t>
            </a:r>
          </a:p>
          <a:p>
            <a:r>
              <a:rPr lang="en-US" dirty="0" smtClean="0"/>
              <a:t>a loss of taxable income compensated by increase in taxes on non-mobile factors or in reduction in public spending</a:t>
            </a:r>
          </a:p>
          <a:p>
            <a:r>
              <a:rPr lang="en-US" dirty="0" smtClean="0"/>
              <a:t>incentives for profit shifting, </a:t>
            </a:r>
          </a:p>
          <a:p>
            <a:r>
              <a:rPr lang="en-US" dirty="0" smtClean="0"/>
              <a:t>inefficient level of public goods, </a:t>
            </a:r>
          </a:p>
          <a:p>
            <a:r>
              <a:rPr lang="en-US" dirty="0" smtClean="0"/>
              <a:t>distortion of the market:  capital flows where it is taxed less and not necessarily where it is used more productively</a:t>
            </a:r>
          </a:p>
          <a:p>
            <a:r>
              <a:rPr lang="en-US" dirty="0" smtClean="0"/>
              <a:t> general loss of welfare</a:t>
            </a:r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799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97221"/>
            <a:ext cx="8229600" cy="880241"/>
          </a:xfrm>
        </p:spPr>
        <p:txBody>
          <a:bodyPr>
            <a:normAutofit/>
          </a:bodyPr>
          <a:lstStyle/>
          <a:p>
            <a:r>
              <a:rPr lang="it-IT" sz="3200" b="1" dirty="0" smtClean="0"/>
              <a:t>A) </a:t>
            </a:r>
            <a:r>
              <a:rPr lang="it-IT" sz="3200" b="1" dirty="0" err="1" smtClean="0"/>
              <a:t>What</a:t>
            </a:r>
            <a:r>
              <a:rPr lang="it-IT" sz="3200" b="1" dirty="0" smtClean="0"/>
              <a:t> </a:t>
            </a:r>
            <a:r>
              <a:rPr lang="it-IT" sz="3200" b="1" dirty="0" err="1" smtClean="0"/>
              <a:t>is</a:t>
            </a:r>
            <a:r>
              <a:rPr lang="it-IT" sz="3200" b="1" dirty="0" smtClean="0"/>
              <a:t> </a:t>
            </a:r>
            <a:r>
              <a:rPr lang="it-IT" sz="3200" b="1" dirty="0" err="1" smtClean="0"/>
              <a:t>missing</a:t>
            </a:r>
            <a:r>
              <a:rPr lang="it-IT" sz="3200" b="1" dirty="0" smtClean="0"/>
              <a:t> for a “</a:t>
            </a:r>
            <a:r>
              <a:rPr lang="it-IT" sz="3200" b="1" dirty="0" err="1" smtClean="0"/>
              <a:t>grand</a:t>
            </a:r>
            <a:r>
              <a:rPr lang="it-IT" sz="3200" b="1" dirty="0" smtClean="0"/>
              <a:t> design”</a:t>
            </a:r>
            <a:endParaRPr lang="it-IT" sz="32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77462"/>
            <a:ext cx="8229600" cy="5528441"/>
          </a:xfrm>
        </p:spPr>
        <p:txBody>
          <a:bodyPr>
            <a:noAutofit/>
          </a:bodyPr>
          <a:lstStyle/>
          <a:p>
            <a:r>
              <a:rPr lang="en-US" sz="2400" dirty="0" smtClean="0"/>
              <a:t>harmonization of corporate tax rate as a legitimate </a:t>
            </a:r>
            <a:r>
              <a:rPr lang="en-US" sz="2400" u="sng" dirty="0" smtClean="0"/>
              <a:t>medium-term</a:t>
            </a:r>
            <a:r>
              <a:rPr lang="en-US" sz="2400" dirty="0" smtClean="0"/>
              <a:t> objective of the Union. </a:t>
            </a:r>
          </a:p>
          <a:p>
            <a:r>
              <a:rPr lang="en-US" sz="2400" dirty="0" smtClean="0"/>
              <a:t>verification on earnings and losses generating differences in the taxation on production and labor at the national level. </a:t>
            </a:r>
            <a:endParaRPr lang="it-IT" sz="2400" dirty="0" smtClean="0"/>
          </a:p>
          <a:p>
            <a:r>
              <a:rPr lang="en-US" sz="2400" dirty="0" smtClean="0"/>
              <a:t>        As an </a:t>
            </a:r>
            <a:r>
              <a:rPr lang="en-US" sz="2400" u="sng" dirty="0" smtClean="0"/>
              <a:t>intermediate step </a:t>
            </a:r>
            <a:r>
              <a:rPr lang="en-US" sz="2400" dirty="0" smtClean="0"/>
              <a:t>either</a:t>
            </a:r>
          </a:p>
          <a:p>
            <a:pPr>
              <a:buNone/>
            </a:pPr>
            <a:r>
              <a:rPr lang="en-US" sz="2400" dirty="0" smtClean="0"/>
              <a:t>     differences in corporate tax rate should be kept within predetermined ranges, but on common bases</a:t>
            </a:r>
          </a:p>
          <a:p>
            <a:pPr>
              <a:buNone/>
            </a:pPr>
            <a:r>
              <a:rPr lang="en-US" sz="2400" dirty="0" smtClean="0"/>
              <a:t>         or</a:t>
            </a:r>
          </a:p>
          <a:p>
            <a:pPr>
              <a:buNone/>
            </a:pPr>
            <a:r>
              <a:rPr lang="en-US" sz="2400" dirty="0" smtClean="0"/>
              <a:t>         </a:t>
            </a:r>
            <a:r>
              <a:rPr lang="en-US" sz="2400" dirty="0" smtClean="0">
                <a:solidFill>
                  <a:srgbClr val="FF0000"/>
                </a:solidFill>
              </a:rPr>
              <a:t>minimum tax rate </a:t>
            </a:r>
            <a:r>
              <a:rPr lang="en-US" sz="2400" dirty="0" smtClean="0"/>
              <a:t>should be introduced (not less than 25%), 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The weaker countries should be helped to compete on the basis of real economic factors and not providing facilities designed to undermine the laws of others; for this (as well as other reasons) an enlarged European budget is necessary</a:t>
            </a:r>
            <a:endParaRPr lang="it-IT" sz="240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632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B) actions against the use of tax havens</a:t>
            </a:r>
            <a:endParaRPr lang="it-IT" sz="32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three facets of the problem to be kept distinct from each other </a:t>
            </a:r>
          </a:p>
          <a:p>
            <a:r>
              <a:rPr lang="en-US" dirty="0" smtClean="0"/>
              <a:t>1) lack of transparency and exchange of information, namely the service of secrecy that tax havens offer </a:t>
            </a:r>
          </a:p>
          <a:p>
            <a:r>
              <a:rPr lang="en-US" dirty="0" smtClean="0"/>
              <a:t>2) lack of substantial activity associated with location of a company in a tax haven </a:t>
            </a:r>
          </a:p>
          <a:p>
            <a:r>
              <a:rPr lang="en-US" dirty="0" smtClean="0"/>
              <a:t>3) low or no taxation on relevant incomes (accompanied or not by fence edge schemes).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b="1" dirty="0" smtClean="0"/>
              <a:t>B  1)</a:t>
            </a:r>
            <a:r>
              <a:rPr lang="en-US" sz="3600" b="1" dirty="0" smtClean="0"/>
              <a:t> automatic information sharing</a:t>
            </a:r>
            <a:endParaRPr lang="it-IT" sz="36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62141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It is a very important program for tackling secrecy</a:t>
            </a:r>
          </a:p>
          <a:p>
            <a:r>
              <a:rPr lang="en-US" sz="2800" dirty="0" smtClean="0"/>
              <a:t>Previous approach to get information on specific and targeted request has not been particularly effective (explosion of offshore funds in the last ten years)</a:t>
            </a:r>
          </a:p>
          <a:p>
            <a:r>
              <a:rPr lang="en-US" sz="2800" i="1" dirty="0" smtClean="0"/>
              <a:t>tax payer identification number</a:t>
            </a:r>
            <a:r>
              <a:rPr lang="en-US" sz="2800" dirty="0" smtClean="0"/>
              <a:t> (the example of passports)</a:t>
            </a:r>
          </a:p>
          <a:p>
            <a:r>
              <a:rPr lang="en-US" sz="2800" dirty="0" smtClean="0"/>
              <a:t>monitoring that commitments are actually implemented</a:t>
            </a:r>
          </a:p>
          <a:p>
            <a:r>
              <a:rPr lang="en-US" sz="2800" dirty="0" smtClean="0"/>
              <a:t>effective sanctions for countries that opt ​​out</a:t>
            </a:r>
          </a:p>
          <a:p>
            <a:r>
              <a:rPr lang="en-US" sz="2800" dirty="0" smtClean="0"/>
              <a:t>Withdrawal of the banking license for financial institutions active in promoting tax evasion</a:t>
            </a:r>
            <a:endParaRPr lang="it-IT" sz="2800" dirty="0" smtClean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B    </a:t>
            </a:r>
            <a:r>
              <a:rPr lang="it-IT" sz="3600" b="1" dirty="0" smtClean="0"/>
              <a:t>2)</a:t>
            </a:r>
            <a:r>
              <a:rPr lang="en-US" sz="3600" b="1" dirty="0" smtClean="0"/>
              <a:t> Contrast to artificial constructions for tax avoidance</a:t>
            </a:r>
            <a:endParaRPr lang="it-IT" sz="36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08826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contrast is left to single countries, which apply a guideline of defensive actions (Cfc)</a:t>
            </a:r>
          </a:p>
          <a:p>
            <a:r>
              <a:rPr lang="en-US" dirty="0" smtClean="0"/>
              <a:t>heterogeneity in Europe in the application of the Cfc rules (U.K. has even removed the presumption of tax avoidance)</a:t>
            </a:r>
          </a:p>
          <a:p>
            <a:r>
              <a:rPr lang="en-US" dirty="0" smtClean="0"/>
              <a:t> the defensive approach </a:t>
            </a:r>
            <a:r>
              <a:rPr lang="en-US" u="sng" dirty="0" smtClean="0"/>
              <a:t>is not systemic</a:t>
            </a:r>
            <a:r>
              <a:rPr lang="en-US" dirty="0" smtClean="0"/>
              <a:t>, involves subjective judgments and gives rise to administrative complications, uncertainties, costs and difficulties in compliance or in the proof of evidence to the contrary </a:t>
            </a:r>
          </a:p>
          <a:p>
            <a:r>
              <a:rPr lang="en-US" dirty="0" smtClean="0"/>
              <a:t>a vicious circle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818438"/>
          </a:xfrm>
        </p:spPr>
        <p:txBody>
          <a:bodyPr>
            <a:normAutofit/>
          </a:bodyPr>
          <a:lstStyle/>
          <a:p>
            <a:r>
              <a:rPr lang="it-IT" sz="3200" b="1" dirty="0" err="1" smtClean="0"/>
              <a:t>Where</a:t>
            </a:r>
            <a:r>
              <a:rPr lang="it-IT" sz="3200" b="1" dirty="0" smtClean="0"/>
              <a:t> the </a:t>
            </a:r>
            <a:r>
              <a:rPr lang="it-IT" sz="3200" b="1" dirty="0" err="1" smtClean="0"/>
              <a:t>defensive</a:t>
            </a:r>
            <a:r>
              <a:rPr lang="it-IT" sz="3200" b="1" dirty="0" smtClean="0"/>
              <a:t> </a:t>
            </a:r>
            <a:r>
              <a:rPr lang="it-IT" sz="3200" b="1" dirty="0" err="1" smtClean="0"/>
              <a:t>approach</a:t>
            </a:r>
            <a:r>
              <a:rPr lang="it-IT" sz="3200" b="1" dirty="0" smtClean="0"/>
              <a:t> </a:t>
            </a:r>
            <a:r>
              <a:rPr lang="it-IT" sz="3200" b="1" dirty="0" err="1" smtClean="0"/>
              <a:t>is</a:t>
            </a:r>
            <a:r>
              <a:rPr lang="it-IT" sz="3200" b="1" dirty="0" smtClean="0"/>
              <a:t> </a:t>
            </a:r>
            <a:r>
              <a:rPr lang="it-IT" sz="3200" b="1" dirty="0" err="1" smtClean="0"/>
              <a:t>impotent</a:t>
            </a:r>
            <a:endParaRPr lang="it-IT" sz="32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93078"/>
            <a:ext cx="8229600" cy="543384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helpless when profits realized in Europe are </a:t>
            </a:r>
            <a:r>
              <a:rPr lang="en-US" i="1" dirty="0" smtClean="0"/>
              <a:t>legally</a:t>
            </a:r>
            <a:r>
              <a:rPr lang="en-US" dirty="0" smtClean="0"/>
              <a:t> channeled to affiliates located in areas with low or no taxation. </a:t>
            </a:r>
          </a:p>
          <a:p>
            <a:r>
              <a:rPr lang="en-US" dirty="0" smtClean="0"/>
              <a:t>The role of transfer prices and internal payments for services to offshore affiliates</a:t>
            </a:r>
          </a:p>
          <a:p>
            <a:r>
              <a:rPr lang="en-US" dirty="0" smtClean="0"/>
              <a:t>headquarters of MNs are set in countries, such as Luxembourg, Ireland or the Netherlands, where</a:t>
            </a:r>
          </a:p>
          <a:p>
            <a:pPr>
              <a:buNone/>
            </a:pPr>
            <a:r>
              <a:rPr lang="en-US" dirty="0" smtClean="0"/>
              <a:t>          - taxation is low in origin </a:t>
            </a:r>
          </a:p>
          <a:p>
            <a:pPr>
              <a:buNone/>
            </a:pPr>
            <a:r>
              <a:rPr lang="en-US" dirty="0" smtClean="0"/>
              <a:t>           - no withholding tax is charged on payments for intangible and services abroad</a:t>
            </a:r>
          </a:p>
          <a:p>
            <a:pPr>
              <a:buNone/>
            </a:pPr>
            <a:r>
              <a:rPr lang="en-US" dirty="0" smtClean="0"/>
              <a:t>           - these payments are not called into question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/>
              <a:t>The case </a:t>
            </a:r>
            <a:r>
              <a:rPr lang="it-IT" sz="3200" b="1" dirty="0" err="1" smtClean="0"/>
              <a:t>of</a:t>
            </a:r>
            <a:r>
              <a:rPr lang="it-IT" sz="3200" b="1" dirty="0" smtClean="0"/>
              <a:t> Apple and </a:t>
            </a:r>
            <a:r>
              <a:rPr lang="it-IT" sz="3200" b="1" dirty="0" err="1" smtClean="0"/>
              <a:t>of</a:t>
            </a:r>
            <a:r>
              <a:rPr lang="it-IT" sz="3200" b="1" dirty="0" smtClean="0"/>
              <a:t> the </a:t>
            </a:r>
            <a:r>
              <a:rPr lang="it-IT" sz="3200" b="1" dirty="0" err="1" smtClean="0"/>
              <a:t>digital</a:t>
            </a:r>
            <a:r>
              <a:rPr lang="it-IT" sz="3200" b="1" dirty="0" smtClean="0"/>
              <a:t> economy</a:t>
            </a:r>
            <a:endParaRPr lang="it-IT" sz="32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20100"/>
          </a:xfrm>
        </p:spPr>
        <p:txBody>
          <a:bodyPr>
            <a:noAutofit/>
          </a:bodyPr>
          <a:lstStyle/>
          <a:p>
            <a:r>
              <a:rPr lang="it-IT" sz="2500" dirty="0" smtClean="0"/>
              <a:t>  - </a:t>
            </a:r>
            <a:r>
              <a:rPr lang="en-US" sz="2500" dirty="0" smtClean="0"/>
              <a:t>taxes paid in European activities amount to 2% of profits </a:t>
            </a:r>
          </a:p>
          <a:p>
            <a:pPr>
              <a:buNone/>
            </a:pPr>
            <a:r>
              <a:rPr lang="en-US" sz="2500" dirty="0" smtClean="0"/>
              <a:t>        - profits are channeled through internal payments from its Irish headquarter to three subsidiaries </a:t>
            </a:r>
            <a:r>
              <a:rPr lang="en-US" sz="2500" u="sng" dirty="0" smtClean="0"/>
              <a:t>that have not declared a physical residence in any part of the world</a:t>
            </a:r>
            <a:r>
              <a:rPr lang="en-US" sz="2500" dirty="0" smtClean="0"/>
              <a:t>, one of which has not published a financial report for years</a:t>
            </a:r>
          </a:p>
          <a:p>
            <a:pPr>
              <a:buFont typeface="Arial" pitchFamily="34" charset="0"/>
              <a:buChar char="•"/>
            </a:pPr>
            <a:endParaRPr lang="it-IT" sz="2500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it-IT" sz="2500" dirty="0" smtClean="0">
                <a:solidFill>
                  <a:srgbClr val="FF0000"/>
                </a:solidFill>
              </a:rPr>
              <a:t> </a:t>
            </a:r>
            <a:r>
              <a:rPr lang="it-IT" sz="2500" b="1" dirty="0" smtClean="0">
                <a:solidFill>
                  <a:srgbClr val="FF0000"/>
                </a:solidFill>
              </a:rPr>
              <a:t>The </a:t>
            </a:r>
            <a:r>
              <a:rPr lang="it-IT" sz="2500" b="1" dirty="0" err="1" smtClean="0">
                <a:solidFill>
                  <a:srgbClr val="FF0000"/>
                </a:solidFill>
              </a:rPr>
              <a:t>digital</a:t>
            </a:r>
            <a:r>
              <a:rPr lang="it-IT" sz="2500" b="1" dirty="0" smtClean="0">
                <a:solidFill>
                  <a:srgbClr val="FF0000"/>
                </a:solidFill>
              </a:rPr>
              <a:t> economy </a:t>
            </a:r>
            <a:r>
              <a:rPr lang="it-IT" sz="2500" dirty="0" err="1" smtClean="0"/>
              <a:t>sets</a:t>
            </a:r>
            <a:r>
              <a:rPr lang="it-IT" sz="2500" dirty="0" smtClean="0"/>
              <a:t> </a:t>
            </a:r>
            <a:r>
              <a:rPr lang="it-IT" sz="2500" dirty="0" err="1" smtClean="0"/>
              <a:t>similar</a:t>
            </a:r>
            <a:r>
              <a:rPr lang="it-IT" sz="2500" dirty="0" smtClean="0"/>
              <a:t> </a:t>
            </a:r>
            <a:r>
              <a:rPr lang="it-IT" sz="2500" dirty="0" err="1" smtClean="0"/>
              <a:t>problems</a:t>
            </a:r>
            <a:r>
              <a:rPr lang="it-IT" sz="2500" dirty="0" smtClean="0"/>
              <a:t>:</a:t>
            </a:r>
          </a:p>
          <a:p>
            <a:pPr>
              <a:buNone/>
            </a:pPr>
            <a:r>
              <a:rPr lang="it-IT" sz="2500" dirty="0" smtClean="0"/>
              <a:t>          -    </a:t>
            </a:r>
            <a:r>
              <a:rPr lang="en-US" sz="2500" dirty="0" smtClean="0"/>
              <a:t>companies selling services from a portal can enter the network from any location. Hard to even identify where profits are diverted (to the limit at some platform outside territorial waters).</a:t>
            </a:r>
            <a:r>
              <a:rPr lang="it-IT" sz="2500" dirty="0" smtClean="0"/>
              <a:t>   </a:t>
            </a:r>
          </a:p>
          <a:p>
            <a:pPr>
              <a:buNone/>
            </a:pPr>
            <a:r>
              <a:rPr lang="it-IT" sz="2500" dirty="0" smtClean="0"/>
              <a:t>         - a </a:t>
            </a:r>
            <a:r>
              <a:rPr lang="it-IT" sz="2500" dirty="0" err="1" smtClean="0"/>
              <a:t>permanent</a:t>
            </a:r>
            <a:r>
              <a:rPr lang="it-IT" sz="2500" dirty="0" smtClean="0"/>
              <a:t> establishment </a:t>
            </a:r>
            <a:r>
              <a:rPr lang="it-IT" sz="2500" dirty="0" err="1" smtClean="0"/>
              <a:t>may</a:t>
            </a:r>
            <a:r>
              <a:rPr lang="it-IT" sz="2500" dirty="0" smtClean="0"/>
              <a:t> </a:t>
            </a:r>
            <a:r>
              <a:rPr lang="it-IT" sz="2500" dirty="0" err="1" smtClean="0"/>
              <a:t>not</a:t>
            </a:r>
            <a:r>
              <a:rPr lang="it-IT" sz="2500" dirty="0" smtClean="0"/>
              <a:t> </a:t>
            </a:r>
            <a:r>
              <a:rPr lang="it-IT" sz="2500" dirty="0" err="1" smtClean="0"/>
              <a:t>be</a:t>
            </a:r>
            <a:r>
              <a:rPr lang="it-IT" sz="2500" dirty="0" smtClean="0"/>
              <a:t> </a:t>
            </a:r>
            <a:r>
              <a:rPr lang="it-IT" sz="2500" dirty="0" err="1" smtClean="0"/>
              <a:t>needed</a:t>
            </a:r>
            <a:r>
              <a:rPr lang="it-IT" sz="2500" dirty="0" smtClean="0"/>
              <a:t>        </a:t>
            </a:r>
            <a:endParaRPr lang="it-IT" sz="250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B     A </a:t>
            </a:r>
            <a:r>
              <a:rPr lang="it-IT" dirty="0" err="1" smtClean="0"/>
              <a:t>possible</a:t>
            </a:r>
            <a:r>
              <a:rPr lang="it-IT" dirty="0" smtClean="0"/>
              <a:t> way out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61242"/>
            <a:ext cx="8229600" cy="4864922"/>
          </a:xfrm>
        </p:spPr>
        <p:txBody>
          <a:bodyPr>
            <a:normAutofit/>
          </a:bodyPr>
          <a:lstStyle/>
          <a:p>
            <a:r>
              <a:rPr lang="en-US" dirty="0" smtClean="0"/>
              <a:t>charging a withholding tax on sales, thus moving towards a taxation at the source or at the destination, at least for online trade</a:t>
            </a:r>
          </a:p>
          <a:p>
            <a:r>
              <a:rPr lang="en-US" dirty="0" smtClean="0"/>
              <a:t>This assumes that income is generated where logistics centers  are located or where the company has significant market shares</a:t>
            </a:r>
          </a:p>
          <a:p>
            <a:r>
              <a:rPr lang="en-US" dirty="0" smtClean="0"/>
              <a:t>Need to rethink the principle of taxation at the origin, based on physical presence and permanent establishment 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14</a:t>
            </a:fld>
            <a:endParaRPr lang="it-IT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it-IT" sz="3600" b="1" dirty="0" smtClean="0"/>
              <a:t>B    </a:t>
            </a:r>
            <a:r>
              <a:rPr lang="it-IT" sz="3200" b="1" dirty="0" smtClean="0"/>
              <a:t>2) A </a:t>
            </a:r>
            <a:r>
              <a:rPr lang="it-IT" sz="3200" b="1" dirty="0" err="1" smtClean="0"/>
              <a:t>true</a:t>
            </a:r>
            <a:r>
              <a:rPr lang="it-IT" sz="3200" b="1" dirty="0" smtClean="0"/>
              <a:t> </a:t>
            </a:r>
            <a:r>
              <a:rPr lang="it-IT" sz="3200" b="1" dirty="0" err="1" smtClean="0"/>
              <a:t>grand</a:t>
            </a:r>
            <a:r>
              <a:rPr lang="it-IT" sz="3200" b="1" dirty="0" smtClean="0"/>
              <a:t> design: a </a:t>
            </a:r>
            <a:r>
              <a:rPr lang="it-IT" sz="3200" b="1" dirty="0" err="1" smtClean="0"/>
              <a:t>unitary</a:t>
            </a:r>
            <a:r>
              <a:rPr lang="it-IT" sz="3200" b="1" dirty="0" smtClean="0"/>
              <a:t> </a:t>
            </a:r>
            <a:r>
              <a:rPr lang="it-IT" sz="3200" b="1" dirty="0" err="1" smtClean="0"/>
              <a:t>taxation</a:t>
            </a:r>
            <a:endParaRPr lang="it-IT" sz="32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417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MNs should be asked to present a unique consolidated account (according to an agreed accounting standard) in every country where they operate</a:t>
            </a:r>
          </a:p>
          <a:p>
            <a:r>
              <a:rPr lang="en-US" dirty="0" smtClean="0"/>
              <a:t>They should be taxed uniformly according to agreed formulas of apportionment of income that reflects the genuine presence in each country. </a:t>
            </a:r>
          </a:p>
          <a:p>
            <a:r>
              <a:rPr lang="en-US" dirty="0" smtClean="0"/>
              <a:t>The formula weighs labor employed, the value of physical assets (excluding intangible) and sales. 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15</a:t>
            </a:fld>
            <a:endParaRPr lang="it-IT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3648"/>
            <a:ext cx="8229600" cy="1143000"/>
          </a:xfrm>
        </p:spPr>
        <p:txBody>
          <a:bodyPr/>
          <a:lstStyle/>
          <a:p>
            <a:r>
              <a:rPr lang="it-IT" dirty="0" err="1" smtClean="0"/>
              <a:t>advantages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166648"/>
            <a:ext cx="8229600" cy="5328745"/>
          </a:xfrm>
        </p:spPr>
        <p:txBody>
          <a:bodyPr>
            <a:noAutofit/>
          </a:bodyPr>
          <a:lstStyle/>
          <a:p>
            <a:r>
              <a:rPr lang="en-US" sz="2400" dirty="0" smtClean="0"/>
              <a:t>eliding the internal transactions would eliminate at the root any convenience to artificial constructions in tax havens </a:t>
            </a:r>
          </a:p>
          <a:p>
            <a:r>
              <a:rPr lang="en-US" sz="2400" dirty="0" smtClean="0"/>
              <a:t>corporations can offset profits and losses obtained in different countries and reduce the cost of compliance; </a:t>
            </a:r>
          </a:p>
          <a:p>
            <a:endParaRPr lang="en-US" sz="2400" dirty="0" smtClean="0"/>
          </a:p>
          <a:p>
            <a:r>
              <a:rPr lang="en-US" sz="2400" dirty="0" smtClean="0"/>
              <a:t>tax administrations as do not need to restate company accounts and implement defensive and complex measures </a:t>
            </a:r>
          </a:p>
          <a:p>
            <a:endParaRPr lang="en-US" sz="2400" u="sng" dirty="0" smtClean="0"/>
          </a:p>
          <a:p>
            <a:r>
              <a:rPr lang="en-US" sz="2400" u="sng" dirty="0" smtClean="0"/>
              <a:t>CCCTB can be applied by individual countries </a:t>
            </a:r>
            <a:r>
              <a:rPr lang="en-US" sz="2400" dirty="0" smtClean="0"/>
              <a:t>even before an international agreement makes it the new standard </a:t>
            </a:r>
          </a:p>
          <a:p>
            <a:endParaRPr lang="en-US" sz="2400" dirty="0" smtClean="0"/>
          </a:p>
          <a:p>
            <a:r>
              <a:rPr lang="en-US" sz="2400" dirty="0" smtClean="0"/>
              <a:t>Europe should take the lead in its diffusion (Canada and the United States, support the system)</a:t>
            </a:r>
            <a:endParaRPr lang="it-IT" sz="2400" dirty="0" smtClean="0"/>
          </a:p>
          <a:p>
            <a:endParaRPr lang="it-IT" sz="280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16</a:t>
            </a:fld>
            <a:endParaRPr lang="it-IT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07624"/>
          </a:xfrm>
        </p:spPr>
        <p:txBody>
          <a:bodyPr>
            <a:noAutofit/>
          </a:bodyPr>
          <a:lstStyle/>
          <a:p>
            <a:r>
              <a:rPr lang="en-US" sz="3200" dirty="0" smtClean="0"/>
              <a:t>C) Is CCCTB as proposed by the Commission a grand design?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82262"/>
            <a:ext cx="8229600" cy="5297214"/>
          </a:xfrm>
        </p:spPr>
        <p:txBody>
          <a:bodyPr>
            <a:normAutofit fontScale="25000" lnSpcReduction="20000"/>
          </a:bodyPr>
          <a:lstStyle/>
          <a:p>
            <a:r>
              <a:rPr lang="it-IT" sz="9600" dirty="0" err="1" smtClean="0"/>
              <a:t>Not</a:t>
            </a:r>
            <a:r>
              <a:rPr lang="it-IT" sz="9600" dirty="0" smtClean="0"/>
              <a:t> </a:t>
            </a:r>
            <a:r>
              <a:rPr lang="it-IT" sz="9600" dirty="0" err="1" smtClean="0"/>
              <a:t>properly</a:t>
            </a:r>
            <a:r>
              <a:rPr lang="it-IT" sz="9600" dirty="0" smtClean="0"/>
              <a:t>, </a:t>
            </a:r>
            <a:r>
              <a:rPr lang="it-IT" sz="9600" dirty="0" err="1" smtClean="0"/>
              <a:t>not</a:t>
            </a:r>
            <a:r>
              <a:rPr lang="it-IT" sz="9600" dirty="0" smtClean="0"/>
              <a:t> </a:t>
            </a:r>
            <a:r>
              <a:rPr lang="it-IT" sz="9600" dirty="0" err="1" smtClean="0"/>
              <a:t>yet</a:t>
            </a:r>
            <a:r>
              <a:rPr lang="it-IT" sz="9600" dirty="0" smtClean="0"/>
              <a:t>       for 3 </a:t>
            </a:r>
            <a:r>
              <a:rPr lang="it-IT" sz="9600" dirty="0" err="1" smtClean="0"/>
              <a:t>shortcomings</a:t>
            </a:r>
            <a:endParaRPr lang="it-IT" sz="9600" dirty="0" smtClean="0"/>
          </a:p>
          <a:p>
            <a:pPr>
              <a:buFont typeface="Arial" pitchFamily="34" charset="0"/>
              <a:buChar char="•"/>
            </a:pPr>
            <a:r>
              <a:rPr lang="it-IT" sz="9600" dirty="0" smtClean="0"/>
              <a:t>1) </a:t>
            </a:r>
            <a:r>
              <a:rPr lang="en-US" sz="9600" u="sng" dirty="0" smtClean="0"/>
              <a:t>It not mandatory, but optional </a:t>
            </a:r>
          </a:p>
          <a:p>
            <a:pPr>
              <a:buNone/>
            </a:pPr>
            <a:r>
              <a:rPr lang="en-US" sz="9600" dirty="0" smtClean="0"/>
              <a:t>                 - not the distinctive Union tax system (which at most Union itself might administer by holding for its budget a share of accruing revenue). </a:t>
            </a:r>
          </a:p>
          <a:p>
            <a:pPr>
              <a:buFont typeface="Arial" pitchFamily="34" charset="0"/>
              <a:buChar char="•"/>
            </a:pPr>
            <a:r>
              <a:rPr lang="en-US" sz="9600" dirty="0" smtClean="0"/>
              <a:t> 2) </a:t>
            </a:r>
            <a:r>
              <a:rPr lang="en-US" sz="9600" u="sng" dirty="0" smtClean="0"/>
              <a:t>it does not provide for any harmonization of the profit tax</a:t>
            </a:r>
            <a:r>
              <a:rPr lang="en-US" sz="9600" dirty="0" smtClean="0"/>
              <a:t>, so maintaining in life a tax competition </a:t>
            </a:r>
          </a:p>
          <a:p>
            <a:pPr>
              <a:buNone/>
            </a:pPr>
            <a:r>
              <a:rPr lang="en-US" sz="9600" dirty="0" smtClean="0"/>
              <a:t>                  -  it would be by all means preferable tax harmonization plus the inclusion of </a:t>
            </a:r>
            <a:r>
              <a:rPr lang="en-US" sz="9600" dirty="0" smtClean="0">
                <a:solidFill>
                  <a:srgbClr val="FF0000"/>
                </a:solidFill>
              </a:rPr>
              <a:t>some measure of national income weighed in inverse proportional way  in the apportionment formula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sz="9600" dirty="0" smtClean="0"/>
              <a:t> 3) consolidated </a:t>
            </a:r>
            <a:r>
              <a:rPr lang="en-US" sz="9600" u="sng" dirty="0" smtClean="0"/>
              <a:t>profits are only from EU wide activities</a:t>
            </a:r>
            <a:r>
              <a:rPr lang="en-US" sz="9600" dirty="0" smtClean="0"/>
              <a:t>, leaving the opportunity for excluding affiliates located in tax havens. </a:t>
            </a:r>
          </a:p>
          <a:p>
            <a:pPr>
              <a:lnSpc>
                <a:spcPct val="120000"/>
              </a:lnSpc>
              <a:buNone/>
            </a:pPr>
            <a:r>
              <a:rPr lang="en-US" sz="9200" dirty="0" smtClean="0"/>
              <a:t>                   - anti elusion measures still necessary, although have proved ineffective.</a:t>
            </a:r>
            <a:endParaRPr lang="it-IT" sz="9200" dirty="0" smtClean="0"/>
          </a:p>
          <a:p>
            <a:endParaRPr lang="it-IT" dirty="0" smtClean="0"/>
          </a:p>
          <a:p>
            <a:pPr>
              <a:buNone/>
            </a:pPr>
            <a:r>
              <a:rPr lang="it-IT" dirty="0" smtClean="0"/>
              <a:t>         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17</a:t>
            </a:fld>
            <a:endParaRPr lang="it-IT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36634"/>
            <a:ext cx="8229600" cy="809297"/>
          </a:xfrm>
        </p:spPr>
        <p:txBody>
          <a:bodyPr/>
          <a:lstStyle/>
          <a:p>
            <a:r>
              <a:rPr lang="it-IT" dirty="0" err="1" smtClean="0"/>
              <a:t>Not</a:t>
            </a:r>
            <a:r>
              <a:rPr lang="it-IT" dirty="0" smtClean="0"/>
              <a:t> a </a:t>
            </a:r>
            <a:r>
              <a:rPr lang="it-IT" dirty="0" err="1" smtClean="0"/>
              <a:t>bright</a:t>
            </a:r>
            <a:r>
              <a:rPr lang="it-IT" dirty="0" smtClean="0"/>
              <a:t> </a:t>
            </a:r>
            <a:r>
              <a:rPr lang="it-IT" dirty="0" err="1" smtClean="0"/>
              <a:t>perpective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45931"/>
            <a:ext cx="8229600" cy="5759669"/>
          </a:xfrm>
        </p:spPr>
        <p:txBody>
          <a:bodyPr>
            <a:normAutofit fontScale="47500" lnSpcReduction="20000"/>
          </a:bodyPr>
          <a:lstStyle/>
          <a:p>
            <a:r>
              <a:rPr lang="en-US" sz="5300" dirty="0" smtClean="0"/>
              <a:t>Even with this watering down CCCBTB is unlikely to get an unanimous vote at the Council of Europe </a:t>
            </a:r>
          </a:p>
          <a:p>
            <a:r>
              <a:rPr lang="en-US" sz="5300" dirty="0" smtClean="0"/>
              <a:t>Without </a:t>
            </a:r>
            <a:r>
              <a:rPr lang="en-US" sz="5300" u="sng" dirty="0" smtClean="0"/>
              <a:t>overcoming the principle of unanimity </a:t>
            </a:r>
            <a:r>
              <a:rPr lang="en-US" sz="5300" dirty="0" smtClean="0"/>
              <a:t>it will be difficult to design organic and truly European projects</a:t>
            </a:r>
          </a:p>
          <a:p>
            <a:pPr>
              <a:buFont typeface="Arial" pitchFamily="34" charset="0"/>
              <a:buChar char="•"/>
            </a:pPr>
            <a:r>
              <a:rPr lang="en-US" sz="5300" i="1" dirty="0" smtClean="0">
                <a:solidFill>
                  <a:srgbClr val="FF0000"/>
                </a:solidFill>
              </a:rPr>
              <a:t>The European countries have not lost fiscal autonomy because of globalization, but for the intra-Union competition.</a:t>
            </a:r>
          </a:p>
          <a:p>
            <a:pPr>
              <a:buFont typeface="Arial" pitchFamily="34" charset="0"/>
              <a:buChar char="•"/>
            </a:pPr>
            <a:r>
              <a:rPr lang="en-US" sz="5300" dirty="0" smtClean="0"/>
              <a:t>Do we want this:?</a:t>
            </a:r>
          </a:p>
          <a:p>
            <a:pPr>
              <a:buNone/>
            </a:pPr>
            <a:r>
              <a:rPr lang="en-US" sz="5300" dirty="0" smtClean="0"/>
              <a:t>           - reciprocal subtraction of taxable bases? </a:t>
            </a:r>
          </a:p>
          <a:p>
            <a:pPr>
              <a:buNone/>
            </a:pPr>
            <a:r>
              <a:rPr lang="en-US" sz="5300" dirty="0" smtClean="0"/>
              <a:t>           - de-industrialization of some for the benefit others legitimized?</a:t>
            </a:r>
          </a:p>
          <a:p>
            <a:pPr>
              <a:buNone/>
            </a:pPr>
            <a:r>
              <a:rPr lang="en-US" sz="5300" dirty="0" smtClean="0"/>
              <a:t>-            a group of countries prospering on the difficulties of others without exerting due responsibility? </a:t>
            </a:r>
          </a:p>
          <a:p>
            <a:endParaRPr lang="en-US" sz="5300" dirty="0" smtClean="0"/>
          </a:p>
          <a:p>
            <a:r>
              <a:rPr lang="en-US" sz="5300" dirty="0" smtClean="0"/>
              <a:t>Is it so difficult to realize that we are dancing on </a:t>
            </a:r>
            <a:r>
              <a:rPr lang="en-US" sz="5300" smtClean="0"/>
              <a:t>fire?</a:t>
            </a:r>
            <a:endParaRPr lang="it-IT" sz="5300" dirty="0" smtClean="0"/>
          </a:p>
          <a:p>
            <a:pPr>
              <a:buNone/>
            </a:pPr>
            <a:r>
              <a:rPr lang="en-US" sz="5300" dirty="0" smtClean="0"/>
              <a:t>  </a:t>
            </a:r>
            <a:endParaRPr lang="it-IT" sz="5300" dirty="0" smtClean="0"/>
          </a:p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BB80-7ABC-764C-B69E-64EA09C9CD27}" type="slidenum">
              <a:rPr lang="it-IT" smtClean="0"/>
              <a:pPr/>
              <a:t>18</a:t>
            </a:fld>
            <a:endParaRPr lang="it-I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1291</Words>
  <Application>Microsoft Office PowerPoint</Application>
  <PresentationFormat>Presentazione su schermo (4:3)</PresentationFormat>
  <Paragraphs>154</Paragraphs>
  <Slides>18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19" baseType="lpstr">
      <vt:lpstr>Tema di Office</vt:lpstr>
      <vt:lpstr>In search for a model of a truly European tax system</vt:lpstr>
      <vt:lpstr>The need to find a model for a uniform tax structure</vt:lpstr>
      <vt:lpstr>It is not true that any kind of convergence is positive</vt:lpstr>
      <vt:lpstr>It is not true that any kind of convergence is positive 2</vt:lpstr>
      <vt:lpstr>Need for grand designs</vt:lpstr>
      <vt:lpstr>A) “harmful” competition</vt:lpstr>
      <vt:lpstr>“beneficial competition”</vt:lpstr>
      <vt:lpstr>A) What is missing for a “grand design”</vt:lpstr>
      <vt:lpstr>B) actions against the use of tax havens</vt:lpstr>
      <vt:lpstr>B  1) automatic information sharing</vt:lpstr>
      <vt:lpstr>B    2) Contrast to artificial constructions for tax avoidance</vt:lpstr>
      <vt:lpstr>Where the defensive approach is impotent</vt:lpstr>
      <vt:lpstr>The case of Apple and of the digital economy</vt:lpstr>
      <vt:lpstr>B     A possible way out</vt:lpstr>
      <vt:lpstr>B    2) A true grand design: a unitary taxation</vt:lpstr>
      <vt:lpstr>advantages</vt:lpstr>
      <vt:lpstr>C) Is CCCTB as proposed by the Commission a grand design?</vt:lpstr>
      <vt:lpstr>Not a bright perpective</vt:lpstr>
    </vt:vector>
  </TitlesOfParts>
  <Company>sapenza università di roma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maurizio franzini</dc:creator>
  <cp:lastModifiedBy>Utente_locale</cp:lastModifiedBy>
  <cp:revision>96</cp:revision>
  <cp:lastPrinted>2014-06-26T08:15:08Z</cp:lastPrinted>
  <dcterms:created xsi:type="dcterms:W3CDTF">2014-06-25T18:13:10Z</dcterms:created>
  <dcterms:modified xsi:type="dcterms:W3CDTF">2014-10-01T12:05:17Z</dcterms:modified>
</cp:coreProperties>
</file>