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64" r:id="rId2"/>
    <p:sldId id="266" r:id="rId3"/>
    <p:sldId id="258" r:id="rId4"/>
    <p:sldId id="257" r:id="rId5"/>
    <p:sldId id="259" r:id="rId6"/>
    <p:sldId id="261" r:id="rId7"/>
    <p:sldId id="260" r:id="rId8"/>
    <p:sldId id="263" r:id="rId9"/>
    <p:sldId id="265"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29" autoAdjust="0"/>
    <p:restoredTop sz="94660"/>
  </p:normalViewPr>
  <p:slideViewPr>
    <p:cSldViewPr snapToGrid="0">
      <p:cViewPr varScale="1">
        <p:scale>
          <a:sx n="106" d="100"/>
          <a:sy n="106" d="100"/>
        </p:scale>
        <p:origin x="-102"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Chart%20in%20Microsoft%20Office%20PowerPoint"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lang="en-US"/>
            </a:pPr>
            <a:r>
              <a:rPr lang="en-US" dirty="0" smtClean="0"/>
              <a:t>Estimated Total </a:t>
            </a:r>
            <a:r>
              <a:rPr lang="en-US" dirty="0"/>
              <a:t>State and Local User and Sales Tax </a:t>
            </a:r>
            <a:r>
              <a:rPr lang="en-US" dirty="0" smtClean="0"/>
              <a:t>Revenue Loss</a:t>
            </a:r>
            <a:endParaRPr lang="en-US" dirty="0"/>
          </a:p>
        </c:rich>
      </c:tx>
      <c:layout/>
      <c:overlay val="0"/>
    </c:title>
    <c:autoTitleDeleted val="0"/>
    <c:plotArea>
      <c:layout/>
      <c:barChart>
        <c:barDir val="col"/>
        <c:grouping val="clustered"/>
        <c:varyColors val="0"/>
        <c:ser>
          <c:idx val="0"/>
          <c:order val="0"/>
          <c:tx>
            <c:strRef>
              <c:f>'[Chart in Microsoft Office PowerPoint]Sheet1'!$B$1</c:f>
              <c:strCache>
                <c:ptCount val="1"/>
                <c:pt idx="0">
                  <c:v>Uncollected State and Local User and Sales Tax Revenue</c:v>
                </c:pt>
              </c:strCache>
            </c:strRef>
          </c:tx>
          <c:spPr>
            <a:solidFill>
              <a:srgbClr val="FF0000"/>
            </a:solidFill>
          </c:spPr>
          <c:invertIfNegative val="0"/>
          <c:cat>
            <c:numRef>
              <c:f>'[Chart in Microsoft Office PowerPoint]Sheet1'!$H$2:$H$7</c:f>
              <c:numCache>
                <c:formatCode>General</c:formatCode>
                <c:ptCount val="6"/>
                <c:pt idx="0">
                  <c:v>2007</c:v>
                </c:pt>
                <c:pt idx="1">
                  <c:v>2008</c:v>
                </c:pt>
                <c:pt idx="2">
                  <c:v>2009</c:v>
                </c:pt>
                <c:pt idx="3">
                  <c:v>2010</c:v>
                </c:pt>
                <c:pt idx="4">
                  <c:v>2011</c:v>
                </c:pt>
                <c:pt idx="5">
                  <c:v>2012</c:v>
                </c:pt>
              </c:numCache>
            </c:numRef>
          </c:cat>
          <c:val>
            <c:numRef>
              <c:f>'[Chart in Microsoft Office PowerPoint]Sheet1'!$I$2:$I$7</c:f>
              <c:numCache>
                <c:formatCode>_("$"* #,##0_);_("$"* \(#,##0\);_("$"* "-"??_);_(@_)</c:formatCode>
                <c:ptCount val="6"/>
                <c:pt idx="0">
                  <c:v>7245</c:v>
                </c:pt>
                <c:pt idx="1">
                  <c:v>7745</c:v>
                </c:pt>
                <c:pt idx="2">
                  <c:v>7502</c:v>
                </c:pt>
                <c:pt idx="3">
                  <c:v>9919</c:v>
                </c:pt>
                <c:pt idx="4">
                  <c:v>11323</c:v>
                </c:pt>
                <c:pt idx="5">
                  <c:v>12649</c:v>
                </c:pt>
              </c:numCache>
            </c:numRef>
          </c:val>
        </c:ser>
        <c:dLbls>
          <c:showLegendKey val="0"/>
          <c:showVal val="0"/>
          <c:showCatName val="0"/>
          <c:showSerName val="0"/>
          <c:showPercent val="0"/>
          <c:showBubbleSize val="0"/>
        </c:dLbls>
        <c:gapWidth val="150"/>
        <c:axId val="47153536"/>
        <c:axId val="47155072"/>
      </c:barChart>
      <c:catAx>
        <c:axId val="47153536"/>
        <c:scaling>
          <c:orientation val="minMax"/>
        </c:scaling>
        <c:delete val="0"/>
        <c:axPos val="b"/>
        <c:numFmt formatCode="General" sourceLinked="1"/>
        <c:majorTickMark val="out"/>
        <c:minorTickMark val="none"/>
        <c:tickLblPos val="nextTo"/>
        <c:txPr>
          <a:bodyPr/>
          <a:lstStyle/>
          <a:p>
            <a:pPr>
              <a:defRPr lang="en-US"/>
            </a:pPr>
            <a:endParaRPr lang="it-IT"/>
          </a:p>
        </c:txPr>
        <c:crossAx val="47155072"/>
        <c:crosses val="autoZero"/>
        <c:auto val="1"/>
        <c:lblAlgn val="ctr"/>
        <c:lblOffset val="100"/>
        <c:noMultiLvlLbl val="0"/>
      </c:catAx>
      <c:valAx>
        <c:axId val="47155072"/>
        <c:scaling>
          <c:orientation val="minMax"/>
          <c:max val="15000"/>
          <c:min val="0"/>
        </c:scaling>
        <c:delete val="0"/>
        <c:axPos val="l"/>
        <c:majorGridlines/>
        <c:numFmt formatCode="&quot;$&quot;#,##0" sourceLinked="0"/>
        <c:majorTickMark val="out"/>
        <c:minorTickMark val="none"/>
        <c:tickLblPos val="nextTo"/>
        <c:txPr>
          <a:bodyPr/>
          <a:lstStyle/>
          <a:p>
            <a:pPr>
              <a:defRPr lang="en-US"/>
            </a:pPr>
            <a:endParaRPr lang="it-IT"/>
          </a:p>
        </c:txPr>
        <c:crossAx val="47153536"/>
        <c:crosses val="autoZero"/>
        <c:crossBetween val="between"/>
        <c:majorUnit val="2000"/>
        <c:minorUnit val="400"/>
      </c:valAx>
    </c:plotArea>
    <c:plotVisOnly val="1"/>
    <c:dispBlanksAs val="gap"/>
    <c:showDLblsOverMax val="0"/>
  </c:chart>
  <c:spPr>
    <a:solidFill>
      <a:prstClr val="white"/>
    </a:solidFill>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7FC2221-EC97-4D88-94C0-346A1F49E70B}" type="datetimeFigureOut">
              <a:rPr lang="en-US" smtClean="0"/>
              <a:pPr/>
              <a:t>9/30/2014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654B39F-71DA-4905-8D2E-56FB47D547A7}" type="slidenum">
              <a:rPr lang="en-US" smtClean="0"/>
              <a:pPr/>
              <a:t>‹N›</a:t>
            </a:fld>
            <a:endParaRPr lang="en-US"/>
          </a:p>
        </p:txBody>
      </p:sp>
    </p:spTree>
    <p:extLst>
      <p:ext uri="{BB962C8B-B14F-4D97-AF65-F5344CB8AC3E}">
        <p14:creationId xmlns:p14="http://schemas.microsoft.com/office/powerpoint/2010/main" val="13146186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r>
              <a:rPr lang="en-US" dirty="0" smtClean="0"/>
              <a:t>Why’s that important? Because employment in the service sector indicates that the growth is in ‘services’ not in tangible</a:t>
            </a:r>
            <a:r>
              <a:rPr lang="en-US" baseline="0" dirty="0" smtClean="0"/>
              <a:t> products. The consumer’s dollar is spent on goods that are increasingly not taxed by state and local governments. Since the war, a shift in the percentage of the consumer’s dollar that is spent on “goods” (mostly taxable) and “services” (mostly not taxable) from 1/3 to 2/3, and vice versa.</a:t>
            </a:r>
          </a:p>
          <a:p>
            <a:endParaRPr lang="en-US" baseline="0" dirty="0" smtClean="0"/>
          </a:p>
          <a:p>
            <a:pPr eaLnBrk="1" hangingPunct="1"/>
            <a:r>
              <a:rPr lang="en-US" dirty="0" smtClean="0"/>
              <a:t>Even as tax base narrows due to the tax-exempt property and non-taxed services, federal intervention reduces the base even more.</a:t>
            </a:r>
          </a:p>
          <a:p>
            <a:pPr eaLnBrk="1" hangingPunct="1"/>
            <a:endParaRPr lang="en-US" dirty="0" smtClean="0"/>
          </a:p>
          <a:p>
            <a:pPr eaLnBrk="1" hangingPunct="1"/>
            <a:r>
              <a:rPr lang="en-US" dirty="0" smtClean="0"/>
              <a:t>The Internet Tax Freedom Act and the Bella Hess and Quill Supreme Court decisions have effectively hidden billions of the tax base. The effect shifts the tax burden elsewhere.</a:t>
            </a:r>
          </a:p>
          <a:p>
            <a:pPr eaLnBrk="1" hangingPunct="1"/>
            <a:endParaRPr lang="en-US" dirty="0" smtClean="0"/>
          </a:p>
          <a:p>
            <a:pPr eaLnBrk="1" hangingPunct="1"/>
            <a:r>
              <a:rPr lang="en-US" dirty="0" smtClean="0"/>
              <a:t>Fox/Bruce estimate the retail sales tax loss at ~$116 billion in 2003 that will escalate to $35 billion (or $22 B) in 2008.</a:t>
            </a:r>
          </a:p>
          <a:p>
            <a:endParaRPr lang="en-US" dirty="0"/>
          </a:p>
        </p:txBody>
      </p:sp>
      <p:sp>
        <p:nvSpPr>
          <p:cNvPr id="4" name="Slide Number Placeholder 3"/>
          <p:cNvSpPr>
            <a:spLocks noGrp="1"/>
          </p:cNvSpPr>
          <p:nvPr>
            <p:ph type="sldNum" sz="quarter" idx="10"/>
          </p:nvPr>
        </p:nvSpPr>
        <p:spPr/>
        <p:txBody>
          <a:bodyPr/>
          <a:lstStyle/>
          <a:p>
            <a:fld id="{D0BF7965-A8ED-45B5-BA02-F34FBDC33CED}" type="slidenum">
              <a:rPr lang="en-US" smtClean="0"/>
              <a:pPr/>
              <a:t>6</a:t>
            </a:fld>
            <a:endParaRPr lang="en-US"/>
          </a:p>
        </p:txBody>
      </p:sp>
    </p:spTree>
    <p:extLst>
      <p:ext uri="{BB962C8B-B14F-4D97-AF65-F5344CB8AC3E}">
        <p14:creationId xmlns:p14="http://schemas.microsoft.com/office/powerpoint/2010/main" val="16774920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4FCD838-ABD3-4F15-8443-6A5D85F2EE0A}" type="datetimeFigureOut">
              <a:rPr lang="en-US" smtClean="0"/>
              <a:pPr/>
              <a:t>9/30/2014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3048EE-EA49-4546-9F22-26A5E2873805}" type="slidenum">
              <a:rPr lang="en-US" smtClean="0"/>
              <a:pPr/>
              <a:t>‹N›</a:t>
            </a:fld>
            <a:endParaRPr lang="en-US"/>
          </a:p>
        </p:txBody>
      </p:sp>
    </p:spTree>
    <p:extLst>
      <p:ext uri="{BB962C8B-B14F-4D97-AF65-F5344CB8AC3E}">
        <p14:creationId xmlns:p14="http://schemas.microsoft.com/office/powerpoint/2010/main" val="17874261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4FCD838-ABD3-4F15-8443-6A5D85F2EE0A}" type="datetimeFigureOut">
              <a:rPr lang="en-US" smtClean="0"/>
              <a:pPr/>
              <a:t>9/30/2014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3048EE-EA49-4546-9F22-26A5E2873805}" type="slidenum">
              <a:rPr lang="en-US" smtClean="0"/>
              <a:pPr/>
              <a:t>‹N›</a:t>
            </a:fld>
            <a:endParaRPr lang="en-US"/>
          </a:p>
        </p:txBody>
      </p:sp>
    </p:spTree>
    <p:extLst>
      <p:ext uri="{BB962C8B-B14F-4D97-AF65-F5344CB8AC3E}">
        <p14:creationId xmlns:p14="http://schemas.microsoft.com/office/powerpoint/2010/main" val="20883960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7"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7"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4FCD838-ABD3-4F15-8443-6A5D85F2EE0A}" type="datetimeFigureOut">
              <a:rPr lang="en-US" smtClean="0"/>
              <a:pPr/>
              <a:t>9/30/2014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3048EE-EA49-4546-9F22-26A5E2873805}" type="slidenum">
              <a:rPr lang="en-US" smtClean="0"/>
              <a:pPr/>
              <a:t>‹N›</a:t>
            </a:fld>
            <a:endParaRPr lang="en-US"/>
          </a:p>
        </p:txBody>
      </p:sp>
    </p:spTree>
    <p:extLst>
      <p:ext uri="{BB962C8B-B14F-4D97-AF65-F5344CB8AC3E}">
        <p14:creationId xmlns:p14="http://schemas.microsoft.com/office/powerpoint/2010/main" val="13430457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4FCD838-ABD3-4F15-8443-6A5D85F2EE0A}" type="datetimeFigureOut">
              <a:rPr lang="en-US" smtClean="0"/>
              <a:pPr/>
              <a:t>9/30/2014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3048EE-EA49-4546-9F22-26A5E2873805}" type="slidenum">
              <a:rPr lang="en-US" smtClean="0"/>
              <a:pPr/>
              <a:t>‹N›</a:t>
            </a:fld>
            <a:endParaRPr lang="en-US"/>
          </a:p>
        </p:txBody>
      </p:sp>
    </p:spTree>
    <p:extLst>
      <p:ext uri="{BB962C8B-B14F-4D97-AF65-F5344CB8AC3E}">
        <p14:creationId xmlns:p14="http://schemas.microsoft.com/office/powerpoint/2010/main" val="8832706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4FCD838-ABD3-4F15-8443-6A5D85F2EE0A}" type="datetimeFigureOut">
              <a:rPr lang="en-US" smtClean="0"/>
              <a:pPr/>
              <a:t>9/30/2014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33048EE-EA49-4546-9F22-26A5E2873805}" type="slidenum">
              <a:rPr lang="en-US" smtClean="0"/>
              <a:pPr/>
              <a:t>‹N›</a:t>
            </a:fld>
            <a:endParaRPr lang="en-US"/>
          </a:p>
        </p:txBody>
      </p:sp>
    </p:spTree>
    <p:extLst>
      <p:ext uri="{BB962C8B-B14F-4D97-AF65-F5344CB8AC3E}">
        <p14:creationId xmlns:p14="http://schemas.microsoft.com/office/powerpoint/2010/main" val="26369779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4FCD838-ABD3-4F15-8443-6A5D85F2EE0A}" type="datetimeFigureOut">
              <a:rPr lang="en-US" smtClean="0"/>
              <a:pPr/>
              <a:t>9/30/2014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33048EE-EA49-4546-9F22-26A5E2873805}" type="slidenum">
              <a:rPr lang="en-US" smtClean="0"/>
              <a:pPr/>
              <a:t>‹N›</a:t>
            </a:fld>
            <a:endParaRPr lang="en-US"/>
          </a:p>
        </p:txBody>
      </p:sp>
    </p:spTree>
    <p:extLst>
      <p:ext uri="{BB962C8B-B14F-4D97-AF65-F5344CB8AC3E}">
        <p14:creationId xmlns:p14="http://schemas.microsoft.com/office/powerpoint/2010/main" val="41681626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FCD838-ABD3-4F15-8443-6A5D85F2EE0A}" type="datetimeFigureOut">
              <a:rPr lang="en-US" smtClean="0"/>
              <a:pPr/>
              <a:t>9/30/2014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33048EE-EA49-4546-9F22-26A5E2873805}" type="slidenum">
              <a:rPr lang="en-US" smtClean="0"/>
              <a:pPr/>
              <a:t>‹N›</a:t>
            </a:fld>
            <a:endParaRPr lang="en-US"/>
          </a:p>
        </p:txBody>
      </p:sp>
    </p:spTree>
    <p:extLst>
      <p:ext uri="{BB962C8B-B14F-4D97-AF65-F5344CB8AC3E}">
        <p14:creationId xmlns:p14="http://schemas.microsoft.com/office/powerpoint/2010/main" val="11114270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4FCD838-ABD3-4F15-8443-6A5D85F2EE0A}" type="datetimeFigureOut">
              <a:rPr lang="en-US" smtClean="0"/>
              <a:pPr/>
              <a:t>9/30/2014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3048EE-EA49-4546-9F22-26A5E2873805}" type="slidenum">
              <a:rPr lang="en-US" smtClean="0"/>
              <a:pPr/>
              <a:t>‹N›</a:t>
            </a:fld>
            <a:endParaRPr lang="en-US"/>
          </a:p>
        </p:txBody>
      </p:sp>
    </p:spTree>
    <p:extLst>
      <p:ext uri="{BB962C8B-B14F-4D97-AF65-F5344CB8AC3E}">
        <p14:creationId xmlns:p14="http://schemas.microsoft.com/office/powerpoint/2010/main" val="21906302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4FCD838-ABD3-4F15-8443-6A5D85F2EE0A}" type="datetimeFigureOut">
              <a:rPr lang="en-US" smtClean="0"/>
              <a:pPr/>
              <a:t>9/30/2014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3048EE-EA49-4546-9F22-26A5E2873805}" type="slidenum">
              <a:rPr lang="en-US" smtClean="0"/>
              <a:pPr/>
              <a:t>‹N›</a:t>
            </a:fld>
            <a:endParaRPr lang="en-US"/>
          </a:p>
        </p:txBody>
      </p:sp>
    </p:spTree>
    <p:extLst>
      <p:ext uri="{BB962C8B-B14F-4D97-AF65-F5344CB8AC3E}">
        <p14:creationId xmlns:p14="http://schemas.microsoft.com/office/powerpoint/2010/main" val="21778252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4FCD838-ABD3-4F15-8443-6A5D85F2EE0A}" type="datetimeFigureOut">
              <a:rPr lang="en-US" smtClean="0"/>
              <a:pPr/>
              <a:t>9/30/2014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3048EE-EA49-4546-9F22-26A5E2873805}" type="slidenum">
              <a:rPr lang="en-US" smtClean="0"/>
              <a:pPr/>
              <a:t>‹N›</a:t>
            </a:fld>
            <a:endParaRPr lang="en-US"/>
          </a:p>
        </p:txBody>
      </p:sp>
    </p:spTree>
    <p:extLst>
      <p:ext uri="{BB962C8B-B14F-4D97-AF65-F5344CB8AC3E}">
        <p14:creationId xmlns:p14="http://schemas.microsoft.com/office/powerpoint/2010/main" val="26124965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4FCD838-ABD3-4F15-8443-6A5D85F2EE0A}" type="datetimeFigureOut">
              <a:rPr lang="en-US" smtClean="0"/>
              <a:pPr/>
              <a:t>9/30/2014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3048EE-EA49-4546-9F22-26A5E2873805}" type="slidenum">
              <a:rPr lang="en-US" smtClean="0"/>
              <a:pPr/>
              <a:t>‹N›</a:t>
            </a:fld>
            <a:endParaRPr lang="en-US"/>
          </a:p>
        </p:txBody>
      </p:sp>
    </p:spTree>
    <p:extLst>
      <p:ext uri="{BB962C8B-B14F-4D97-AF65-F5344CB8AC3E}">
        <p14:creationId xmlns:p14="http://schemas.microsoft.com/office/powerpoint/2010/main" val="5284438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FCD838-ABD3-4F15-8443-6A5D85F2EE0A}" type="datetimeFigureOut">
              <a:rPr lang="en-US" smtClean="0"/>
              <a:pPr/>
              <a:t>9/30/2014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3048EE-EA49-4546-9F22-26A5E2873805}" type="slidenum">
              <a:rPr lang="en-US" smtClean="0"/>
              <a:pPr/>
              <a:t>‹N›</a:t>
            </a:fld>
            <a:endParaRPr lang="en-US"/>
          </a:p>
        </p:txBody>
      </p:sp>
    </p:spTree>
    <p:extLst>
      <p:ext uri="{BB962C8B-B14F-4D97-AF65-F5344CB8AC3E}">
        <p14:creationId xmlns:p14="http://schemas.microsoft.com/office/powerpoint/2010/main" val="40873680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taxfoundation.org/sites/taxfoundation.org/files/docs/state-local-sales-taxes-2014-(large).png"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taxfoundation.org/sites/taxfoundation.org/files/docs/Sales-Tax-Jurisdictions.png"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cber.utk.edu/ecomm/ecom0409.pdf" TargetMode="External"/><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0065" y="1579121"/>
            <a:ext cx="7886700" cy="1325563"/>
          </a:xfrm>
        </p:spPr>
        <p:txBody>
          <a:bodyPr>
            <a:normAutofit fontScale="90000"/>
          </a:bodyPr>
          <a:lstStyle/>
          <a:p>
            <a:pPr algn="ctr"/>
            <a:r>
              <a:rPr lang="en-US" b="1" dirty="0" smtClean="0"/>
              <a:t/>
            </a:r>
            <a:br>
              <a:rPr lang="en-US" b="1" dirty="0" smtClean="0"/>
            </a:br>
            <a:r>
              <a:rPr lang="en-US" sz="4000" b="1" dirty="0" smtClean="0">
                <a:latin typeface="David" panose="020E0502060401010101" pitchFamily="34" charset="-79"/>
                <a:cs typeface="David" panose="020E0502060401010101" pitchFamily="34" charset="-79"/>
              </a:rPr>
              <a:t>“</a:t>
            </a:r>
            <a:r>
              <a:rPr lang="en-US" sz="4000" b="1" dirty="0">
                <a:latin typeface="David" panose="020E0502060401010101" pitchFamily="34" charset="-79"/>
                <a:cs typeface="David" panose="020E0502060401010101" pitchFamily="34" charset="-79"/>
              </a:rPr>
              <a:t>Federalism, Electronic Commerce and </a:t>
            </a:r>
            <a:r>
              <a:rPr lang="en-US" sz="4000" b="1" dirty="0" smtClean="0">
                <a:latin typeface="David" panose="020E0502060401010101" pitchFamily="34" charset="-79"/>
                <a:cs typeface="David" panose="020E0502060401010101" pitchFamily="34" charset="-79"/>
              </a:rPr>
              <a:t/>
            </a:r>
            <a:br>
              <a:rPr lang="en-US" sz="4000" b="1" dirty="0" smtClean="0">
                <a:latin typeface="David" panose="020E0502060401010101" pitchFamily="34" charset="-79"/>
                <a:cs typeface="David" panose="020E0502060401010101" pitchFamily="34" charset="-79"/>
              </a:rPr>
            </a:br>
            <a:r>
              <a:rPr lang="en-US" sz="4000" b="1" dirty="0" smtClean="0">
                <a:latin typeface="David" panose="020E0502060401010101" pitchFamily="34" charset="-79"/>
                <a:cs typeface="David" panose="020E0502060401010101" pitchFamily="34" charset="-79"/>
              </a:rPr>
              <a:t>Public Finance </a:t>
            </a:r>
            <a:r>
              <a:rPr lang="en-US" sz="4000" b="1" dirty="0">
                <a:latin typeface="David" panose="020E0502060401010101" pitchFamily="34" charset="-79"/>
                <a:cs typeface="David" panose="020E0502060401010101" pitchFamily="34" charset="-79"/>
              </a:rPr>
              <a:t>in the US”</a:t>
            </a:r>
            <a:r>
              <a:rPr lang="en-US" dirty="0"/>
              <a:t/>
            </a:r>
            <a:br>
              <a:rPr lang="en-US" dirty="0"/>
            </a:br>
            <a:r>
              <a:rPr lang="en-US" dirty="0" smtClean="0"/>
              <a:t/>
            </a:r>
            <a:br>
              <a:rPr lang="en-US" dirty="0" smtClean="0"/>
            </a:br>
            <a:r>
              <a:rPr lang="en-US" sz="3600" i="1" dirty="0" err="1" smtClean="0">
                <a:effectLst>
                  <a:outerShdw blurRad="38100" dist="38100" dir="2700000" algn="tl">
                    <a:srgbClr val="000000">
                      <a:alpha val="43137"/>
                    </a:srgbClr>
                  </a:outerShdw>
                </a:effectLst>
                <a:latin typeface="Arial Black" panose="020B0A04020102020204" pitchFamily="34" charset="0"/>
              </a:rPr>
              <a:t>Interparliamentary</a:t>
            </a:r>
            <a:r>
              <a:rPr lang="en-US" sz="3600" i="1" dirty="0" smtClean="0">
                <a:effectLst>
                  <a:outerShdw blurRad="38100" dist="38100" dir="2700000" algn="tl">
                    <a:srgbClr val="000000">
                      <a:alpha val="43137"/>
                    </a:srgbClr>
                  </a:outerShdw>
                </a:effectLst>
                <a:latin typeface="Arial Black" panose="020B0A04020102020204" pitchFamily="34" charset="0"/>
              </a:rPr>
              <a:t> </a:t>
            </a:r>
            <a:r>
              <a:rPr lang="en-US" sz="3600" i="1" dirty="0">
                <a:effectLst>
                  <a:outerShdw blurRad="38100" dist="38100" dir="2700000" algn="tl">
                    <a:srgbClr val="000000">
                      <a:alpha val="43137"/>
                    </a:srgbClr>
                  </a:outerShdw>
                </a:effectLst>
                <a:latin typeface="Arial Black" panose="020B0A04020102020204" pitchFamily="34" charset="0"/>
              </a:rPr>
              <a:t>Conference Under Article 13 of the Fiscal Compact</a:t>
            </a:r>
            <a:r>
              <a:rPr lang="en-US" sz="3600" dirty="0"/>
              <a:t/>
            </a:r>
            <a:br>
              <a:rPr lang="en-US" sz="3600" dirty="0"/>
            </a:br>
            <a:r>
              <a:rPr lang="en-US" dirty="0" smtClean="0"/>
              <a:t/>
            </a:r>
            <a:br>
              <a:rPr lang="en-US" dirty="0" smtClean="0"/>
            </a:br>
            <a:r>
              <a:rPr lang="en-US" sz="3100" dirty="0" smtClean="0"/>
              <a:t>Camera </a:t>
            </a:r>
            <a:r>
              <a:rPr lang="en-US" sz="3100" dirty="0" err="1" smtClean="0"/>
              <a:t>dei</a:t>
            </a:r>
            <a:r>
              <a:rPr lang="en-US" sz="3100" dirty="0" smtClean="0"/>
              <a:t> </a:t>
            </a:r>
            <a:r>
              <a:rPr lang="en-US" sz="3100" dirty="0" err="1" smtClean="0"/>
              <a:t>Deputati</a:t>
            </a:r>
            <a:r>
              <a:rPr lang="en-US" sz="3100" dirty="0" smtClean="0"/>
              <a:t> and </a:t>
            </a:r>
            <a:r>
              <a:rPr lang="en-US" sz="3100" dirty="0" err="1" smtClean="0"/>
              <a:t>Senato</a:t>
            </a:r>
            <a:r>
              <a:rPr lang="en-US" sz="3100" dirty="0" smtClean="0"/>
              <a:t> </a:t>
            </a:r>
            <a:r>
              <a:rPr lang="en-US" sz="3100" dirty="0" err="1" smtClean="0"/>
              <a:t>della</a:t>
            </a:r>
            <a:r>
              <a:rPr lang="en-US" sz="3100" dirty="0" smtClean="0"/>
              <a:t> </a:t>
            </a:r>
            <a:r>
              <a:rPr lang="en-US" sz="3100" dirty="0" err="1" smtClean="0"/>
              <a:t>Repubblica</a:t>
            </a:r>
            <a:r>
              <a:rPr lang="en-US" sz="3100" dirty="0" smtClean="0"/>
              <a:t/>
            </a:r>
            <a:br>
              <a:rPr lang="en-US" sz="3100" dirty="0" smtClean="0"/>
            </a:br>
            <a:r>
              <a:rPr lang="en-US" sz="3100" dirty="0" smtClean="0"/>
              <a:t>30 September 2014</a:t>
            </a:r>
            <a:endParaRPr lang="en-US" sz="3100" dirty="0"/>
          </a:p>
        </p:txBody>
      </p:sp>
      <p:sp>
        <p:nvSpPr>
          <p:cNvPr id="3" name="Content Placeholder 2"/>
          <p:cNvSpPr>
            <a:spLocks noGrp="1"/>
          </p:cNvSpPr>
          <p:nvPr>
            <p:ph idx="1"/>
          </p:nvPr>
        </p:nvSpPr>
        <p:spPr>
          <a:xfrm>
            <a:off x="3929675" y="5080616"/>
            <a:ext cx="5625437" cy="1777384"/>
          </a:xfrm>
        </p:spPr>
        <p:txBody>
          <a:bodyPr>
            <a:normAutofit fontScale="85000" lnSpcReduction="20000"/>
          </a:bodyPr>
          <a:lstStyle/>
          <a:p>
            <a:pPr marL="0" indent="0">
              <a:buNone/>
            </a:pPr>
            <a:r>
              <a:rPr lang="en-US" sz="2600" dirty="0"/>
              <a:t>Michael A. Pagano, PhD</a:t>
            </a:r>
          </a:p>
          <a:p>
            <a:pPr marL="0" indent="0">
              <a:buNone/>
            </a:pPr>
            <a:r>
              <a:rPr lang="en-US" sz="2600" dirty="0" smtClean="0"/>
              <a:t>Dean, </a:t>
            </a:r>
            <a:r>
              <a:rPr lang="en-US" sz="2600" dirty="0"/>
              <a:t>College of Urban Planning and Public </a:t>
            </a:r>
            <a:r>
              <a:rPr lang="en-US" sz="2600" dirty="0" smtClean="0"/>
              <a:t>Affairs</a:t>
            </a:r>
          </a:p>
          <a:p>
            <a:pPr marL="0" indent="0">
              <a:buNone/>
            </a:pPr>
            <a:r>
              <a:rPr lang="en-US" sz="2600" dirty="0" smtClean="0"/>
              <a:t>Professor </a:t>
            </a:r>
            <a:r>
              <a:rPr lang="en-US" sz="2600" dirty="0"/>
              <a:t>of Public </a:t>
            </a:r>
            <a:r>
              <a:rPr lang="en-US" sz="2600" dirty="0" smtClean="0"/>
              <a:t>Administration</a:t>
            </a:r>
          </a:p>
          <a:p>
            <a:pPr marL="0" indent="0">
              <a:buNone/>
            </a:pPr>
            <a:r>
              <a:rPr lang="en-US" sz="2600" dirty="0" smtClean="0"/>
              <a:t>University </a:t>
            </a:r>
            <a:r>
              <a:rPr lang="en-US" sz="2600" dirty="0"/>
              <a:t>of Illinois at Chicago</a:t>
            </a:r>
          </a:p>
          <a:p>
            <a:pPr marL="0" indent="0">
              <a:buNone/>
            </a:pPr>
            <a:endParaRPr lang="en-US" dirty="0"/>
          </a:p>
        </p:txBody>
      </p:sp>
    </p:spTree>
    <p:extLst>
      <p:ext uri="{BB962C8B-B14F-4D97-AF65-F5344CB8AC3E}">
        <p14:creationId xmlns:p14="http://schemas.microsoft.com/office/powerpoint/2010/main" val="5912094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Constitution of the United States of America</a:t>
            </a:r>
            <a:endParaRPr lang="en-US" dirty="0"/>
          </a:p>
        </p:txBody>
      </p:sp>
      <p:sp>
        <p:nvSpPr>
          <p:cNvPr id="3" name="Subtitle 2"/>
          <p:cNvSpPr>
            <a:spLocks noGrp="1"/>
          </p:cNvSpPr>
          <p:nvPr>
            <p:ph type="subTitle" idx="1"/>
          </p:nvPr>
        </p:nvSpPr>
        <p:spPr/>
        <p:txBody>
          <a:bodyPr/>
          <a:lstStyle/>
          <a:p>
            <a:r>
              <a:rPr lang="en-US" dirty="0" smtClean="0"/>
              <a:t>Article 1, section 8:</a:t>
            </a:r>
          </a:p>
          <a:p>
            <a:r>
              <a:rPr lang="en-US" dirty="0"/>
              <a:t>“To regulate Commerce with foreign Nations, and among the several States, and with the Indian Tribes”.</a:t>
            </a:r>
          </a:p>
        </p:txBody>
      </p:sp>
    </p:spTree>
    <p:extLst>
      <p:ext uri="{BB962C8B-B14F-4D97-AF65-F5344CB8AC3E}">
        <p14:creationId xmlns:p14="http://schemas.microsoft.com/office/powerpoint/2010/main" val="37962975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taxfoundation.org/sites/taxfoundation.org/files/docs/state-local-sales-taxes-2014-%28large%29.png">
            <a:hlinkClick r:id="rId2"/>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32113" y="0"/>
            <a:ext cx="6923315" cy="6858000"/>
          </a:xfrm>
          <a:prstGeom prst="rect">
            <a:avLst/>
          </a:prstGeom>
          <a:noFill/>
          <a:extLst/>
        </p:spPr>
      </p:pic>
    </p:spTree>
    <p:extLst>
      <p:ext uri="{BB962C8B-B14F-4D97-AF65-F5344CB8AC3E}">
        <p14:creationId xmlns:p14="http://schemas.microsoft.com/office/powerpoint/2010/main" val="211962841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taxfoundation.org/sites/taxfoundation.org/files/docs/Sales-Tax-Jurisdictions.png">
            <a:hlinkClick r:id="rId2"/>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32114" y="0"/>
            <a:ext cx="6923315" cy="6858000"/>
          </a:xfrm>
          <a:prstGeom prst="rect">
            <a:avLst/>
          </a:prstGeom>
          <a:noFill/>
          <a:extLst/>
        </p:spPr>
      </p:pic>
    </p:spTree>
    <p:extLst>
      <p:ext uri="{BB962C8B-B14F-4D97-AF65-F5344CB8AC3E}">
        <p14:creationId xmlns:p14="http://schemas.microsoft.com/office/powerpoint/2010/main" val="621191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Streamlined Sales and Use Tax Agreement, 2000</a:t>
            </a:r>
            <a:endParaRPr lang="en-US" dirty="0"/>
          </a:p>
        </p:txBody>
      </p:sp>
      <p:sp>
        <p:nvSpPr>
          <p:cNvPr id="3" name="Content Placeholder 2"/>
          <p:cNvSpPr>
            <a:spLocks noGrp="1"/>
          </p:cNvSpPr>
          <p:nvPr>
            <p:ph idx="1"/>
          </p:nvPr>
        </p:nvSpPr>
        <p:spPr>
          <a:xfrm>
            <a:off x="628651" y="2336800"/>
            <a:ext cx="7537449" cy="3703818"/>
          </a:xfrm>
        </p:spPr>
        <p:txBody>
          <a:bodyPr>
            <a:normAutofit fontScale="92500" lnSpcReduction="20000"/>
          </a:bodyPr>
          <a:lstStyle/>
          <a:p>
            <a:pPr marL="0" indent="0">
              <a:buNone/>
            </a:pPr>
            <a:r>
              <a:rPr lang="en-US" sz="3600" dirty="0"/>
              <a:t>The SSUTA’s mission is to </a:t>
            </a:r>
            <a:r>
              <a:rPr lang="en-US" sz="3600" b="1" dirty="0">
                <a:effectLst>
                  <a:outerShdw blurRad="38100" dist="38100" dir="2700000" algn="tl">
                    <a:srgbClr val="000000">
                      <a:alpha val="43137"/>
                    </a:srgbClr>
                  </a:outerShdw>
                </a:effectLst>
              </a:rPr>
              <a:t>simplify </a:t>
            </a:r>
            <a:r>
              <a:rPr lang="en-US" sz="3600" dirty="0"/>
              <a:t>the sales tax and structure it on a </a:t>
            </a:r>
            <a:r>
              <a:rPr lang="en-US" sz="3600" b="1" i="1" dirty="0" smtClean="0">
                <a:effectLst>
                  <a:outerShdw blurRad="38100" dist="38100" dir="2700000" algn="tl">
                    <a:srgbClr val="000000">
                      <a:alpha val="43137"/>
                    </a:srgbClr>
                  </a:outerShdw>
                </a:effectLst>
              </a:rPr>
              <a:t>destination </a:t>
            </a:r>
            <a:r>
              <a:rPr lang="en-US" sz="3600" dirty="0"/>
              <a:t>basis so that states are better able to collect their sales taxes on remote transactions; once simplification and uniformity have been accomplished, SSUTA intends to convince Congress or the US Supreme Court to overturn the 1992 ruling so that vendors will be required to collect the sales tax. </a:t>
            </a:r>
          </a:p>
          <a:p>
            <a:pPr marL="0" indent="0">
              <a:buNone/>
            </a:pPr>
            <a:endParaRPr lang="en-US" dirty="0"/>
          </a:p>
        </p:txBody>
      </p:sp>
    </p:spTree>
    <p:extLst>
      <p:ext uri="{BB962C8B-B14F-4D97-AF65-F5344CB8AC3E}">
        <p14:creationId xmlns:p14="http://schemas.microsoft.com/office/powerpoint/2010/main" val="25163122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5634" name="Picture 2"/>
          <p:cNvPicPr>
            <a:picLocks noChangeAspect="1" noChangeArrowheads="1"/>
          </p:cNvPicPr>
          <p:nvPr/>
        </p:nvPicPr>
        <p:blipFill>
          <a:blip r:embed="rId3" cstate="print"/>
          <a:srcRect/>
          <a:stretch>
            <a:fillRect/>
          </a:stretch>
        </p:blipFill>
        <p:spPr bwMode="auto">
          <a:xfrm>
            <a:off x="285008" y="0"/>
            <a:ext cx="8858992" cy="6834749"/>
          </a:xfrm>
          <a:prstGeom prst="rect">
            <a:avLst/>
          </a:prstGeom>
          <a:noFill/>
          <a:ln w="9525">
            <a:noFill/>
            <a:miter lim="800000"/>
            <a:headEnd/>
            <a:tailEnd/>
          </a:ln>
        </p:spPr>
      </p:pic>
    </p:spTree>
    <p:extLst>
      <p:ext uri="{BB962C8B-B14F-4D97-AF65-F5344CB8AC3E}">
        <p14:creationId xmlns:p14="http://schemas.microsoft.com/office/powerpoint/2010/main" val="109068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25634"/>
                                        </p:tgtEl>
                                        <p:attrNameLst>
                                          <p:attrName>style.visibility</p:attrName>
                                        </p:attrNameLst>
                                      </p:cBhvr>
                                      <p:to>
                                        <p:strVal val="visible"/>
                                      </p:to>
                                    </p:set>
                                    <p:animEffect transition="in" filter="blinds(horizontal)">
                                      <p:cBhvr>
                                        <p:cTn id="7" dur="500"/>
                                        <p:tgtEl>
                                          <p:spTgt spid="3256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extLst>
              <p:ext uri="{D42A27DB-BD31-4B8C-83A1-F6EECF244321}">
                <p14:modId xmlns:p14="http://schemas.microsoft.com/office/powerpoint/2010/main" val="3705134885"/>
              </p:ext>
            </p:extLst>
          </p:nvPr>
        </p:nvGraphicFramePr>
        <p:xfrm>
          <a:off x="498764" y="439387"/>
          <a:ext cx="7232073" cy="5320144"/>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 Box 3"/>
          <p:cNvSpPr txBox="1">
            <a:spLocks noChangeArrowheads="1"/>
          </p:cNvSpPr>
          <p:nvPr/>
        </p:nvSpPr>
        <p:spPr bwMode="auto">
          <a:xfrm>
            <a:off x="1143000" y="6056088"/>
            <a:ext cx="3143250" cy="707886"/>
          </a:xfrm>
          <a:prstGeom prst="rect">
            <a:avLst/>
          </a:prstGeom>
          <a:solidFill>
            <a:srgbClr val="FFFF99"/>
          </a:solidFill>
          <a:ln w="9525">
            <a:solidFill>
              <a:schemeClr val="tx1"/>
            </a:solidFill>
            <a:miter lim="800000"/>
            <a:headEnd/>
            <a:tailEnd/>
          </a:ln>
        </p:spPr>
        <p:txBody>
          <a:bodyPr wrap="square">
            <a:spAutoFit/>
          </a:bodyPr>
          <a:lstStyle/>
          <a:p>
            <a:r>
              <a:rPr lang="en-US" sz="1000" dirty="0"/>
              <a:t>Source: State and Local Government Sales Tax Revenue Losses from Electronic Commerce By Donald Bruce,  William F. Fox,  LeAnn Luna. April 13, 2009  </a:t>
            </a:r>
            <a:r>
              <a:rPr lang="en-US" sz="1000" dirty="0">
                <a:hlinkClick r:id="rId3"/>
              </a:rPr>
              <a:t>http://cber.utk.edu/ecomm/ecom0409.pdf</a:t>
            </a:r>
            <a:r>
              <a:rPr lang="en-US" sz="1000" dirty="0"/>
              <a:t> </a:t>
            </a:r>
          </a:p>
        </p:txBody>
      </p:sp>
    </p:spTree>
    <p:extLst>
      <p:ext uri="{BB962C8B-B14F-4D97-AF65-F5344CB8AC3E}">
        <p14:creationId xmlns:p14="http://schemas.microsoft.com/office/powerpoint/2010/main" val="1683421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dissolv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Lessons?</a:t>
            </a:r>
            <a:endParaRPr lang="en-US" dirty="0"/>
          </a:p>
        </p:txBody>
      </p:sp>
      <p:sp>
        <p:nvSpPr>
          <p:cNvPr id="3" name="Content Placeholder 2"/>
          <p:cNvSpPr>
            <a:spLocks noGrp="1"/>
          </p:cNvSpPr>
          <p:nvPr>
            <p:ph idx="1"/>
          </p:nvPr>
        </p:nvSpPr>
        <p:spPr/>
        <p:txBody>
          <a:bodyPr/>
          <a:lstStyle/>
          <a:p>
            <a:r>
              <a:rPr lang="en-US" dirty="0" err="1" smtClean="0"/>
              <a:t>L’econmica</a:t>
            </a:r>
            <a:r>
              <a:rPr lang="en-US" dirty="0" smtClean="0"/>
              <a:t> </a:t>
            </a:r>
            <a:r>
              <a:rPr lang="en-US" dirty="0" err="1" smtClean="0"/>
              <a:t>digitale</a:t>
            </a:r>
            <a:r>
              <a:rPr lang="en-US" dirty="0" smtClean="0"/>
              <a:t> continues to challenge the public finance community, which is committed to principles of fairness, efficiency, and equity.</a:t>
            </a:r>
          </a:p>
          <a:p>
            <a:r>
              <a:rPr lang="en-US" dirty="0" smtClean="0"/>
              <a:t>Federal systems respect the value of local autonomy, while the rapid pace of e-commerce may require a fiscal solution better designed by a unitary system.</a:t>
            </a:r>
          </a:p>
          <a:p>
            <a:r>
              <a:rPr lang="en-US" dirty="0" smtClean="0"/>
              <a:t>The larger the number of governments to harmonize, the more difficult it is to reach agreement</a:t>
            </a:r>
          </a:p>
          <a:p>
            <a:pPr marL="0" indent="0">
              <a:buNone/>
            </a:pPr>
            <a:endParaRPr lang="en-US" dirty="0" smtClean="0"/>
          </a:p>
          <a:p>
            <a:endParaRPr lang="en-US" dirty="0"/>
          </a:p>
        </p:txBody>
      </p:sp>
    </p:spTree>
    <p:extLst>
      <p:ext uri="{BB962C8B-B14F-4D97-AF65-F5344CB8AC3E}">
        <p14:creationId xmlns:p14="http://schemas.microsoft.com/office/powerpoint/2010/main" val="99666824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6" descr="1274217568-2_prospectus_view_from_18th_street_bridge__by_pat_wright.jpg"/>
          <p:cNvPicPr>
            <a:picLocks noChangeAspect="1"/>
          </p:cNvPicPr>
          <p:nvPr/>
        </p:nvPicPr>
        <p:blipFill>
          <a:blip r:embed="rId2" cstate="print"/>
          <a:srcRect/>
          <a:stretch>
            <a:fillRect/>
          </a:stretch>
        </p:blipFill>
        <p:spPr bwMode="auto">
          <a:xfrm>
            <a:off x="1143000" y="0"/>
            <a:ext cx="6877050" cy="6858000"/>
          </a:xfrm>
          <a:prstGeom prst="rect">
            <a:avLst/>
          </a:prstGeom>
          <a:noFill/>
          <a:ln w="9525">
            <a:noFill/>
            <a:miter lim="800000"/>
            <a:headEnd/>
            <a:tailEnd/>
          </a:ln>
        </p:spPr>
      </p:pic>
      <p:sp>
        <p:nvSpPr>
          <p:cNvPr id="2" name="Title 1"/>
          <p:cNvSpPr>
            <a:spLocks noGrp="1"/>
          </p:cNvSpPr>
          <p:nvPr>
            <p:ph type="title"/>
          </p:nvPr>
        </p:nvSpPr>
        <p:spPr>
          <a:xfrm>
            <a:off x="2141765" y="3489652"/>
            <a:ext cx="6172200" cy="1143000"/>
          </a:xfrm>
        </p:spPr>
        <p:txBody>
          <a:bodyPr>
            <a:normAutofit fontScale="90000"/>
          </a:bodyPr>
          <a:lstStyle/>
          <a:p>
            <a:r>
              <a:rPr lang="en-US" dirty="0">
                <a:solidFill>
                  <a:schemeClr val="bg1"/>
                </a:solidFill>
              </a:rPr>
              <a:t>THANK </a:t>
            </a:r>
            <a:r>
              <a:rPr lang="en-US" dirty="0" smtClean="0">
                <a:solidFill>
                  <a:schemeClr val="bg1"/>
                </a:solidFill>
              </a:rPr>
              <a:t>YOU</a:t>
            </a:r>
            <a:br>
              <a:rPr lang="en-US" dirty="0" smtClean="0">
                <a:solidFill>
                  <a:schemeClr val="bg1"/>
                </a:solidFill>
              </a:rPr>
            </a:br>
            <a:r>
              <a:rPr lang="en-US" dirty="0">
                <a:solidFill>
                  <a:schemeClr val="bg1"/>
                </a:solidFill>
              </a:rPr>
              <a:t/>
            </a:r>
            <a:br>
              <a:rPr lang="en-US" dirty="0">
                <a:solidFill>
                  <a:schemeClr val="bg1"/>
                </a:solidFill>
              </a:rPr>
            </a:br>
            <a:r>
              <a:rPr lang="en-US" dirty="0" smtClean="0">
                <a:solidFill>
                  <a:schemeClr val="bg1"/>
                </a:solidFill>
              </a:rPr>
              <a:t/>
            </a:r>
            <a:br>
              <a:rPr lang="en-US" dirty="0" smtClean="0">
                <a:solidFill>
                  <a:schemeClr val="bg1"/>
                </a:solidFill>
              </a:rPr>
            </a:br>
            <a:r>
              <a:rPr lang="en-US" dirty="0">
                <a:solidFill>
                  <a:schemeClr val="bg1"/>
                </a:solidFill>
              </a:rPr>
              <a:t/>
            </a:r>
            <a:br>
              <a:rPr lang="en-US" dirty="0">
                <a:solidFill>
                  <a:schemeClr val="bg1"/>
                </a:solidFill>
              </a:rPr>
            </a:br>
            <a:r>
              <a:rPr lang="en-US" dirty="0" smtClean="0">
                <a:solidFill>
                  <a:schemeClr val="bg1"/>
                </a:solidFill>
              </a:rPr>
              <a:t/>
            </a:r>
            <a:br>
              <a:rPr lang="en-US" dirty="0" smtClean="0">
                <a:solidFill>
                  <a:schemeClr val="bg1"/>
                </a:solidFill>
              </a:rPr>
            </a:br>
            <a:r>
              <a:rPr lang="en-US" dirty="0" smtClean="0">
                <a:solidFill>
                  <a:schemeClr val="bg1"/>
                </a:solidFill>
              </a:rPr>
              <a:t/>
            </a:r>
            <a:br>
              <a:rPr lang="en-US" dirty="0" smtClean="0">
                <a:solidFill>
                  <a:schemeClr val="bg1"/>
                </a:solidFill>
              </a:rPr>
            </a:br>
            <a:r>
              <a:rPr lang="en-US" dirty="0">
                <a:solidFill>
                  <a:schemeClr val="bg1"/>
                </a:solidFill>
              </a:rPr>
              <a:t/>
            </a:r>
            <a:br>
              <a:rPr lang="en-US" dirty="0">
                <a:solidFill>
                  <a:schemeClr val="bg1"/>
                </a:solidFill>
              </a:rPr>
            </a:br>
            <a:r>
              <a:rPr lang="en-US" dirty="0" smtClean="0">
                <a:solidFill>
                  <a:schemeClr val="bg1"/>
                </a:solidFill>
              </a:rPr>
              <a:t/>
            </a:r>
            <a:br>
              <a:rPr lang="en-US" dirty="0" smtClean="0">
                <a:solidFill>
                  <a:schemeClr val="bg1"/>
                </a:solidFill>
              </a:rPr>
            </a:br>
            <a:r>
              <a:rPr lang="en-US" dirty="0" smtClean="0">
                <a:solidFill>
                  <a:schemeClr val="bg1"/>
                </a:solidFill>
              </a:rPr>
              <a:t/>
            </a:r>
            <a:br>
              <a:rPr lang="en-US" dirty="0" smtClean="0">
                <a:solidFill>
                  <a:schemeClr val="bg1"/>
                </a:solidFill>
              </a:rPr>
            </a:br>
            <a:r>
              <a:rPr lang="en-US" dirty="0" smtClean="0"/>
              <a:t/>
            </a:r>
            <a:br>
              <a:rPr lang="en-US" dirty="0" smtClean="0"/>
            </a:br>
            <a:r>
              <a:rPr lang="en-US" dirty="0" smtClean="0">
                <a:solidFill>
                  <a:schemeClr val="bg1"/>
                </a:solidFill>
              </a:rPr>
              <a:t>Michael Pagano (MAPagano@uic.edu)</a:t>
            </a:r>
            <a:br>
              <a:rPr lang="en-US" dirty="0" smtClean="0">
                <a:solidFill>
                  <a:schemeClr val="bg1"/>
                </a:solidFill>
              </a:rPr>
            </a:br>
            <a:r>
              <a:rPr lang="en-US" dirty="0">
                <a:solidFill>
                  <a:schemeClr val="bg1"/>
                </a:solidFill>
              </a:rPr>
              <a:t/>
            </a:r>
            <a:br>
              <a:rPr lang="en-US" dirty="0">
                <a:solidFill>
                  <a:schemeClr val="bg1"/>
                </a:solidFill>
              </a:rPr>
            </a:br>
            <a:endParaRPr lang="en-US" dirty="0">
              <a:solidFill>
                <a:schemeClr val="bg1"/>
              </a:solidFill>
            </a:endParaRPr>
          </a:p>
        </p:txBody>
      </p:sp>
    </p:spTree>
    <p:extLst>
      <p:ext uri="{BB962C8B-B14F-4D97-AF65-F5344CB8AC3E}">
        <p14:creationId xmlns:p14="http://schemas.microsoft.com/office/powerpoint/2010/main" val="238857301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TotalTime>
  <Words>412</Words>
  <Application>Microsoft Office PowerPoint</Application>
  <PresentationFormat>Presentazione su schermo (4:3)</PresentationFormat>
  <Paragraphs>25</Paragraphs>
  <Slides>9</Slides>
  <Notes>1</Notes>
  <HiddenSlides>0</HiddenSlides>
  <MMClips>0</MMClips>
  <ScaleCrop>false</ScaleCrop>
  <HeadingPairs>
    <vt:vector size="4" baseType="variant">
      <vt:variant>
        <vt:lpstr>Tema</vt:lpstr>
      </vt:variant>
      <vt:variant>
        <vt:i4>1</vt:i4>
      </vt:variant>
      <vt:variant>
        <vt:lpstr>Titoli diapositive</vt:lpstr>
      </vt:variant>
      <vt:variant>
        <vt:i4>9</vt:i4>
      </vt:variant>
    </vt:vector>
  </HeadingPairs>
  <TitlesOfParts>
    <vt:vector size="10" baseType="lpstr">
      <vt:lpstr>Office Theme</vt:lpstr>
      <vt:lpstr> “Federalism, Electronic Commerce and  Public Finance in the US”  Interparliamentary Conference Under Article 13 of the Fiscal Compact  Camera dei Deputati and Senato della Repubblica 30 September 2014</vt:lpstr>
      <vt:lpstr>Constitution of the United States of America</vt:lpstr>
      <vt:lpstr>Presentazione standard di PowerPoint</vt:lpstr>
      <vt:lpstr>Presentazione standard di PowerPoint</vt:lpstr>
      <vt:lpstr>Streamlined Sales and Use Tax Agreement, 2000</vt:lpstr>
      <vt:lpstr>Presentazione standard di PowerPoint</vt:lpstr>
      <vt:lpstr>Presentazione standard di PowerPoint</vt:lpstr>
      <vt:lpstr>Lessons?</vt:lpstr>
      <vt:lpstr>THANK YOU          Michael Pagano (MAPagano@uic.edu)  </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Constitution of the United States of America</dc:title>
  <dc:creator>Michael A Pagano</dc:creator>
  <cp:lastModifiedBy>utente_locale</cp:lastModifiedBy>
  <cp:revision>7</cp:revision>
  <dcterms:created xsi:type="dcterms:W3CDTF">2014-09-28T23:24:47Z</dcterms:created>
  <dcterms:modified xsi:type="dcterms:W3CDTF">2014-09-30T11:06:40Z</dcterms:modified>
</cp:coreProperties>
</file>