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12" r:id="rId2"/>
    <p:sldId id="309" r:id="rId3"/>
    <p:sldId id="302" r:id="rId4"/>
    <p:sldId id="269" r:id="rId5"/>
    <p:sldId id="310" r:id="rId6"/>
    <p:sldId id="313" r:id="rId7"/>
    <p:sldId id="315" r:id="rId8"/>
    <p:sldId id="306" r:id="rId9"/>
    <p:sldId id="258" r:id="rId10"/>
    <p:sldId id="296" r:id="rId11"/>
    <p:sldId id="311" r:id="rId12"/>
    <p:sldId id="316" r:id="rId13"/>
    <p:sldId id="317" r:id="rId14"/>
    <p:sldId id="318" r:id="rId15"/>
    <p:sldId id="280" r:id="rId16"/>
  </p:sldIdLst>
  <p:sldSz cx="9144000" cy="6858000" type="screen4x3"/>
  <p:notesSz cx="6797675" cy="987425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004" autoAdjust="0"/>
  </p:normalViewPr>
  <p:slideViewPr>
    <p:cSldViewPr>
      <p:cViewPr>
        <p:scale>
          <a:sx n="75" d="100"/>
          <a:sy n="75" d="100"/>
        </p:scale>
        <p:origin x="-2580" y="-5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2" y="0"/>
            <a:ext cx="2945659" cy="493713"/>
          </a:xfrm>
          <a:prstGeom prst="rect">
            <a:avLst/>
          </a:prstGeom>
        </p:spPr>
        <p:txBody>
          <a:bodyPr vert="horz" lIns="91010" tIns="45505" rIns="91010" bIns="45505" rtlCol="0"/>
          <a:lstStyle>
            <a:lvl1pPr algn="l">
              <a:defRPr sz="1200"/>
            </a:lvl1pPr>
          </a:lstStyle>
          <a:p>
            <a:endParaRPr lang="it-IT"/>
          </a:p>
        </p:txBody>
      </p:sp>
      <p:sp>
        <p:nvSpPr>
          <p:cNvPr id="3" name="Segnaposto data 2"/>
          <p:cNvSpPr>
            <a:spLocks noGrp="1"/>
          </p:cNvSpPr>
          <p:nvPr>
            <p:ph type="dt" sz="quarter" idx="1"/>
          </p:nvPr>
        </p:nvSpPr>
        <p:spPr>
          <a:xfrm>
            <a:off x="3850443" y="0"/>
            <a:ext cx="2945659" cy="493713"/>
          </a:xfrm>
          <a:prstGeom prst="rect">
            <a:avLst/>
          </a:prstGeom>
        </p:spPr>
        <p:txBody>
          <a:bodyPr vert="horz" lIns="91010" tIns="45505" rIns="91010" bIns="45505" rtlCol="0"/>
          <a:lstStyle>
            <a:lvl1pPr algn="r">
              <a:defRPr sz="1200"/>
            </a:lvl1pPr>
          </a:lstStyle>
          <a:p>
            <a:fld id="{D5A392C5-C805-44D7-852D-3BA67CD313B1}" type="datetimeFigureOut">
              <a:rPr lang="it-IT" smtClean="0"/>
              <a:t>21/11/2014</a:t>
            </a:fld>
            <a:endParaRPr lang="it-IT"/>
          </a:p>
        </p:txBody>
      </p:sp>
      <p:sp>
        <p:nvSpPr>
          <p:cNvPr id="4" name="Segnaposto piè di pagina 3"/>
          <p:cNvSpPr>
            <a:spLocks noGrp="1"/>
          </p:cNvSpPr>
          <p:nvPr>
            <p:ph type="ftr" sz="quarter" idx="2"/>
          </p:nvPr>
        </p:nvSpPr>
        <p:spPr>
          <a:xfrm>
            <a:off x="2" y="9378824"/>
            <a:ext cx="2945659" cy="493713"/>
          </a:xfrm>
          <a:prstGeom prst="rect">
            <a:avLst/>
          </a:prstGeom>
        </p:spPr>
        <p:txBody>
          <a:bodyPr vert="horz" lIns="91010" tIns="45505" rIns="91010" bIns="45505" rtlCol="0" anchor="b"/>
          <a:lstStyle>
            <a:lvl1pPr algn="l">
              <a:defRPr sz="1200"/>
            </a:lvl1pPr>
          </a:lstStyle>
          <a:p>
            <a:endParaRPr lang="it-IT"/>
          </a:p>
        </p:txBody>
      </p:sp>
      <p:sp>
        <p:nvSpPr>
          <p:cNvPr id="5" name="Segnaposto numero diapositiva 4"/>
          <p:cNvSpPr>
            <a:spLocks noGrp="1"/>
          </p:cNvSpPr>
          <p:nvPr>
            <p:ph type="sldNum" sz="quarter" idx="3"/>
          </p:nvPr>
        </p:nvSpPr>
        <p:spPr>
          <a:xfrm>
            <a:off x="3850443" y="9378824"/>
            <a:ext cx="2945659" cy="493713"/>
          </a:xfrm>
          <a:prstGeom prst="rect">
            <a:avLst/>
          </a:prstGeom>
        </p:spPr>
        <p:txBody>
          <a:bodyPr vert="horz" lIns="91010" tIns="45505" rIns="91010" bIns="45505" rtlCol="0" anchor="b"/>
          <a:lstStyle>
            <a:lvl1pPr algn="r">
              <a:defRPr sz="1200"/>
            </a:lvl1pPr>
          </a:lstStyle>
          <a:p>
            <a:fld id="{549CA938-1C55-4CA9-AF9D-A5909794FD83}" type="slidenum">
              <a:rPr lang="it-IT" smtClean="0"/>
              <a:t>‹N›</a:t>
            </a:fld>
            <a:endParaRPr lang="it-IT"/>
          </a:p>
        </p:txBody>
      </p:sp>
    </p:spTree>
    <p:extLst>
      <p:ext uri="{BB962C8B-B14F-4D97-AF65-F5344CB8AC3E}">
        <p14:creationId xmlns:p14="http://schemas.microsoft.com/office/powerpoint/2010/main" val="2108084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2" y="0"/>
            <a:ext cx="2945659" cy="493713"/>
          </a:xfrm>
          <a:prstGeom prst="rect">
            <a:avLst/>
          </a:prstGeom>
        </p:spPr>
        <p:txBody>
          <a:bodyPr vert="horz" lIns="91010" tIns="45505" rIns="91010" bIns="45505" rtlCol="0"/>
          <a:lstStyle>
            <a:lvl1pPr algn="l">
              <a:defRPr sz="1200"/>
            </a:lvl1pPr>
          </a:lstStyle>
          <a:p>
            <a:endParaRPr lang="it-IT"/>
          </a:p>
        </p:txBody>
      </p:sp>
      <p:sp>
        <p:nvSpPr>
          <p:cNvPr id="3" name="Segnaposto data 2"/>
          <p:cNvSpPr>
            <a:spLocks noGrp="1"/>
          </p:cNvSpPr>
          <p:nvPr>
            <p:ph type="dt" idx="1"/>
          </p:nvPr>
        </p:nvSpPr>
        <p:spPr>
          <a:xfrm>
            <a:off x="3850443" y="0"/>
            <a:ext cx="2945659" cy="493713"/>
          </a:xfrm>
          <a:prstGeom prst="rect">
            <a:avLst/>
          </a:prstGeom>
        </p:spPr>
        <p:txBody>
          <a:bodyPr vert="horz" lIns="91010" tIns="45505" rIns="91010" bIns="45505" rtlCol="0"/>
          <a:lstStyle>
            <a:lvl1pPr algn="r">
              <a:defRPr sz="1200"/>
            </a:lvl1pPr>
          </a:lstStyle>
          <a:p>
            <a:fld id="{8AFABBB1-CE75-4EED-8443-3454D014CE63}" type="datetimeFigureOut">
              <a:rPr lang="it-IT" smtClean="0"/>
              <a:t>21/11/2014</a:t>
            </a:fld>
            <a:endParaRPr lang="it-IT"/>
          </a:p>
        </p:txBody>
      </p:sp>
      <p:sp>
        <p:nvSpPr>
          <p:cNvPr id="4" name="Segnaposto immagine diapositiva 3"/>
          <p:cNvSpPr>
            <a:spLocks noGrp="1" noRot="1" noChangeAspect="1"/>
          </p:cNvSpPr>
          <p:nvPr>
            <p:ph type="sldImg" idx="2"/>
          </p:nvPr>
        </p:nvSpPr>
        <p:spPr>
          <a:xfrm>
            <a:off x="931863" y="741363"/>
            <a:ext cx="4935537" cy="3702050"/>
          </a:xfrm>
          <a:prstGeom prst="rect">
            <a:avLst/>
          </a:prstGeom>
          <a:noFill/>
          <a:ln w="12700">
            <a:solidFill>
              <a:prstClr val="black"/>
            </a:solidFill>
          </a:ln>
        </p:spPr>
        <p:txBody>
          <a:bodyPr vert="horz" lIns="91010" tIns="45505" rIns="91010" bIns="45505" rtlCol="0" anchor="ctr"/>
          <a:lstStyle/>
          <a:p>
            <a:endParaRPr lang="it-IT"/>
          </a:p>
        </p:txBody>
      </p:sp>
      <p:sp>
        <p:nvSpPr>
          <p:cNvPr id="5" name="Segnaposto note 4"/>
          <p:cNvSpPr>
            <a:spLocks noGrp="1"/>
          </p:cNvSpPr>
          <p:nvPr>
            <p:ph type="body" sz="quarter" idx="3"/>
          </p:nvPr>
        </p:nvSpPr>
        <p:spPr>
          <a:xfrm>
            <a:off x="679768" y="4690270"/>
            <a:ext cx="5438140" cy="4443413"/>
          </a:xfrm>
          <a:prstGeom prst="rect">
            <a:avLst/>
          </a:prstGeom>
        </p:spPr>
        <p:txBody>
          <a:bodyPr vert="horz" lIns="91010" tIns="45505" rIns="91010" bIns="45505"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2" y="9378824"/>
            <a:ext cx="2945659" cy="493713"/>
          </a:xfrm>
          <a:prstGeom prst="rect">
            <a:avLst/>
          </a:prstGeom>
        </p:spPr>
        <p:txBody>
          <a:bodyPr vert="horz" lIns="91010" tIns="45505" rIns="91010" bIns="45505"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378824"/>
            <a:ext cx="2945659" cy="493713"/>
          </a:xfrm>
          <a:prstGeom prst="rect">
            <a:avLst/>
          </a:prstGeom>
        </p:spPr>
        <p:txBody>
          <a:bodyPr vert="horz" lIns="91010" tIns="45505" rIns="91010" bIns="45505" rtlCol="0" anchor="b"/>
          <a:lstStyle>
            <a:lvl1pPr algn="r">
              <a:defRPr sz="1200"/>
            </a:lvl1pPr>
          </a:lstStyle>
          <a:p>
            <a:fld id="{F9277C32-9ED3-499A-9551-C138F87DA9E7}" type="slidenum">
              <a:rPr lang="it-IT" smtClean="0"/>
              <a:t>‹N›</a:t>
            </a:fld>
            <a:endParaRPr lang="it-IT"/>
          </a:p>
        </p:txBody>
      </p:sp>
    </p:spTree>
    <p:extLst>
      <p:ext uri="{BB962C8B-B14F-4D97-AF65-F5344CB8AC3E}">
        <p14:creationId xmlns:p14="http://schemas.microsoft.com/office/powerpoint/2010/main" val="3721900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sz="1200" kern="1200" dirty="0" smtClean="0">
                <a:solidFill>
                  <a:schemeClr val="tx1"/>
                </a:solidFill>
                <a:effectLst/>
                <a:latin typeface="+mn-lt"/>
                <a:ea typeface="+mn-ea"/>
                <a:cs typeface="+mn-cs"/>
              </a:rPr>
              <a:t>Indagine SWG realizzata nel settembre 2014, coinvolgendo 1.500 soggetti maggiorenni, segmentati per sesso, età, luogo di residenza, livello scolare, condizione sociale e tipologia professionale. </a:t>
            </a:r>
          </a:p>
          <a:p>
            <a:r>
              <a:rPr lang="it-IT" sz="1200" kern="1200" dirty="0" smtClean="0">
                <a:solidFill>
                  <a:schemeClr val="tx1"/>
                </a:solidFill>
                <a:effectLst/>
                <a:latin typeface="+mn-lt"/>
                <a:ea typeface="+mn-ea"/>
                <a:cs typeface="+mn-cs"/>
              </a:rPr>
              <a:t>I dati dei cittadini riportati nella slide sono calcolati sull’intera popolazione maggiorenne.</a:t>
            </a:r>
          </a:p>
          <a:p>
            <a:pPr defTabSz="911468" eaLnBrk="0" fontAlgn="base" hangingPunct="0">
              <a:spcBef>
                <a:spcPct val="30000"/>
              </a:spcBef>
              <a:spcAft>
                <a:spcPct val="0"/>
              </a:spcAft>
              <a:defRPr/>
            </a:pPr>
            <a:endParaRPr lang="it-IT" dirty="0"/>
          </a:p>
        </p:txBody>
      </p:sp>
      <p:sp>
        <p:nvSpPr>
          <p:cNvPr id="3072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0567" indent="-284834" eaLnBrk="0" hangingPunct="0">
              <a:defRPr sz="2000">
                <a:solidFill>
                  <a:schemeClr val="tx1"/>
                </a:solidFill>
                <a:latin typeface="Arial" charset="0"/>
              </a:defRPr>
            </a:lvl2pPr>
            <a:lvl3pPr marL="1139335" indent="-227867" eaLnBrk="0" hangingPunct="0">
              <a:defRPr sz="2000">
                <a:solidFill>
                  <a:schemeClr val="tx1"/>
                </a:solidFill>
                <a:latin typeface="Arial" charset="0"/>
              </a:defRPr>
            </a:lvl3pPr>
            <a:lvl4pPr marL="1595068" indent="-227867" eaLnBrk="0" hangingPunct="0">
              <a:defRPr sz="2000">
                <a:solidFill>
                  <a:schemeClr val="tx1"/>
                </a:solidFill>
                <a:latin typeface="Arial" charset="0"/>
              </a:defRPr>
            </a:lvl4pPr>
            <a:lvl5pPr marL="2050802" indent="-227867" eaLnBrk="0" hangingPunct="0">
              <a:defRPr sz="2000">
                <a:solidFill>
                  <a:schemeClr val="tx1"/>
                </a:solidFill>
                <a:latin typeface="Arial" charset="0"/>
              </a:defRPr>
            </a:lvl5pPr>
            <a:lvl6pPr marL="2506536" indent="-227867" eaLnBrk="0" fontAlgn="base" hangingPunct="0">
              <a:spcBef>
                <a:spcPct val="0"/>
              </a:spcBef>
              <a:spcAft>
                <a:spcPct val="0"/>
              </a:spcAft>
              <a:defRPr sz="2000">
                <a:solidFill>
                  <a:schemeClr val="tx1"/>
                </a:solidFill>
                <a:latin typeface="Arial" charset="0"/>
              </a:defRPr>
            </a:lvl6pPr>
            <a:lvl7pPr marL="2962270" indent="-227867" eaLnBrk="0" fontAlgn="base" hangingPunct="0">
              <a:spcBef>
                <a:spcPct val="0"/>
              </a:spcBef>
              <a:spcAft>
                <a:spcPct val="0"/>
              </a:spcAft>
              <a:defRPr sz="2000">
                <a:solidFill>
                  <a:schemeClr val="tx1"/>
                </a:solidFill>
                <a:latin typeface="Arial" charset="0"/>
              </a:defRPr>
            </a:lvl7pPr>
            <a:lvl8pPr marL="3418004" indent="-227867" eaLnBrk="0" fontAlgn="base" hangingPunct="0">
              <a:spcBef>
                <a:spcPct val="0"/>
              </a:spcBef>
              <a:spcAft>
                <a:spcPct val="0"/>
              </a:spcAft>
              <a:defRPr sz="2000">
                <a:solidFill>
                  <a:schemeClr val="tx1"/>
                </a:solidFill>
                <a:latin typeface="Arial" charset="0"/>
              </a:defRPr>
            </a:lvl8pPr>
            <a:lvl9pPr marL="3873736" indent="-227867" eaLnBrk="0" fontAlgn="base" hangingPunct="0">
              <a:spcBef>
                <a:spcPct val="0"/>
              </a:spcBef>
              <a:spcAft>
                <a:spcPct val="0"/>
              </a:spcAft>
              <a:defRPr sz="2000">
                <a:solidFill>
                  <a:schemeClr val="tx1"/>
                </a:solidFill>
                <a:latin typeface="Arial" charset="0"/>
              </a:defRPr>
            </a:lvl9pPr>
          </a:lstStyle>
          <a:p>
            <a:pPr eaLnBrk="1" hangingPunct="1"/>
            <a:fld id="{62B49106-1009-45B6-9390-6F5791BAE1C0}" type="slidenum">
              <a:rPr lang="it-IT" sz="1200">
                <a:solidFill>
                  <a:prstClr val="black"/>
                </a:solidFill>
              </a:rPr>
              <a:pPr eaLnBrk="1" hangingPunct="1"/>
              <a:t>2</a:t>
            </a:fld>
            <a:endParaRPr lang="it-IT" sz="1200"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sz="1200" kern="1200" dirty="0" smtClean="0">
                <a:solidFill>
                  <a:schemeClr val="tx1"/>
                </a:solidFill>
                <a:effectLst/>
                <a:latin typeface="+mn-lt"/>
                <a:ea typeface="+mn-ea"/>
                <a:cs typeface="+mn-cs"/>
              </a:rPr>
              <a:t>Il tema di chi debba fare il primo passo e guidare il cambiamento nella gestione delle politiche green ha subito, negli anni, un processo evolutivo. Poco meno di dieci anni fa, l’opinione pubblica chiedeva ai Governi di essere i trascinatori del percorso ambientale, lasciando all’opinione pubblica il ruolo di carrozze trainate dalla locomotiva delle azioni governative e legislative. </a:t>
            </a:r>
          </a:p>
          <a:p>
            <a:r>
              <a:rPr lang="it-IT" sz="1200" kern="1200" dirty="0" smtClean="0">
                <a:solidFill>
                  <a:schemeClr val="tx1"/>
                </a:solidFill>
                <a:effectLst/>
                <a:latin typeface="+mn-lt"/>
                <a:ea typeface="+mn-ea"/>
                <a:cs typeface="+mn-cs"/>
              </a:rPr>
              <a:t>Nel 2014 (ma già dal 2008), questa cessione di sovranità non avviene più. Per la maggioranza dell’opinione pubblica, le maggiori responsabilità nella salvaguardia dell’ambiente le hanno i cittadini con i loro comportamenti individuali (53%). Seguono i governi e le imprese. In fondo alla classifica troviamo gli organismi sovra-nazionali, Unione Europea compresa. </a:t>
            </a:r>
            <a:endParaRPr lang="it-IT" dirty="0"/>
          </a:p>
        </p:txBody>
      </p:sp>
      <p:sp>
        <p:nvSpPr>
          <p:cNvPr id="3072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1678" indent="-285261" eaLnBrk="0" hangingPunct="0">
              <a:defRPr sz="2000">
                <a:solidFill>
                  <a:schemeClr val="tx1"/>
                </a:solidFill>
                <a:latin typeface="Arial" charset="0"/>
              </a:defRPr>
            </a:lvl2pPr>
            <a:lvl3pPr marL="1141044" indent="-228209" eaLnBrk="0" hangingPunct="0">
              <a:defRPr sz="2000">
                <a:solidFill>
                  <a:schemeClr val="tx1"/>
                </a:solidFill>
                <a:latin typeface="Arial" charset="0"/>
              </a:defRPr>
            </a:lvl3pPr>
            <a:lvl4pPr marL="1597461" indent="-228209" eaLnBrk="0" hangingPunct="0">
              <a:defRPr sz="2000">
                <a:solidFill>
                  <a:schemeClr val="tx1"/>
                </a:solidFill>
                <a:latin typeface="Arial" charset="0"/>
              </a:defRPr>
            </a:lvl4pPr>
            <a:lvl5pPr marL="2053878" indent="-228209" eaLnBrk="0" hangingPunct="0">
              <a:defRPr sz="2000">
                <a:solidFill>
                  <a:schemeClr val="tx1"/>
                </a:solidFill>
                <a:latin typeface="Arial" charset="0"/>
              </a:defRPr>
            </a:lvl5pPr>
            <a:lvl6pPr marL="2510296" indent="-228209" eaLnBrk="0" fontAlgn="base" hangingPunct="0">
              <a:spcBef>
                <a:spcPct val="0"/>
              </a:spcBef>
              <a:spcAft>
                <a:spcPct val="0"/>
              </a:spcAft>
              <a:defRPr sz="2000">
                <a:solidFill>
                  <a:schemeClr val="tx1"/>
                </a:solidFill>
                <a:latin typeface="Arial" charset="0"/>
              </a:defRPr>
            </a:lvl6pPr>
            <a:lvl7pPr marL="2966713" indent="-228209" eaLnBrk="0" fontAlgn="base" hangingPunct="0">
              <a:spcBef>
                <a:spcPct val="0"/>
              </a:spcBef>
              <a:spcAft>
                <a:spcPct val="0"/>
              </a:spcAft>
              <a:defRPr sz="2000">
                <a:solidFill>
                  <a:schemeClr val="tx1"/>
                </a:solidFill>
                <a:latin typeface="Arial" charset="0"/>
              </a:defRPr>
            </a:lvl7pPr>
            <a:lvl8pPr marL="3423131" indent="-228209" eaLnBrk="0" fontAlgn="base" hangingPunct="0">
              <a:spcBef>
                <a:spcPct val="0"/>
              </a:spcBef>
              <a:spcAft>
                <a:spcPct val="0"/>
              </a:spcAft>
              <a:defRPr sz="2000">
                <a:solidFill>
                  <a:schemeClr val="tx1"/>
                </a:solidFill>
                <a:latin typeface="Arial" charset="0"/>
              </a:defRPr>
            </a:lvl8pPr>
            <a:lvl9pPr marL="3879547" indent="-228209" eaLnBrk="0" fontAlgn="base" hangingPunct="0">
              <a:spcBef>
                <a:spcPct val="0"/>
              </a:spcBef>
              <a:spcAft>
                <a:spcPct val="0"/>
              </a:spcAft>
              <a:defRPr sz="2000">
                <a:solidFill>
                  <a:schemeClr val="tx1"/>
                </a:solidFill>
                <a:latin typeface="Arial" charset="0"/>
              </a:defRPr>
            </a:lvl9pPr>
          </a:lstStyle>
          <a:p>
            <a:pPr eaLnBrk="1" hangingPunct="1"/>
            <a:fld id="{62B49106-1009-45B6-9390-6F5791BAE1C0}" type="slidenum">
              <a:rPr lang="it-IT" sz="1200">
                <a:solidFill>
                  <a:prstClr val="black"/>
                </a:solidFill>
              </a:rPr>
              <a:pPr eaLnBrk="1" hangingPunct="1"/>
              <a:t>3</a:t>
            </a:fld>
            <a:endParaRPr lang="it-IT" sz="1200"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sz="1200" kern="1200" dirty="0" smtClean="0">
                <a:solidFill>
                  <a:schemeClr val="tx1"/>
                </a:solidFill>
                <a:effectLst/>
                <a:latin typeface="+mn-lt"/>
                <a:ea typeface="+mn-ea"/>
                <a:cs typeface="+mn-cs"/>
              </a:rPr>
              <a:t>Le imprese green sono le imprese dell’industria e dei servizi con dipendenti che hanno investito nel periodo 2008-2013 e/o prevedono di investire nel 20114 in tecnologie e prodotti green. </a:t>
            </a:r>
          </a:p>
          <a:p>
            <a:r>
              <a:rPr lang="it-IT" sz="1200" kern="1200" dirty="0" smtClean="0">
                <a:solidFill>
                  <a:schemeClr val="tx1"/>
                </a:solidFill>
                <a:effectLst/>
                <a:latin typeface="+mn-lt"/>
                <a:ea typeface="+mn-ea"/>
                <a:cs typeface="+mn-cs"/>
              </a:rPr>
              <a:t>Le 341.400 imprese green sono il 21,8%del totale imprese extra-agricole con dipendenti.</a:t>
            </a:r>
          </a:p>
          <a:p>
            <a:r>
              <a:rPr lang="it-IT" sz="1200" kern="1200" dirty="0" smtClean="0">
                <a:solidFill>
                  <a:schemeClr val="tx1"/>
                </a:solidFill>
                <a:effectLst/>
                <a:latin typeface="+mn-lt"/>
                <a:ea typeface="+mn-ea"/>
                <a:cs typeface="+mn-cs"/>
              </a:rPr>
              <a:t>Il 20% delle imprese green sono esportatrici: circa 67.000 in valori assoluti.</a:t>
            </a:r>
          </a:p>
          <a:p>
            <a:r>
              <a:rPr lang="it-IT" sz="1200" kern="1200" dirty="0" smtClean="0">
                <a:solidFill>
                  <a:schemeClr val="tx1"/>
                </a:solidFill>
                <a:effectLst/>
                <a:latin typeface="+mn-lt"/>
                <a:ea typeface="+mn-ea"/>
                <a:cs typeface="+mn-cs"/>
              </a:rPr>
              <a:t>Il 44% delle imprese manifatturiere green sonno esportatrici: 36.100 in valori assoluti </a:t>
            </a:r>
          </a:p>
          <a:p>
            <a:r>
              <a:rPr lang="it-IT" sz="1200" kern="1200" dirty="0" smtClean="0">
                <a:solidFill>
                  <a:schemeClr val="tx1"/>
                </a:solidFill>
                <a:effectLst/>
                <a:latin typeface="+mn-lt"/>
                <a:ea typeface="+mn-ea"/>
                <a:cs typeface="+mn-cs"/>
              </a:rPr>
              <a:t>Il 21% delle imprese green ha sviluppato nuovi prodotti o nuovi servizi nel corso del 2013: 70.200 in valori assoluti.</a:t>
            </a:r>
          </a:p>
          <a:p>
            <a:r>
              <a:rPr lang="it-IT" sz="1200" kern="1200" dirty="0" smtClean="0">
                <a:solidFill>
                  <a:schemeClr val="tx1"/>
                </a:solidFill>
                <a:effectLst/>
                <a:latin typeface="+mn-lt"/>
                <a:ea typeface="+mn-ea"/>
                <a:cs typeface="+mn-cs"/>
              </a:rPr>
              <a:t>Il 40% della domanda di lavoro prevista per il 2014 proviene dalla imprese green: 245.550 assunzioni totali (non stagionali e  stagionali) sulle 613.400 complessive di tutte le imprese extra-agricole. </a:t>
            </a:r>
          </a:p>
          <a:p>
            <a:r>
              <a:rPr lang="it-IT" sz="1200" kern="1200" dirty="0" smtClean="0">
                <a:solidFill>
                  <a:schemeClr val="tx1"/>
                </a:solidFill>
                <a:effectLst/>
                <a:latin typeface="+mn-lt"/>
                <a:ea typeface="+mn-ea"/>
                <a:cs typeface="+mn-cs"/>
              </a:rPr>
              <a:t>Il saldo occupazionale previsto per il 2014 dalle imprese green del -0,9% corrisponde a -44.400 dipendenti.</a:t>
            </a:r>
          </a:p>
        </p:txBody>
      </p:sp>
      <p:sp>
        <p:nvSpPr>
          <p:cNvPr id="27652"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39458" indent="-284407" eaLnBrk="0" hangingPunct="0">
              <a:defRPr sz="2000">
                <a:solidFill>
                  <a:schemeClr val="tx1"/>
                </a:solidFill>
                <a:latin typeface="Arial" charset="0"/>
              </a:defRPr>
            </a:lvl2pPr>
            <a:lvl3pPr marL="1137628" indent="-227526" eaLnBrk="0" hangingPunct="0">
              <a:defRPr sz="2000">
                <a:solidFill>
                  <a:schemeClr val="tx1"/>
                </a:solidFill>
                <a:latin typeface="Arial" charset="0"/>
              </a:defRPr>
            </a:lvl3pPr>
            <a:lvl4pPr marL="1592679" indent="-227526" eaLnBrk="0" hangingPunct="0">
              <a:defRPr sz="2000">
                <a:solidFill>
                  <a:schemeClr val="tx1"/>
                </a:solidFill>
                <a:latin typeface="Arial" charset="0"/>
              </a:defRPr>
            </a:lvl4pPr>
            <a:lvl5pPr marL="2047730" indent="-227526" eaLnBrk="0" hangingPunct="0">
              <a:defRPr sz="2000">
                <a:solidFill>
                  <a:schemeClr val="tx1"/>
                </a:solidFill>
                <a:latin typeface="Arial" charset="0"/>
              </a:defRPr>
            </a:lvl5pPr>
            <a:lvl6pPr marL="2502781" indent="-227526" eaLnBrk="0" fontAlgn="base" hangingPunct="0">
              <a:spcBef>
                <a:spcPct val="0"/>
              </a:spcBef>
              <a:spcAft>
                <a:spcPct val="0"/>
              </a:spcAft>
              <a:defRPr sz="2000">
                <a:solidFill>
                  <a:schemeClr val="tx1"/>
                </a:solidFill>
                <a:latin typeface="Arial" charset="0"/>
              </a:defRPr>
            </a:lvl6pPr>
            <a:lvl7pPr marL="2957833" indent="-227526" eaLnBrk="0" fontAlgn="base" hangingPunct="0">
              <a:spcBef>
                <a:spcPct val="0"/>
              </a:spcBef>
              <a:spcAft>
                <a:spcPct val="0"/>
              </a:spcAft>
              <a:defRPr sz="2000">
                <a:solidFill>
                  <a:schemeClr val="tx1"/>
                </a:solidFill>
                <a:latin typeface="Arial" charset="0"/>
              </a:defRPr>
            </a:lvl7pPr>
            <a:lvl8pPr marL="3412884" indent="-227526" eaLnBrk="0" fontAlgn="base" hangingPunct="0">
              <a:spcBef>
                <a:spcPct val="0"/>
              </a:spcBef>
              <a:spcAft>
                <a:spcPct val="0"/>
              </a:spcAft>
              <a:defRPr sz="2000">
                <a:solidFill>
                  <a:schemeClr val="tx1"/>
                </a:solidFill>
                <a:latin typeface="Arial" charset="0"/>
              </a:defRPr>
            </a:lvl8pPr>
            <a:lvl9pPr marL="3867935" indent="-227526" eaLnBrk="0" fontAlgn="base" hangingPunct="0">
              <a:spcBef>
                <a:spcPct val="0"/>
              </a:spcBef>
              <a:spcAft>
                <a:spcPct val="0"/>
              </a:spcAft>
              <a:defRPr sz="2000">
                <a:solidFill>
                  <a:schemeClr val="tx1"/>
                </a:solidFill>
                <a:latin typeface="Arial" charset="0"/>
              </a:defRPr>
            </a:lvl9pPr>
          </a:lstStyle>
          <a:p>
            <a:pPr eaLnBrk="1" hangingPunct="1"/>
            <a:fld id="{D3A55DEF-4F4C-4077-A7AB-BBE013C26B67}" type="slidenum">
              <a:rPr lang="it-IT" sz="1200"/>
              <a:pPr eaLnBrk="1" hangingPunct="1"/>
              <a:t>4</a:t>
            </a:fld>
            <a:endParaRPr lang="it-IT"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it-IT" b="1" dirty="0" smtClean="0">
              <a:solidFill>
                <a:srgbClr val="002060"/>
              </a:solidFill>
              <a:latin typeface="Tahoma" pitchFamily="34" charset="0"/>
              <a:cs typeface="Arial" charset="0"/>
            </a:endParaRPr>
          </a:p>
          <a:p>
            <a:endParaRPr lang="it-IT" sz="1200" kern="1200" dirty="0" smtClean="0">
              <a:solidFill>
                <a:schemeClr val="tx1"/>
              </a:solidFill>
              <a:latin typeface="+mn-lt"/>
              <a:ea typeface="+mn-ea"/>
              <a:cs typeface="+mn-cs"/>
            </a:endParaRPr>
          </a:p>
          <a:p>
            <a:endParaRPr lang="it-IT" dirty="0" smtClean="0"/>
          </a:p>
          <a:p>
            <a:endParaRPr lang="it-IT" dirty="0" smtClean="0"/>
          </a:p>
        </p:txBody>
      </p:sp>
      <p:sp>
        <p:nvSpPr>
          <p:cNvPr id="27652"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D3A55DEF-4F4C-4077-A7AB-BBE013C26B67}" type="slidenum">
              <a:rPr lang="it-IT" sz="1200" smtClean="0"/>
              <a:pPr eaLnBrk="1" hangingPunct="1"/>
              <a:t>5</a:t>
            </a:fld>
            <a:endParaRPr lang="it-IT" sz="12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5362" name="Segnaposto note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1225" rtl="0" eaLnBrk="0" fontAlgn="auto" latinLnBrk="0" hangingPunct="0">
              <a:lnSpc>
                <a:spcPct val="100000"/>
              </a:lnSpc>
              <a:spcBef>
                <a:spcPts val="0"/>
              </a:spcBef>
              <a:spcAft>
                <a:spcPts val="0"/>
              </a:spcAft>
              <a:buClrTx/>
              <a:buSzTx/>
              <a:buFontTx/>
              <a:buNone/>
              <a:tabLst/>
              <a:defRPr/>
            </a:pPr>
            <a:r>
              <a:rPr lang="it-IT" sz="1200" kern="1200" dirty="0" smtClean="0">
                <a:solidFill>
                  <a:schemeClr val="tx1"/>
                </a:solidFill>
                <a:effectLst/>
                <a:latin typeface="+mn-lt"/>
                <a:ea typeface="+mn-ea"/>
                <a:cs typeface="+mn-cs"/>
              </a:rPr>
              <a:t>I dati sono frutto di elaborazioni sui micro dati dell’indagine Istat sulle forze di lavoro, utilizzando i codici delle figure professionali appartenenti ai green </a:t>
            </a:r>
            <a:r>
              <a:rPr lang="it-IT" sz="1200" kern="1200" dirty="0" err="1" smtClean="0">
                <a:solidFill>
                  <a:schemeClr val="tx1"/>
                </a:solidFill>
                <a:effectLst/>
                <a:latin typeface="+mn-lt"/>
                <a:ea typeface="+mn-ea"/>
                <a:cs typeface="+mn-cs"/>
              </a:rPr>
              <a:t>jobs</a:t>
            </a:r>
            <a:r>
              <a:rPr lang="it-IT" sz="1200" kern="1200" dirty="0" smtClean="0">
                <a:solidFill>
                  <a:schemeClr val="tx1"/>
                </a:solidFill>
                <a:effectLst/>
                <a:latin typeface="+mn-lt"/>
                <a:ea typeface="+mn-ea"/>
                <a:cs typeface="+mn-cs"/>
              </a:rPr>
              <a:t> (90 figure professionali).</a:t>
            </a:r>
          </a:p>
          <a:p>
            <a:pPr defTabSz="911225" eaLnBrk="0" hangingPunct="0"/>
            <a:endParaRPr lang="it-IT" dirty="0" smtClean="0"/>
          </a:p>
        </p:txBody>
      </p:sp>
      <p:sp>
        <p:nvSpPr>
          <p:cNvPr id="15363"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32E94D6-EA72-45BE-AB55-E82EBA1E3EDA}" type="slidenum">
              <a:rPr lang="it-IT">
                <a:solidFill>
                  <a:srgbClr val="000000"/>
                </a:solidFill>
                <a:latin typeface="Arial" charset="0"/>
                <a:cs typeface="Arial" charset="0"/>
              </a:rPr>
              <a:pPr fontAlgn="base">
                <a:spcBef>
                  <a:spcPct val="0"/>
                </a:spcBef>
                <a:spcAft>
                  <a:spcPct val="0"/>
                </a:spcAft>
              </a:pPr>
              <a:t>6</a:t>
            </a:fld>
            <a:endParaRPr lang="it-IT">
              <a:solidFill>
                <a:srgbClr val="000000"/>
              </a:solidFill>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sz="1200" b="1" kern="1200" dirty="0" smtClean="0">
                <a:solidFill>
                  <a:schemeClr val="tx1"/>
                </a:solidFill>
                <a:effectLst/>
                <a:latin typeface="+mn-lt"/>
                <a:ea typeface="+mn-ea"/>
                <a:cs typeface="+mn-cs"/>
              </a:rPr>
              <a:t>GREEN JOBS</a:t>
            </a:r>
            <a:r>
              <a:rPr lang="it-IT" sz="1200" kern="1200" dirty="0" smtClean="0">
                <a:solidFill>
                  <a:schemeClr val="tx1"/>
                </a:solidFill>
                <a:effectLst/>
                <a:latin typeface="+mn-lt"/>
                <a:ea typeface="+mn-ea"/>
                <a:cs typeface="+mn-cs"/>
              </a:rPr>
              <a:t>: figure professionali che incorporano per “definizione” competenze green, il cui lavoro, quindi, è direttamente finalizzato a produrre beni e servizi eco-sostenibili o a ridurre l’impatto ambientale dei processi produttivi (es. ingegneri energetici, tecnici del risparmio energetico, ecc.). L’individuazione di tali figure (90 in tutte) si è ispirato alla metodologia applicata dallo studio del </a:t>
            </a:r>
            <a:r>
              <a:rPr lang="it-IT" sz="1200" i="1" kern="1200" dirty="0" smtClean="0">
                <a:solidFill>
                  <a:schemeClr val="tx1"/>
                </a:solidFill>
                <a:effectLst/>
                <a:latin typeface="+mn-lt"/>
                <a:ea typeface="+mn-ea"/>
                <a:cs typeface="+mn-cs"/>
              </a:rPr>
              <a:t>Center of </a:t>
            </a:r>
            <a:r>
              <a:rPr lang="it-IT" sz="1200" i="1" kern="1200" dirty="0" err="1" smtClean="0">
                <a:solidFill>
                  <a:schemeClr val="tx1"/>
                </a:solidFill>
                <a:effectLst/>
                <a:latin typeface="+mn-lt"/>
                <a:ea typeface="+mn-ea"/>
                <a:cs typeface="+mn-cs"/>
              </a:rPr>
              <a:t>Excellence</a:t>
            </a:r>
            <a:r>
              <a:rPr lang="it-IT" sz="1200" kern="1200" dirty="0" smtClean="0">
                <a:solidFill>
                  <a:schemeClr val="tx1"/>
                </a:solidFill>
                <a:effectLst/>
                <a:latin typeface="+mn-lt"/>
                <a:ea typeface="+mn-ea"/>
                <a:cs typeface="+mn-cs"/>
              </a:rPr>
              <a:t> della California e alla definizione che fornisce l’UNEP (</a:t>
            </a:r>
            <a:r>
              <a:rPr lang="it-IT" sz="1200" i="1" kern="1200" dirty="0" err="1" smtClean="0">
                <a:solidFill>
                  <a:schemeClr val="tx1"/>
                </a:solidFill>
                <a:effectLst/>
                <a:latin typeface="+mn-lt"/>
                <a:ea typeface="+mn-ea"/>
                <a:cs typeface="+mn-cs"/>
              </a:rPr>
              <a:t>United</a:t>
            </a:r>
            <a:r>
              <a:rPr lang="it-IT" sz="1200" i="1" kern="1200" dirty="0" smtClean="0">
                <a:solidFill>
                  <a:schemeClr val="tx1"/>
                </a:solidFill>
                <a:effectLst/>
                <a:latin typeface="+mn-lt"/>
                <a:ea typeface="+mn-ea"/>
                <a:cs typeface="+mn-cs"/>
              </a:rPr>
              <a:t> Nations Environment </a:t>
            </a:r>
            <a:r>
              <a:rPr lang="it-IT" sz="1200" i="1" kern="1200" dirty="0" err="1" smtClean="0">
                <a:solidFill>
                  <a:schemeClr val="tx1"/>
                </a:solidFill>
                <a:effectLst/>
                <a:latin typeface="+mn-lt"/>
                <a:ea typeface="+mn-ea"/>
                <a:cs typeface="+mn-cs"/>
              </a:rPr>
              <a:t>Programme</a:t>
            </a:r>
            <a:r>
              <a:rPr lang="it-IT" sz="1200" kern="1200" dirty="0" smtClean="0">
                <a:solidFill>
                  <a:schemeClr val="tx1"/>
                </a:solidFill>
                <a:effectLst/>
                <a:latin typeface="+mn-lt"/>
                <a:ea typeface="+mn-ea"/>
                <a:cs typeface="+mn-cs"/>
              </a:rPr>
              <a:t>), sulla base delle professioni classificate secondo la Standard </a:t>
            </a:r>
            <a:r>
              <a:rPr lang="it-IT" sz="1200" kern="1200" dirty="0" err="1" smtClean="0">
                <a:solidFill>
                  <a:schemeClr val="tx1"/>
                </a:solidFill>
                <a:effectLst/>
                <a:latin typeface="+mn-lt"/>
                <a:ea typeface="+mn-ea"/>
                <a:cs typeface="+mn-cs"/>
              </a:rPr>
              <a:t>Occupation</a:t>
            </a:r>
            <a:r>
              <a:rPr lang="it-IT" sz="1200" kern="1200" dirty="0" smtClean="0">
                <a:solidFill>
                  <a:schemeClr val="tx1"/>
                </a:solidFill>
                <a:effectLst/>
                <a:latin typeface="+mn-lt"/>
                <a:ea typeface="+mn-ea"/>
                <a:cs typeface="+mn-cs"/>
              </a:rPr>
              <a:t> </a:t>
            </a:r>
            <a:r>
              <a:rPr lang="it-IT" sz="1200" kern="1200" dirty="0" err="1" smtClean="0">
                <a:solidFill>
                  <a:schemeClr val="tx1"/>
                </a:solidFill>
                <a:effectLst/>
                <a:latin typeface="+mn-lt"/>
                <a:ea typeface="+mn-ea"/>
                <a:cs typeface="+mn-cs"/>
              </a:rPr>
              <a:t>Classification</a:t>
            </a:r>
            <a:r>
              <a:rPr lang="it-IT" sz="1200" kern="1200" dirty="0" smtClean="0">
                <a:solidFill>
                  <a:schemeClr val="tx1"/>
                </a:solidFill>
                <a:effectLst/>
                <a:latin typeface="+mn-lt"/>
                <a:ea typeface="+mn-ea"/>
                <a:cs typeface="+mn-cs"/>
              </a:rPr>
              <a:t> (SOC), l’equivalente statunitense della nostra Nomenclatura delle Unità Professionali (NUP). </a:t>
            </a:r>
          </a:p>
          <a:p>
            <a:r>
              <a:rPr lang="it-IT" sz="1200" b="1" kern="1200" dirty="0" smtClean="0">
                <a:solidFill>
                  <a:schemeClr val="tx1"/>
                </a:solidFill>
                <a:effectLst/>
                <a:latin typeface="+mn-lt"/>
                <a:ea typeface="+mn-ea"/>
                <a:cs typeface="+mn-cs"/>
              </a:rPr>
              <a:t>IBRIDI:</a:t>
            </a:r>
            <a:r>
              <a:rPr lang="it-IT" sz="1200" kern="1200" dirty="0" smtClean="0">
                <a:solidFill>
                  <a:schemeClr val="tx1"/>
                </a:solidFill>
                <a:effectLst/>
                <a:latin typeface="+mn-lt"/>
                <a:ea typeface="+mn-ea"/>
                <a:cs typeface="+mn-cs"/>
              </a:rPr>
              <a:t> figure professionali il cui lavoro non è finalizzato in modo diretto a produrre beni e servizi green o a ridurre l’impatto ambientale dei cicli produttivi, ma possono comunque contribuirvi nel momento in cui sono richieste loro competenze in tema, perché magari inserite in imprese o filiere </a:t>
            </a:r>
            <a:r>
              <a:rPr lang="it-IT" sz="1200" i="1" kern="1200" dirty="0" smtClean="0">
                <a:solidFill>
                  <a:schemeClr val="tx1"/>
                </a:solidFill>
                <a:effectLst/>
                <a:latin typeface="+mn-lt"/>
                <a:ea typeface="+mn-ea"/>
                <a:cs typeface="+mn-cs"/>
              </a:rPr>
              <a:t>green </a:t>
            </a:r>
            <a:r>
              <a:rPr lang="it-IT" sz="1200" i="1" kern="1200" dirty="0" err="1" smtClean="0">
                <a:solidFill>
                  <a:schemeClr val="tx1"/>
                </a:solidFill>
                <a:effectLst/>
                <a:latin typeface="+mn-lt"/>
                <a:ea typeface="+mn-ea"/>
                <a:cs typeface="+mn-cs"/>
              </a:rPr>
              <a:t>oriented</a:t>
            </a:r>
            <a:r>
              <a:rPr lang="it-IT" sz="1200" kern="1200" dirty="0" smtClean="0">
                <a:solidFill>
                  <a:schemeClr val="tx1"/>
                </a:solidFill>
                <a:effectLst/>
                <a:latin typeface="+mn-lt"/>
                <a:ea typeface="+mn-ea"/>
                <a:cs typeface="+mn-cs"/>
              </a:rPr>
              <a:t>. E’ ormai evidente che la green economy non è più un fenomeno confinato a determinate figure professionali − come del resto a determinati settori economici − ma è sempre più pervasivo, contaminando anche le mansioni  di tutte quelle figure la cui professione non è direttamente legata alla sostenibilità ambientale. Per individuare questa parte di forza lavoro ci si è basati  sulle competenze green richieste dalle imprese alle figure di cui è stata programmata l’assunzione. Nello specifico, escludendo i green </a:t>
            </a:r>
            <a:r>
              <a:rPr lang="it-IT" sz="1200" kern="1200" dirty="0" err="1" smtClean="0">
                <a:solidFill>
                  <a:schemeClr val="tx1"/>
                </a:solidFill>
                <a:effectLst/>
                <a:latin typeface="+mn-lt"/>
                <a:ea typeface="+mn-ea"/>
                <a:cs typeface="+mn-cs"/>
              </a:rPr>
              <a:t>jobs</a:t>
            </a:r>
            <a:r>
              <a:rPr lang="it-IT" sz="1200" kern="1200" dirty="0" smtClean="0">
                <a:solidFill>
                  <a:schemeClr val="tx1"/>
                </a:solidFill>
                <a:effectLst/>
                <a:latin typeface="+mn-lt"/>
                <a:ea typeface="+mn-ea"/>
                <a:cs typeface="+mn-cs"/>
              </a:rPr>
              <a:t> (che fanno diretto riferimento ad una serie di codici di figure professionali della classificazione delle professioni Istat 2011), sono state prese in considerazione le assunzioni previste per il 2014 per le quali le imprese richiedono competenze green (attitudine al risparmio energetico e all’impatto ambientale). </a:t>
            </a:r>
          </a:p>
          <a:p>
            <a:pPr defTabSz="915772" eaLnBrk="0" fontAlgn="base" hangingPunct="0">
              <a:spcBef>
                <a:spcPct val="30000"/>
              </a:spcBef>
              <a:spcAft>
                <a:spcPct val="0"/>
              </a:spcAft>
              <a:defRPr/>
            </a:pPr>
            <a:endParaRPr lang="it-IT" dirty="0"/>
          </a:p>
        </p:txBody>
      </p:sp>
      <p:sp>
        <p:nvSpPr>
          <p:cNvPr id="3072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4064" indent="-286179" eaLnBrk="0" hangingPunct="0">
              <a:defRPr sz="2000">
                <a:solidFill>
                  <a:schemeClr val="tx1"/>
                </a:solidFill>
                <a:latin typeface="Arial" charset="0"/>
              </a:defRPr>
            </a:lvl2pPr>
            <a:lvl3pPr marL="1144715" indent="-228943" eaLnBrk="0" hangingPunct="0">
              <a:defRPr sz="2000">
                <a:solidFill>
                  <a:schemeClr val="tx1"/>
                </a:solidFill>
                <a:latin typeface="Arial" charset="0"/>
              </a:defRPr>
            </a:lvl3pPr>
            <a:lvl4pPr marL="1602600" indent="-228943" eaLnBrk="0" hangingPunct="0">
              <a:defRPr sz="2000">
                <a:solidFill>
                  <a:schemeClr val="tx1"/>
                </a:solidFill>
                <a:latin typeface="Arial" charset="0"/>
              </a:defRPr>
            </a:lvl4pPr>
            <a:lvl5pPr marL="2060486" indent="-228943" eaLnBrk="0" hangingPunct="0">
              <a:defRPr sz="2000">
                <a:solidFill>
                  <a:schemeClr val="tx1"/>
                </a:solidFill>
                <a:latin typeface="Arial" charset="0"/>
              </a:defRPr>
            </a:lvl5pPr>
            <a:lvl6pPr marL="2518372" indent="-228943" eaLnBrk="0" fontAlgn="base" hangingPunct="0">
              <a:spcBef>
                <a:spcPct val="0"/>
              </a:spcBef>
              <a:spcAft>
                <a:spcPct val="0"/>
              </a:spcAft>
              <a:defRPr sz="2000">
                <a:solidFill>
                  <a:schemeClr val="tx1"/>
                </a:solidFill>
                <a:latin typeface="Arial" charset="0"/>
              </a:defRPr>
            </a:lvl6pPr>
            <a:lvl7pPr marL="2976258" indent="-228943" eaLnBrk="0" fontAlgn="base" hangingPunct="0">
              <a:spcBef>
                <a:spcPct val="0"/>
              </a:spcBef>
              <a:spcAft>
                <a:spcPct val="0"/>
              </a:spcAft>
              <a:defRPr sz="2000">
                <a:solidFill>
                  <a:schemeClr val="tx1"/>
                </a:solidFill>
                <a:latin typeface="Arial" charset="0"/>
              </a:defRPr>
            </a:lvl7pPr>
            <a:lvl8pPr marL="3434144" indent="-228943" eaLnBrk="0" fontAlgn="base" hangingPunct="0">
              <a:spcBef>
                <a:spcPct val="0"/>
              </a:spcBef>
              <a:spcAft>
                <a:spcPct val="0"/>
              </a:spcAft>
              <a:defRPr sz="2000">
                <a:solidFill>
                  <a:schemeClr val="tx1"/>
                </a:solidFill>
                <a:latin typeface="Arial" charset="0"/>
              </a:defRPr>
            </a:lvl8pPr>
            <a:lvl9pPr marL="3892029" indent="-228943" eaLnBrk="0" fontAlgn="base" hangingPunct="0">
              <a:spcBef>
                <a:spcPct val="0"/>
              </a:spcBef>
              <a:spcAft>
                <a:spcPct val="0"/>
              </a:spcAft>
              <a:defRPr sz="2000">
                <a:solidFill>
                  <a:schemeClr val="tx1"/>
                </a:solidFill>
                <a:latin typeface="Arial" charset="0"/>
              </a:defRPr>
            </a:lvl9pPr>
          </a:lstStyle>
          <a:p>
            <a:pPr eaLnBrk="1" hangingPunct="1"/>
            <a:fld id="{62B49106-1009-45B6-9390-6F5791BAE1C0}" type="slidenum">
              <a:rPr lang="it-IT" sz="1200">
                <a:solidFill>
                  <a:prstClr val="black"/>
                </a:solidFill>
              </a:rPr>
              <a:pPr eaLnBrk="1" hangingPunct="1"/>
              <a:t>7</a:t>
            </a:fld>
            <a:endParaRPr lang="it-IT" sz="1200"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dirty="0" smtClean="0"/>
          </a:p>
        </p:txBody>
      </p:sp>
      <p:sp>
        <p:nvSpPr>
          <p:cNvPr id="27652"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D3A55DEF-4F4C-4077-A7AB-BBE013C26B67}" type="slidenum">
              <a:rPr lang="it-IT" sz="1200" smtClean="0"/>
              <a:pPr eaLnBrk="1" hangingPunct="1"/>
              <a:t>8</a:t>
            </a:fld>
            <a:endParaRPr lang="it-IT" sz="12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a:endParaRPr lang="it-IT" b="0" dirty="0" smtClean="0">
              <a:latin typeface="Calibri" pitchFamily="34" charset="0"/>
              <a:cs typeface="Calibri" pitchFamily="34" charset="0"/>
            </a:endParaRPr>
          </a:p>
        </p:txBody>
      </p:sp>
      <p:sp>
        <p:nvSpPr>
          <p:cNvPr id="27652"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39458" indent="-284407" eaLnBrk="0" hangingPunct="0">
              <a:defRPr sz="2000">
                <a:solidFill>
                  <a:schemeClr val="tx1"/>
                </a:solidFill>
                <a:latin typeface="Arial" charset="0"/>
              </a:defRPr>
            </a:lvl2pPr>
            <a:lvl3pPr marL="1137628" indent="-227526" eaLnBrk="0" hangingPunct="0">
              <a:defRPr sz="2000">
                <a:solidFill>
                  <a:schemeClr val="tx1"/>
                </a:solidFill>
                <a:latin typeface="Arial" charset="0"/>
              </a:defRPr>
            </a:lvl3pPr>
            <a:lvl4pPr marL="1592679" indent="-227526" eaLnBrk="0" hangingPunct="0">
              <a:defRPr sz="2000">
                <a:solidFill>
                  <a:schemeClr val="tx1"/>
                </a:solidFill>
                <a:latin typeface="Arial" charset="0"/>
              </a:defRPr>
            </a:lvl4pPr>
            <a:lvl5pPr marL="2047730" indent="-227526" eaLnBrk="0" hangingPunct="0">
              <a:defRPr sz="2000">
                <a:solidFill>
                  <a:schemeClr val="tx1"/>
                </a:solidFill>
                <a:latin typeface="Arial" charset="0"/>
              </a:defRPr>
            </a:lvl5pPr>
            <a:lvl6pPr marL="2502781" indent="-227526" eaLnBrk="0" fontAlgn="base" hangingPunct="0">
              <a:spcBef>
                <a:spcPct val="0"/>
              </a:spcBef>
              <a:spcAft>
                <a:spcPct val="0"/>
              </a:spcAft>
              <a:defRPr sz="2000">
                <a:solidFill>
                  <a:schemeClr val="tx1"/>
                </a:solidFill>
                <a:latin typeface="Arial" charset="0"/>
              </a:defRPr>
            </a:lvl6pPr>
            <a:lvl7pPr marL="2957833" indent="-227526" eaLnBrk="0" fontAlgn="base" hangingPunct="0">
              <a:spcBef>
                <a:spcPct val="0"/>
              </a:spcBef>
              <a:spcAft>
                <a:spcPct val="0"/>
              </a:spcAft>
              <a:defRPr sz="2000">
                <a:solidFill>
                  <a:schemeClr val="tx1"/>
                </a:solidFill>
                <a:latin typeface="Arial" charset="0"/>
              </a:defRPr>
            </a:lvl7pPr>
            <a:lvl8pPr marL="3412884" indent="-227526" eaLnBrk="0" fontAlgn="base" hangingPunct="0">
              <a:spcBef>
                <a:spcPct val="0"/>
              </a:spcBef>
              <a:spcAft>
                <a:spcPct val="0"/>
              </a:spcAft>
              <a:defRPr sz="2000">
                <a:solidFill>
                  <a:schemeClr val="tx1"/>
                </a:solidFill>
                <a:latin typeface="Arial" charset="0"/>
              </a:defRPr>
            </a:lvl8pPr>
            <a:lvl9pPr marL="3867935" indent="-227526" eaLnBrk="0" fontAlgn="base" hangingPunct="0">
              <a:spcBef>
                <a:spcPct val="0"/>
              </a:spcBef>
              <a:spcAft>
                <a:spcPct val="0"/>
              </a:spcAft>
              <a:defRPr sz="2000">
                <a:solidFill>
                  <a:schemeClr val="tx1"/>
                </a:solidFill>
                <a:latin typeface="Arial" charset="0"/>
              </a:defRPr>
            </a:lvl9pPr>
          </a:lstStyle>
          <a:p>
            <a:pPr eaLnBrk="1" hangingPunct="1"/>
            <a:fld id="{D3A55DEF-4F4C-4077-A7AB-BBE013C26B67}" type="slidenum">
              <a:rPr lang="it-IT" sz="1200"/>
              <a:pPr eaLnBrk="1" hangingPunct="1"/>
              <a:t>9</a:t>
            </a:fld>
            <a:endParaRPr lang="it-IT"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Il terzo posto di Sassari è dovuto allo sviluppo della chimica verde</a:t>
            </a:r>
            <a:r>
              <a:rPr lang="it-IT" baseline="0" dirty="0" smtClean="0"/>
              <a:t> e dei progetti che si stanno sviluppando intorno alla </a:t>
            </a:r>
            <a:r>
              <a:rPr lang="it-IT" baseline="0" dirty="0" err="1" smtClean="0"/>
              <a:t>Novamont</a:t>
            </a:r>
            <a:endParaRPr lang="it-IT" dirty="0"/>
          </a:p>
        </p:txBody>
      </p:sp>
      <p:sp>
        <p:nvSpPr>
          <p:cNvPr id="4" name="Segnaposto numero diapositiva 3"/>
          <p:cNvSpPr>
            <a:spLocks noGrp="1"/>
          </p:cNvSpPr>
          <p:nvPr>
            <p:ph type="sldNum" sz="quarter" idx="10"/>
          </p:nvPr>
        </p:nvSpPr>
        <p:spPr/>
        <p:txBody>
          <a:bodyPr/>
          <a:lstStyle/>
          <a:p>
            <a:fld id="{F9277C32-9ED3-499A-9551-C138F87DA9E7}" type="slidenum">
              <a:rPr lang="it-IT" smtClean="0"/>
              <a:t>10</a:t>
            </a:fld>
            <a:endParaRPr lang="it-IT"/>
          </a:p>
        </p:txBody>
      </p:sp>
    </p:spTree>
    <p:extLst>
      <p:ext uri="{BB962C8B-B14F-4D97-AF65-F5344CB8AC3E}">
        <p14:creationId xmlns:p14="http://schemas.microsoft.com/office/powerpoint/2010/main" val="2298719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1468" rtl="0" eaLnBrk="0" fontAlgn="base" latinLnBrk="0" hangingPunct="0">
              <a:lnSpc>
                <a:spcPct val="100000"/>
              </a:lnSpc>
              <a:spcBef>
                <a:spcPct val="30000"/>
              </a:spcBef>
              <a:spcAft>
                <a:spcPct val="0"/>
              </a:spcAft>
              <a:buClrTx/>
              <a:buSzTx/>
              <a:buFontTx/>
              <a:buNone/>
              <a:tabLst/>
              <a:defRPr/>
            </a:pPr>
            <a:r>
              <a:rPr lang="it-IT" sz="1200" kern="1200" dirty="0" smtClean="0">
                <a:solidFill>
                  <a:schemeClr val="tx1"/>
                </a:solidFill>
                <a:effectLst/>
                <a:latin typeface="+mn-lt"/>
                <a:ea typeface="+mn-ea"/>
                <a:cs typeface="+mn-cs"/>
              </a:rPr>
              <a:t>Per la stima del valore aggiunto dei green </a:t>
            </a:r>
            <a:r>
              <a:rPr lang="it-IT" sz="1200" kern="1200" dirty="0" err="1" smtClean="0">
                <a:solidFill>
                  <a:schemeClr val="tx1"/>
                </a:solidFill>
                <a:effectLst/>
                <a:latin typeface="+mn-lt"/>
                <a:ea typeface="+mn-ea"/>
                <a:cs typeface="+mn-cs"/>
              </a:rPr>
              <a:t>jobs</a:t>
            </a:r>
            <a:r>
              <a:rPr lang="it-IT" sz="1200" kern="1200" dirty="0" smtClean="0">
                <a:solidFill>
                  <a:schemeClr val="tx1"/>
                </a:solidFill>
                <a:effectLst/>
                <a:latin typeface="+mn-lt"/>
                <a:ea typeface="+mn-ea"/>
                <a:cs typeface="+mn-cs"/>
              </a:rPr>
              <a:t> è apparso opportuno non considerare in toto l’apporto di un green job, ovvero classificare la totalità del suo prodotto come green, essendo tale connotazione considerabile come un aspetto caratterizzante solamente in parte una professione, esprimendone in sostanza una quota di competenze coinvolte, ma non necessariamente tutte. Un occupato identificabile professionalmente come green job è stato pertanto considerato più o meno coinvolto dal tema ambientale a seconda delle competenze green richieste (si tratta della quota di assunzioni per le quali le imprese hanno richiesto la competenza inerente l’attitudine al risparmio energetico e all’impatto ambientale).</a:t>
            </a:r>
          </a:p>
          <a:p>
            <a:pPr defTabSz="911468" eaLnBrk="0" fontAlgn="base" hangingPunct="0">
              <a:spcBef>
                <a:spcPct val="30000"/>
              </a:spcBef>
              <a:spcAft>
                <a:spcPct val="0"/>
              </a:spcAft>
              <a:defRPr/>
            </a:pPr>
            <a:endParaRPr lang="it-IT" dirty="0"/>
          </a:p>
        </p:txBody>
      </p:sp>
      <p:sp>
        <p:nvSpPr>
          <p:cNvPr id="3072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000">
                <a:solidFill>
                  <a:schemeClr val="tx1"/>
                </a:solidFill>
                <a:latin typeface="Arial" charset="0"/>
              </a:defRPr>
            </a:lvl1pPr>
            <a:lvl2pPr marL="740567" indent="-284834" eaLnBrk="0" hangingPunct="0">
              <a:defRPr sz="2000">
                <a:solidFill>
                  <a:schemeClr val="tx1"/>
                </a:solidFill>
                <a:latin typeface="Arial" charset="0"/>
              </a:defRPr>
            </a:lvl2pPr>
            <a:lvl3pPr marL="1139335" indent="-227867" eaLnBrk="0" hangingPunct="0">
              <a:defRPr sz="2000">
                <a:solidFill>
                  <a:schemeClr val="tx1"/>
                </a:solidFill>
                <a:latin typeface="Arial" charset="0"/>
              </a:defRPr>
            </a:lvl3pPr>
            <a:lvl4pPr marL="1595068" indent="-227867" eaLnBrk="0" hangingPunct="0">
              <a:defRPr sz="2000">
                <a:solidFill>
                  <a:schemeClr val="tx1"/>
                </a:solidFill>
                <a:latin typeface="Arial" charset="0"/>
              </a:defRPr>
            </a:lvl4pPr>
            <a:lvl5pPr marL="2050802" indent="-227867" eaLnBrk="0" hangingPunct="0">
              <a:defRPr sz="2000">
                <a:solidFill>
                  <a:schemeClr val="tx1"/>
                </a:solidFill>
                <a:latin typeface="Arial" charset="0"/>
              </a:defRPr>
            </a:lvl5pPr>
            <a:lvl6pPr marL="2506536" indent="-227867" eaLnBrk="0" fontAlgn="base" hangingPunct="0">
              <a:spcBef>
                <a:spcPct val="0"/>
              </a:spcBef>
              <a:spcAft>
                <a:spcPct val="0"/>
              </a:spcAft>
              <a:defRPr sz="2000">
                <a:solidFill>
                  <a:schemeClr val="tx1"/>
                </a:solidFill>
                <a:latin typeface="Arial" charset="0"/>
              </a:defRPr>
            </a:lvl6pPr>
            <a:lvl7pPr marL="2962270" indent="-227867" eaLnBrk="0" fontAlgn="base" hangingPunct="0">
              <a:spcBef>
                <a:spcPct val="0"/>
              </a:spcBef>
              <a:spcAft>
                <a:spcPct val="0"/>
              </a:spcAft>
              <a:defRPr sz="2000">
                <a:solidFill>
                  <a:schemeClr val="tx1"/>
                </a:solidFill>
                <a:latin typeface="Arial" charset="0"/>
              </a:defRPr>
            </a:lvl7pPr>
            <a:lvl8pPr marL="3418004" indent="-227867" eaLnBrk="0" fontAlgn="base" hangingPunct="0">
              <a:spcBef>
                <a:spcPct val="0"/>
              </a:spcBef>
              <a:spcAft>
                <a:spcPct val="0"/>
              </a:spcAft>
              <a:defRPr sz="2000">
                <a:solidFill>
                  <a:schemeClr val="tx1"/>
                </a:solidFill>
                <a:latin typeface="Arial" charset="0"/>
              </a:defRPr>
            </a:lvl8pPr>
            <a:lvl9pPr marL="3873736" indent="-227867" eaLnBrk="0" fontAlgn="base" hangingPunct="0">
              <a:spcBef>
                <a:spcPct val="0"/>
              </a:spcBef>
              <a:spcAft>
                <a:spcPct val="0"/>
              </a:spcAft>
              <a:defRPr sz="2000">
                <a:solidFill>
                  <a:schemeClr val="tx1"/>
                </a:solidFill>
                <a:latin typeface="Arial" charset="0"/>
              </a:defRPr>
            </a:lvl9pPr>
          </a:lstStyle>
          <a:p>
            <a:pPr eaLnBrk="1" hangingPunct="1"/>
            <a:fld id="{62B49106-1009-45B6-9390-6F5791BAE1C0}" type="slidenum">
              <a:rPr lang="it-IT" sz="1200">
                <a:solidFill>
                  <a:prstClr val="black"/>
                </a:solidFill>
              </a:rPr>
              <a:pPr eaLnBrk="1" hangingPunct="1"/>
              <a:t>11</a:t>
            </a:fld>
            <a:endParaRPr lang="it-IT" sz="1200"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F9277C32-9ED3-499A-9551-C138F87DA9E7}" type="slidenum">
              <a:rPr lang="it-IT" smtClean="0"/>
              <a:t>12</a:t>
            </a:fld>
            <a:endParaRPr lang="it-IT"/>
          </a:p>
        </p:txBody>
      </p:sp>
    </p:spTree>
    <p:extLst>
      <p:ext uri="{BB962C8B-B14F-4D97-AF65-F5344CB8AC3E}">
        <p14:creationId xmlns:p14="http://schemas.microsoft.com/office/powerpoint/2010/main" val="2298719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F9277C32-9ED3-499A-9551-C138F87DA9E7}" type="slidenum">
              <a:rPr lang="it-IT" smtClean="0"/>
              <a:t>13</a:t>
            </a:fld>
            <a:endParaRPr lang="it-IT"/>
          </a:p>
        </p:txBody>
      </p:sp>
    </p:spTree>
    <p:extLst>
      <p:ext uri="{BB962C8B-B14F-4D97-AF65-F5344CB8AC3E}">
        <p14:creationId xmlns:p14="http://schemas.microsoft.com/office/powerpoint/2010/main" val="2298719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F9277C32-9ED3-499A-9551-C138F87DA9E7}" type="slidenum">
              <a:rPr lang="it-IT" smtClean="0"/>
              <a:t>14</a:t>
            </a:fld>
            <a:endParaRPr lang="it-IT"/>
          </a:p>
        </p:txBody>
      </p:sp>
    </p:spTree>
    <p:extLst>
      <p:ext uri="{BB962C8B-B14F-4D97-AF65-F5344CB8AC3E}">
        <p14:creationId xmlns:p14="http://schemas.microsoft.com/office/powerpoint/2010/main" val="2298719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CA4F130-2F6A-49E8-AA9C-33C72D415EA3}" type="datetimeFigureOut">
              <a:rPr lang="it-IT" smtClean="0"/>
              <a:t>21/11/2014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D92688E-E54B-49F4-BE9F-2D999208D5A7}" type="slidenum">
              <a:rPr lang="it-IT" smtClean="0"/>
              <a:t>‹N›</a:t>
            </a:fld>
            <a:endParaRPr lang="it-IT"/>
          </a:p>
        </p:txBody>
      </p:sp>
    </p:spTree>
    <p:extLst>
      <p:ext uri="{BB962C8B-B14F-4D97-AF65-F5344CB8AC3E}">
        <p14:creationId xmlns:p14="http://schemas.microsoft.com/office/powerpoint/2010/main" val="2677271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CA4F130-2F6A-49E8-AA9C-33C72D415EA3}" type="datetimeFigureOut">
              <a:rPr lang="it-IT" smtClean="0"/>
              <a:t>21/11/2014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D92688E-E54B-49F4-BE9F-2D999208D5A7}" type="slidenum">
              <a:rPr lang="it-IT" smtClean="0"/>
              <a:t>‹N›</a:t>
            </a:fld>
            <a:endParaRPr lang="it-IT"/>
          </a:p>
        </p:txBody>
      </p:sp>
    </p:spTree>
    <p:extLst>
      <p:ext uri="{BB962C8B-B14F-4D97-AF65-F5344CB8AC3E}">
        <p14:creationId xmlns:p14="http://schemas.microsoft.com/office/powerpoint/2010/main" val="4050218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CA4F130-2F6A-49E8-AA9C-33C72D415EA3}" type="datetimeFigureOut">
              <a:rPr lang="it-IT" smtClean="0"/>
              <a:t>21/11/2014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D92688E-E54B-49F4-BE9F-2D999208D5A7}" type="slidenum">
              <a:rPr lang="it-IT" smtClean="0"/>
              <a:t>‹N›</a:t>
            </a:fld>
            <a:endParaRPr lang="it-IT"/>
          </a:p>
        </p:txBody>
      </p:sp>
    </p:spTree>
    <p:extLst>
      <p:ext uri="{BB962C8B-B14F-4D97-AF65-F5344CB8AC3E}">
        <p14:creationId xmlns:p14="http://schemas.microsoft.com/office/powerpoint/2010/main" val="2787372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CA4F130-2F6A-49E8-AA9C-33C72D415EA3}" type="datetimeFigureOut">
              <a:rPr lang="it-IT" smtClean="0"/>
              <a:t>21/11/2014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D92688E-E54B-49F4-BE9F-2D999208D5A7}" type="slidenum">
              <a:rPr lang="it-IT" smtClean="0"/>
              <a:t>‹N›</a:t>
            </a:fld>
            <a:endParaRPr lang="it-IT"/>
          </a:p>
        </p:txBody>
      </p:sp>
    </p:spTree>
    <p:extLst>
      <p:ext uri="{BB962C8B-B14F-4D97-AF65-F5344CB8AC3E}">
        <p14:creationId xmlns:p14="http://schemas.microsoft.com/office/powerpoint/2010/main" val="58903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CA4F130-2F6A-49E8-AA9C-33C72D415EA3}" type="datetimeFigureOut">
              <a:rPr lang="it-IT" smtClean="0"/>
              <a:t>21/11/2014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D92688E-E54B-49F4-BE9F-2D999208D5A7}" type="slidenum">
              <a:rPr lang="it-IT" smtClean="0"/>
              <a:t>‹N›</a:t>
            </a:fld>
            <a:endParaRPr lang="it-IT"/>
          </a:p>
        </p:txBody>
      </p:sp>
    </p:spTree>
    <p:extLst>
      <p:ext uri="{BB962C8B-B14F-4D97-AF65-F5344CB8AC3E}">
        <p14:creationId xmlns:p14="http://schemas.microsoft.com/office/powerpoint/2010/main" val="1660141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CA4F130-2F6A-49E8-AA9C-33C72D415EA3}" type="datetimeFigureOut">
              <a:rPr lang="it-IT" smtClean="0"/>
              <a:t>21/11/2014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D92688E-E54B-49F4-BE9F-2D999208D5A7}" type="slidenum">
              <a:rPr lang="it-IT" smtClean="0"/>
              <a:t>‹N›</a:t>
            </a:fld>
            <a:endParaRPr lang="it-IT"/>
          </a:p>
        </p:txBody>
      </p:sp>
    </p:spTree>
    <p:extLst>
      <p:ext uri="{BB962C8B-B14F-4D97-AF65-F5344CB8AC3E}">
        <p14:creationId xmlns:p14="http://schemas.microsoft.com/office/powerpoint/2010/main" val="1217595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CA4F130-2F6A-49E8-AA9C-33C72D415EA3}" type="datetimeFigureOut">
              <a:rPr lang="it-IT" smtClean="0"/>
              <a:t>21/11/2014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D92688E-E54B-49F4-BE9F-2D999208D5A7}" type="slidenum">
              <a:rPr lang="it-IT" smtClean="0"/>
              <a:t>‹N›</a:t>
            </a:fld>
            <a:endParaRPr lang="it-IT"/>
          </a:p>
        </p:txBody>
      </p:sp>
    </p:spTree>
    <p:extLst>
      <p:ext uri="{BB962C8B-B14F-4D97-AF65-F5344CB8AC3E}">
        <p14:creationId xmlns:p14="http://schemas.microsoft.com/office/powerpoint/2010/main" val="2649824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CA4F130-2F6A-49E8-AA9C-33C72D415EA3}" type="datetimeFigureOut">
              <a:rPr lang="it-IT" smtClean="0"/>
              <a:t>21/11/2014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D92688E-E54B-49F4-BE9F-2D999208D5A7}" type="slidenum">
              <a:rPr lang="it-IT" smtClean="0"/>
              <a:t>‹N›</a:t>
            </a:fld>
            <a:endParaRPr lang="it-IT"/>
          </a:p>
        </p:txBody>
      </p:sp>
    </p:spTree>
    <p:extLst>
      <p:ext uri="{BB962C8B-B14F-4D97-AF65-F5344CB8AC3E}">
        <p14:creationId xmlns:p14="http://schemas.microsoft.com/office/powerpoint/2010/main" val="1050310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CA4F130-2F6A-49E8-AA9C-33C72D415EA3}" type="datetimeFigureOut">
              <a:rPr lang="it-IT" smtClean="0"/>
              <a:t>21/11/2014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D92688E-E54B-49F4-BE9F-2D999208D5A7}" type="slidenum">
              <a:rPr lang="it-IT" smtClean="0"/>
              <a:t>‹N›</a:t>
            </a:fld>
            <a:endParaRPr lang="it-IT"/>
          </a:p>
        </p:txBody>
      </p:sp>
    </p:spTree>
    <p:extLst>
      <p:ext uri="{BB962C8B-B14F-4D97-AF65-F5344CB8AC3E}">
        <p14:creationId xmlns:p14="http://schemas.microsoft.com/office/powerpoint/2010/main" val="3390019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CA4F130-2F6A-49E8-AA9C-33C72D415EA3}" type="datetimeFigureOut">
              <a:rPr lang="it-IT" smtClean="0"/>
              <a:t>21/11/2014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D92688E-E54B-49F4-BE9F-2D999208D5A7}" type="slidenum">
              <a:rPr lang="it-IT" smtClean="0"/>
              <a:t>‹N›</a:t>
            </a:fld>
            <a:endParaRPr lang="it-IT"/>
          </a:p>
        </p:txBody>
      </p:sp>
    </p:spTree>
    <p:extLst>
      <p:ext uri="{BB962C8B-B14F-4D97-AF65-F5344CB8AC3E}">
        <p14:creationId xmlns:p14="http://schemas.microsoft.com/office/powerpoint/2010/main" val="35689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CA4F130-2F6A-49E8-AA9C-33C72D415EA3}" type="datetimeFigureOut">
              <a:rPr lang="it-IT" smtClean="0"/>
              <a:t>21/11/2014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D92688E-E54B-49F4-BE9F-2D999208D5A7}" type="slidenum">
              <a:rPr lang="it-IT" smtClean="0"/>
              <a:t>‹N›</a:t>
            </a:fld>
            <a:endParaRPr lang="it-IT"/>
          </a:p>
        </p:txBody>
      </p:sp>
    </p:spTree>
    <p:extLst>
      <p:ext uri="{BB962C8B-B14F-4D97-AF65-F5344CB8AC3E}">
        <p14:creationId xmlns:p14="http://schemas.microsoft.com/office/powerpoint/2010/main" val="3077327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A4F130-2F6A-49E8-AA9C-33C72D415EA3}" type="datetimeFigureOut">
              <a:rPr lang="it-IT" smtClean="0"/>
              <a:t>21/11/2014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92688E-E54B-49F4-BE9F-2D999208D5A7}" type="slidenum">
              <a:rPr lang="it-IT" smtClean="0"/>
              <a:t>‹N›</a:t>
            </a:fld>
            <a:endParaRPr lang="it-IT"/>
          </a:p>
        </p:txBody>
      </p:sp>
    </p:spTree>
    <p:extLst>
      <p:ext uri="{BB962C8B-B14F-4D97-AF65-F5344CB8AC3E}">
        <p14:creationId xmlns:p14="http://schemas.microsoft.com/office/powerpoint/2010/main" val="1674572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1.png"/><Relationship Id="rId4" Type="http://schemas.openxmlformats.org/officeDocument/2006/relationships/image" Target="../media/image10.jpe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7.jpe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4859" y="1843936"/>
            <a:ext cx="6355493" cy="4753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ttangolo 10"/>
          <p:cNvSpPr/>
          <p:nvPr/>
        </p:nvSpPr>
        <p:spPr>
          <a:xfrm>
            <a:off x="0" y="0"/>
            <a:ext cx="9144000"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8" name="Immagine 17" descr="unioncamere.jpg"/>
          <p:cNvPicPr>
            <a:picLocks noChangeAspect="1"/>
          </p:cNvPicPr>
          <p:nvPr/>
        </p:nvPicPr>
        <p:blipFill>
          <a:blip r:embed="rId3" cstate="print"/>
          <a:stretch>
            <a:fillRect/>
          </a:stretch>
        </p:blipFill>
        <p:spPr>
          <a:xfrm>
            <a:off x="179512" y="6165302"/>
            <a:ext cx="1056269" cy="410523"/>
          </a:xfrm>
          <a:prstGeom prst="rect">
            <a:avLst/>
          </a:prstGeom>
        </p:spPr>
      </p:pic>
      <p:pic>
        <p:nvPicPr>
          <p:cNvPr id="19" name="Immagine 18" descr="Symbola.jpg"/>
          <p:cNvPicPr>
            <a:picLocks noChangeAspect="1"/>
          </p:cNvPicPr>
          <p:nvPr/>
        </p:nvPicPr>
        <p:blipFill>
          <a:blip r:embed="rId4" cstate="print"/>
          <a:stretch>
            <a:fillRect/>
          </a:stretch>
        </p:blipFill>
        <p:spPr>
          <a:xfrm>
            <a:off x="7812359" y="6294982"/>
            <a:ext cx="1295468" cy="302370"/>
          </a:xfrm>
          <a:prstGeom prst="rect">
            <a:avLst/>
          </a:prstGeom>
        </p:spPr>
      </p:pic>
      <p:pic>
        <p:nvPicPr>
          <p:cNvPr id="2" name="Immagine 1"/>
          <p:cNvPicPr>
            <a:picLocks noChangeAspect="1" noChangeArrowheads="1"/>
          </p:cNvPicPr>
          <p:nvPr/>
        </p:nvPicPr>
        <p:blipFill rotWithShape="1">
          <a:blip r:embed="rId5">
            <a:extLst>
              <a:ext uri="{28A0092B-C50C-407E-A947-70E740481C1C}">
                <a14:useLocalDpi xmlns:a14="http://schemas.microsoft.com/office/drawing/2010/main" val="0"/>
              </a:ext>
            </a:extLst>
          </a:blip>
          <a:srcRect t="14155" b="12747"/>
          <a:stretch/>
        </p:blipFill>
        <p:spPr bwMode="auto">
          <a:xfrm>
            <a:off x="1547664" y="44624"/>
            <a:ext cx="6110288" cy="68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ttangolo 2"/>
          <p:cNvSpPr/>
          <p:nvPr/>
        </p:nvSpPr>
        <p:spPr>
          <a:xfrm>
            <a:off x="1384858" y="836712"/>
            <a:ext cx="6427501" cy="1077218"/>
          </a:xfrm>
          <a:prstGeom prst="rect">
            <a:avLst/>
          </a:prstGeom>
        </p:spPr>
        <p:txBody>
          <a:bodyPr wrap="square">
            <a:spAutoFit/>
          </a:bodyPr>
          <a:lstStyle/>
          <a:p>
            <a:pPr algn="ctr"/>
            <a:r>
              <a:rPr lang="it-IT" sz="1600" b="1" dirty="0"/>
              <a:t>RIUNIONE DEI PRESIDENTI DELLE COMMISSIONI COMPETENTI IN MATERIA DI OCCUPAZIONE, RICERCA E INNOVAZIONE</a:t>
            </a:r>
            <a:endParaRPr lang="it-IT" sz="1600" dirty="0"/>
          </a:p>
          <a:p>
            <a:pPr algn="ctr"/>
            <a:r>
              <a:rPr lang="it-IT" sz="1400" b="1" dirty="0"/>
              <a:t>Roma, 20- 21 novembre 2014 </a:t>
            </a:r>
            <a:endParaRPr lang="it-IT" sz="1400" dirty="0"/>
          </a:p>
          <a:p>
            <a:pPr algn="ctr"/>
            <a:r>
              <a:rPr lang="it-IT" sz="1600" b="1" dirty="0"/>
              <a:t>Camera dei deputati </a:t>
            </a:r>
            <a:endParaRPr lang="it-IT" sz="1600" dirty="0"/>
          </a:p>
        </p:txBody>
      </p:sp>
    </p:spTree>
    <p:extLst>
      <p:ext uri="{BB962C8B-B14F-4D97-AF65-F5344CB8AC3E}">
        <p14:creationId xmlns:p14="http://schemas.microsoft.com/office/powerpoint/2010/main" val="2215707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e\Downloads\Untitled Presentation (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033" y="571500"/>
            <a:ext cx="8533455" cy="5936188"/>
          </a:xfrm>
          <a:prstGeom prst="rect">
            <a:avLst/>
          </a:prstGeom>
          <a:noFill/>
          <a:extLst>
            <a:ext uri="{909E8E84-426E-40DD-AFC4-6F175D3DCCD1}">
              <a14:hiddenFill xmlns:a14="http://schemas.microsoft.com/office/drawing/2010/main">
                <a:solidFill>
                  <a:srgbClr val="FFFFFF"/>
                </a:solidFill>
              </a14:hiddenFill>
            </a:ext>
          </a:extLst>
        </p:spPr>
      </p:pic>
      <p:sp>
        <p:nvSpPr>
          <p:cNvPr id="17" name="Rettangolo 16"/>
          <p:cNvSpPr/>
          <p:nvPr/>
        </p:nvSpPr>
        <p:spPr>
          <a:xfrm>
            <a:off x="-11807" y="0"/>
            <a:ext cx="9155808" cy="764704"/>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18" name="Rettangolo 17"/>
          <p:cNvSpPr/>
          <p:nvPr/>
        </p:nvSpPr>
        <p:spPr>
          <a:xfrm>
            <a:off x="0" y="6381328"/>
            <a:ext cx="9144000" cy="476672"/>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pic>
        <p:nvPicPr>
          <p:cNvPr id="22" name="Immagine 21" descr="freccina bianca.jpg"/>
          <p:cNvPicPr>
            <a:picLocks noChangeAspect="1"/>
          </p:cNvPicPr>
          <p:nvPr/>
        </p:nvPicPr>
        <p:blipFill rotWithShape="1">
          <a:blip r:embed="rId4" cstate="print"/>
          <a:srcRect l="22802" t="29724"/>
          <a:stretch/>
        </p:blipFill>
        <p:spPr>
          <a:xfrm>
            <a:off x="22670" y="-1"/>
            <a:ext cx="763116" cy="657853"/>
          </a:xfrm>
          <a:prstGeom prst="rect">
            <a:avLst/>
          </a:prstGeom>
        </p:spPr>
      </p:pic>
      <p:sp>
        <p:nvSpPr>
          <p:cNvPr id="14" name="CasellaDiTesto 13"/>
          <p:cNvSpPr txBox="1"/>
          <p:nvPr/>
        </p:nvSpPr>
        <p:spPr>
          <a:xfrm>
            <a:off x="6766553" y="6261467"/>
            <a:ext cx="2707276" cy="492443"/>
          </a:xfrm>
          <a:prstGeom prst="rect">
            <a:avLst/>
          </a:prstGeom>
          <a:noFill/>
        </p:spPr>
        <p:txBody>
          <a:bodyPr wrap="square" rtlCol="0">
            <a:spAutoFit/>
          </a:bodyPr>
          <a:lstStyle/>
          <a:p>
            <a:endParaRPr lang="it-IT" sz="1400" i="1" dirty="0" smtClean="0">
              <a:solidFill>
                <a:prstClr val="white"/>
              </a:solidFill>
            </a:endParaRPr>
          </a:p>
          <a:p>
            <a:r>
              <a:rPr lang="it-IT" sz="1200" b="1" dirty="0">
                <a:solidFill>
                  <a:prstClr val="white"/>
                </a:solidFill>
                <a:latin typeface="Calibri" pitchFamily="34" charset="0"/>
              </a:rPr>
              <a:t>Roma  </a:t>
            </a:r>
            <a:r>
              <a:rPr lang="it-IT" sz="1200" b="1" dirty="0" smtClean="0">
                <a:solidFill>
                  <a:prstClr val="white"/>
                </a:solidFill>
                <a:latin typeface="Calibri" pitchFamily="34" charset="0"/>
              </a:rPr>
              <a:t>21 </a:t>
            </a:r>
            <a:r>
              <a:rPr lang="it-IT" sz="1200" b="1" dirty="0">
                <a:solidFill>
                  <a:prstClr val="white"/>
                </a:solidFill>
                <a:latin typeface="Calibri" pitchFamily="34" charset="0"/>
              </a:rPr>
              <a:t>Novembre 2014</a:t>
            </a:r>
            <a:endParaRPr lang="it-IT" sz="1200" b="1" dirty="0">
              <a:latin typeface="Calibri" pitchFamily="34" charset="0"/>
            </a:endParaRPr>
          </a:p>
        </p:txBody>
      </p:sp>
      <p:sp>
        <p:nvSpPr>
          <p:cNvPr id="39" name="Text Box 3"/>
          <p:cNvSpPr txBox="1">
            <a:spLocks noChangeArrowheads="1"/>
          </p:cNvSpPr>
          <p:nvPr/>
        </p:nvSpPr>
        <p:spPr bwMode="auto">
          <a:xfrm>
            <a:off x="467544" y="-37762"/>
            <a:ext cx="8712968"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ts val="3000"/>
              </a:lnSpc>
            </a:pPr>
            <a:r>
              <a:rPr lang="it-IT" sz="2800" b="1" dirty="0" smtClean="0">
                <a:solidFill>
                  <a:prstClr val="white"/>
                </a:solidFill>
                <a:latin typeface="Calibri" pitchFamily="34" charset="0"/>
              </a:rPr>
              <a:t>Verso un green life style </a:t>
            </a:r>
          </a:p>
          <a:p>
            <a:pPr lvl="0" algn="ctr">
              <a:lnSpc>
                <a:spcPts val="3000"/>
              </a:lnSpc>
            </a:pPr>
            <a:r>
              <a:rPr lang="it-IT" sz="2400" b="1" dirty="0" smtClean="0">
                <a:solidFill>
                  <a:prstClr val="white"/>
                </a:solidFill>
                <a:latin typeface="Calibri" pitchFamily="34" charset="0"/>
              </a:rPr>
              <a:t>come cambia la percezione dei cittadini sulla green economy</a:t>
            </a:r>
            <a:endParaRPr lang="it-IT" sz="2400" b="1" dirty="0">
              <a:solidFill>
                <a:prstClr val="white"/>
              </a:solidFill>
              <a:latin typeface="Calibri" pitchFamily="34" charset="0"/>
            </a:endParaRPr>
          </a:p>
        </p:txBody>
      </p:sp>
    </p:spTree>
    <p:extLst>
      <p:ext uri="{BB962C8B-B14F-4D97-AF65-F5344CB8AC3E}">
        <p14:creationId xmlns:p14="http://schemas.microsoft.com/office/powerpoint/2010/main" val="41427879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e\Downloads\Untitled Presentation (28).jpg"/>
          <p:cNvPicPr>
            <a:picLocks noChangeAspect="1" noChangeArrowheads="1"/>
          </p:cNvPicPr>
          <p:nvPr/>
        </p:nvPicPr>
        <p:blipFill rotWithShape="1">
          <a:blip r:embed="rId3">
            <a:extLst>
              <a:ext uri="{28A0092B-C50C-407E-A947-70E740481C1C}">
                <a14:useLocalDpi xmlns:a14="http://schemas.microsoft.com/office/drawing/2010/main" val="0"/>
              </a:ext>
            </a:extLst>
          </a:blip>
          <a:srcRect b="5332"/>
          <a:stretch/>
        </p:blipFill>
        <p:spPr bwMode="auto">
          <a:xfrm>
            <a:off x="22670" y="764704"/>
            <a:ext cx="8987197" cy="5862463"/>
          </a:xfrm>
          <a:prstGeom prst="rect">
            <a:avLst/>
          </a:prstGeom>
          <a:noFill/>
          <a:extLst>
            <a:ext uri="{909E8E84-426E-40DD-AFC4-6F175D3DCCD1}">
              <a14:hiddenFill xmlns:a14="http://schemas.microsoft.com/office/drawing/2010/main">
                <a:solidFill>
                  <a:srgbClr val="FFFFFF"/>
                </a:solidFill>
              </a14:hiddenFill>
            </a:ext>
          </a:extLst>
        </p:spPr>
      </p:pic>
      <p:sp>
        <p:nvSpPr>
          <p:cNvPr id="17" name="Rettangolo 16"/>
          <p:cNvSpPr/>
          <p:nvPr/>
        </p:nvSpPr>
        <p:spPr>
          <a:xfrm>
            <a:off x="-11807" y="0"/>
            <a:ext cx="9155808" cy="764704"/>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18" name="Rettangolo 17"/>
          <p:cNvSpPr/>
          <p:nvPr/>
        </p:nvSpPr>
        <p:spPr>
          <a:xfrm>
            <a:off x="0" y="6381328"/>
            <a:ext cx="9144000" cy="476672"/>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pic>
        <p:nvPicPr>
          <p:cNvPr id="22" name="Immagine 21" descr="freccina bianca.jpg"/>
          <p:cNvPicPr>
            <a:picLocks noChangeAspect="1"/>
          </p:cNvPicPr>
          <p:nvPr/>
        </p:nvPicPr>
        <p:blipFill rotWithShape="1">
          <a:blip r:embed="rId4" cstate="print"/>
          <a:srcRect l="22802" t="29724"/>
          <a:stretch/>
        </p:blipFill>
        <p:spPr>
          <a:xfrm>
            <a:off x="22670" y="-1"/>
            <a:ext cx="763116" cy="657853"/>
          </a:xfrm>
          <a:prstGeom prst="rect">
            <a:avLst/>
          </a:prstGeom>
        </p:spPr>
      </p:pic>
      <p:sp>
        <p:nvSpPr>
          <p:cNvPr id="14" name="CasellaDiTesto 13"/>
          <p:cNvSpPr txBox="1"/>
          <p:nvPr/>
        </p:nvSpPr>
        <p:spPr>
          <a:xfrm>
            <a:off x="6766553" y="6261467"/>
            <a:ext cx="2707276" cy="492443"/>
          </a:xfrm>
          <a:prstGeom prst="rect">
            <a:avLst/>
          </a:prstGeom>
          <a:noFill/>
        </p:spPr>
        <p:txBody>
          <a:bodyPr wrap="square" rtlCol="0">
            <a:spAutoFit/>
          </a:bodyPr>
          <a:lstStyle/>
          <a:p>
            <a:endParaRPr lang="it-IT" sz="1400" i="1" dirty="0" smtClean="0">
              <a:solidFill>
                <a:prstClr val="white"/>
              </a:solidFill>
            </a:endParaRPr>
          </a:p>
          <a:p>
            <a:r>
              <a:rPr lang="it-IT" sz="1200" b="1" dirty="0">
                <a:solidFill>
                  <a:prstClr val="white"/>
                </a:solidFill>
                <a:latin typeface="Calibri" pitchFamily="34" charset="0"/>
              </a:rPr>
              <a:t>Roma  </a:t>
            </a:r>
            <a:r>
              <a:rPr lang="it-IT" sz="1200" b="1" dirty="0" smtClean="0">
                <a:solidFill>
                  <a:prstClr val="white"/>
                </a:solidFill>
                <a:latin typeface="Calibri" pitchFamily="34" charset="0"/>
              </a:rPr>
              <a:t>21 </a:t>
            </a:r>
            <a:r>
              <a:rPr lang="it-IT" sz="1200" b="1" dirty="0">
                <a:solidFill>
                  <a:prstClr val="white"/>
                </a:solidFill>
                <a:latin typeface="Calibri" pitchFamily="34" charset="0"/>
              </a:rPr>
              <a:t>Novembre 2014</a:t>
            </a:r>
            <a:endParaRPr lang="it-IT" sz="1200" b="1" dirty="0">
              <a:latin typeface="Calibri" pitchFamily="34" charset="0"/>
            </a:endParaRPr>
          </a:p>
        </p:txBody>
      </p:sp>
      <p:sp>
        <p:nvSpPr>
          <p:cNvPr id="29" name="Text Box 3"/>
          <p:cNvSpPr txBox="1">
            <a:spLocks noChangeArrowheads="1"/>
          </p:cNvSpPr>
          <p:nvPr/>
        </p:nvSpPr>
        <p:spPr bwMode="auto">
          <a:xfrm>
            <a:off x="577652" y="131376"/>
            <a:ext cx="871296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it-IT" sz="2800" b="1" dirty="0" smtClean="0">
                <a:solidFill>
                  <a:prstClr val="white"/>
                </a:solidFill>
                <a:latin typeface="Calibri" pitchFamily="34" charset="0"/>
              </a:rPr>
              <a:t>I protagonisti del cambiamento: consumatori e imprese</a:t>
            </a:r>
            <a:endParaRPr lang="it-IT" sz="2800" b="1" dirty="0">
              <a:solidFill>
                <a:prstClr val="white"/>
              </a:solidFill>
              <a:latin typeface="Calibri" pitchFamily="34" charset="0"/>
            </a:endParaRPr>
          </a:p>
        </p:txBody>
      </p:sp>
    </p:spTree>
    <p:extLst>
      <p:ext uri="{BB962C8B-B14F-4D97-AF65-F5344CB8AC3E}">
        <p14:creationId xmlns:p14="http://schemas.microsoft.com/office/powerpoint/2010/main" val="2866316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Users\e\Downloads\Untitled Infographic (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39769"/>
            <a:ext cx="9144000" cy="6089986"/>
          </a:xfrm>
          <a:prstGeom prst="rect">
            <a:avLst/>
          </a:prstGeom>
          <a:noFill/>
          <a:extLst>
            <a:ext uri="{909E8E84-426E-40DD-AFC4-6F175D3DCCD1}">
              <a14:hiddenFill xmlns:a14="http://schemas.microsoft.com/office/drawing/2010/main">
                <a:solidFill>
                  <a:srgbClr val="FFFFFF"/>
                </a:solidFill>
              </a14:hiddenFill>
            </a:ext>
          </a:extLst>
        </p:spPr>
      </p:pic>
      <p:sp>
        <p:nvSpPr>
          <p:cNvPr id="44" name="Text Box 3"/>
          <p:cNvSpPr txBox="1">
            <a:spLocks noChangeArrowheads="1"/>
          </p:cNvSpPr>
          <p:nvPr/>
        </p:nvSpPr>
        <p:spPr bwMode="auto">
          <a:xfrm>
            <a:off x="1628056" y="311423"/>
            <a:ext cx="864045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it-IT" sz="2400" b="1" dirty="0" smtClean="0">
                <a:solidFill>
                  <a:schemeClr val="bg1"/>
                </a:solidFill>
                <a:latin typeface="Calibri" pitchFamily="34" charset="0"/>
              </a:rPr>
              <a:t>C’è un filo verde che congiunge anche le nuove imprese</a:t>
            </a:r>
          </a:p>
        </p:txBody>
      </p:sp>
      <p:sp>
        <p:nvSpPr>
          <p:cNvPr id="13" name="Rettangolo 12"/>
          <p:cNvSpPr/>
          <p:nvPr/>
        </p:nvSpPr>
        <p:spPr>
          <a:xfrm>
            <a:off x="0" y="0"/>
            <a:ext cx="9144000" cy="764704"/>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3" name="Text Box 3"/>
          <p:cNvSpPr txBox="1">
            <a:spLocks noChangeArrowheads="1"/>
          </p:cNvSpPr>
          <p:nvPr/>
        </p:nvSpPr>
        <p:spPr bwMode="auto">
          <a:xfrm>
            <a:off x="518969" y="-14684"/>
            <a:ext cx="8640452" cy="846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lnSpc>
                <a:spcPts val="3000"/>
              </a:lnSpc>
            </a:pPr>
            <a:r>
              <a:rPr lang="it-IT" sz="2800" b="1" dirty="0" smtClean="0">
                <a:solidFill>
                  <a:schemeClr val="bg1"/>
                </a:solidFill>
                <a:latin typeface="Calibri" pitchFamily="34" charset="0"/>
              </a:rPr>
              <a:t>La green economy per le imprese </a:t>
            </a:r>
            <a:endParaRPr lang="it-IT" sz="2400" b="1" dirty="0" smtClean="0">
              <a:solidFill>
                <a:schemeClr val="bg1"/>
              </a:solidFill>
              <a:latin typeface="Calibri" pitchFamily="34" charset="0"/>
            </a:endParaRPr>
          </a:p>
          <a:p>
            <a:pPr algn="ctr" eaLnBrk="1" hangingPunct="1">
              <a:lnSpc>
                <a:spcPts val="3000"/>
              </a:lnSpc>
            </a:pPr>
            <a:r>
              <a:rPr lang="it-IT" sz="2400" b="1" dirty="0" smtClean="0">
                <a:solidFill>
                  <a:schemeClr val="bg1"/>
                </a:solidFill>
                <a:latin typeface="Calibri" pitchFamily="34" charset="0"/>
              </a:rPr>
              <a:t>non una moda ma una leva della competitività </a:t>
            </a:r>
          </a:p>
        </p:txBody>
      </p:sp>
      <p:pic>
        <p:nvPicPr>
          <p:cNvPr id="43" name="Immagine 42" descr="freccina bianca.jpg"/>
          <p:cNvPicPr>
            <a:picLocks noChangeAspect="1"/>
          </p:cNvPicPr>
          <p:nvPr/>
        </p:nvPicPr>
        <p:blipFill rotWithShape="1">
          <a:blip r:embed="rId4" cstate="print"/>
          <a:srcRect l="18955" t="29848"/>
          <a:stretch/>
        </p:blipFill>
        <p:spPr>
          <a:xfrm>
            <a:off x="143277" y="-16923"/>
            <a:ext cx="827584" cy="656692"/>
          </a:xfrm>
          <a:prstGeom prst="rect">
            <a:avLst/>
          </a:prstGeom>
        </p:spPr>
      </p:pic>
      <p:sp>
        <p:nvSpPr>
          <p:cNvPr id="29" name="Rettangolo 28"/>
          <p:cNvSpPr/>
          <p:nvPr/>
        </p:nvSpPr>
        <p:spPr>
          <a:xfrm>
            <a:off x="0" y="6381328"/>
            <a:ext cx="9144000" cy="476672"/>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CasellaDiTesto 18"/>
          <p:cNvSpPr txBox="1"/>
          <p:nvPr/>
        </p:nvSpPr>
        <p:spPr>
          <a:xfrm>
            <a:off x="6804248" y="6275089"/>
            <a:ext cx="2707276" cy="492443"/>
          </a:xfrm>
          <a:prstGeom prst="rect">
            <a:avLst/>
          </a:prstGeom>
          <a:noFill/>
        </p:spPr>
        <p:txBody>
          <a:bodyPr wrap="square" rtlCol="0">
            <a:spAutoFit/>
          </a:bodyPr>
          <a:lstStyle/>
          <a:p>
            <a:endParaRPr lang="it-IT" sz="1400" i="1" dirty="0" smtClean="0">
              <a:solidFill>
                <a:schemeClr val="bg1"/>
              </a:solidFill>
            </a:endParaRPr>
          </a:p>
          <a:p>
            <a:pPr lvl="0"/>
            <a:r>
              <a:rPr lang="it-IT" sz="1200" b="1" dirty="0">
                <a:solidFill>
                  <a:prstClr val="white"/>
                </a:solidFill>
                <a:latin typeface="Calibri" pitchFamily="34" charset="0"/>
              </a:rPr>
              <a:t>Roma  </a:t>
            </a:r>
            <a:r>
              <a:rPr lang="it-IT" sz="1200" b="1" dirty="0" smtClean="0">
                <a:solidFill>
                  <a:prstClr val="white"/>
                </a:solidFill>
                <a:latin typeface="Calibri" pitchFamily="34" charset="0"/>
              </a:rPr>
              <a:t>21 </a:t>
            </a:r>
            <a:r>
              <a:rPr lang="it-IT" sz="1200" b="1" dirty="0">
                <a:solidFill>
                  <a:prstClr val="white"/>
                </a:solidFill>
                <a:latin typeface="Calibri" pitchFamily="34" charset="0"/>
              </a:rPr>
              <a:t>Novembre 2014</a:t>
            </a:r>
            <a:endParaRPr lang="it-IT" sz="1200" b="1" dirty="0">
              <a:solidFill>
                <a:prstClr val="black"/>
              </a:solidFill>
              <a:latin typeface="Calibri" pitchFamily="34" charset="0"/>
            </a:endParaRPr>
          </a:p>
        </p:txBody>
      </p:sp>
    </p:spTree>
    <p:extLst>
      <p:ext uri="{BB962C8B-B14F-4D97-AF65-F5344CB8AC3E}">
        <p14:creationId xmlns:p14="http://schemas.microsoft.com/office/powerpoint/2010/main" val="4984625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e\Downloads\Untitled Presentation (36).jpg"/>
          <p:cNvPicPr>
            <a:picLocks noChangeAspect="1" noChangeArrowheads="1"/>
          </p:cNvPicPr>
          <p:nvPr/>
        </p:nvPicPr>
        <p:blipFill rotWithShape="1">
          <a:blip r:embed="rId3">
            <a:extLst>
              <a:ext uri="{28A0092B-C50C-407E-A947-70E740481C1C}">
                <a14:useLocalDpi xmlns:a14="http://schemas.microsoft.com/office/drawing/2010/main" val="0"/>
              </a:ext>
            </a:extLst>
          </a:blip>
          <a:srcRect l="32691" t="36242" r="23184" b="47486"/>
          <a:stretch/>
        </p:blipFill>
        <p:spPr bwMode="auto">
          <a:xfrm>
            <a:off x="1011609" y="764704"/>
            <a:ext cx="3907468" cy="835598"/>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C:\Users\e.SICAMERA\Downloads\Untitled Presentation (12).jpg"/>
          <p:cNvPicPr>
            <a:picLocks noChangeAspect="1" noChangeArrowheads="1"/>
          </p:cNvPicPr>
          <p:nvPr/>
        </p:nvPicPr>
        <p:blipFill rotWithShape="1">
          <a:blip r:embed="rId4">
            <a:extLst>
              <a:ext uri="{28A0092B-C50C-407E-A947-70E740481C1C}">
                <a14:useLocalDpi xmlns:a14="http://schemas.microsoft.com/office/drawing/2010/main" val="0"/>
              </a:ext>
            </a:extLst>
          </a:blip>
          <a:srcRect r="52177"/>
          <a:stretch/>
        </p:blipFill>
        <p:spPr bwMode="auto">
          <a:xfrm>
            <a:off x="5322250" y="1052736"/>
            <a:ext cx="3816424" cy="5261014"/>
          </a:xfrm>
          <a:prstGeom prst="rect">
            <a:avLst/>
          </a:prstGeom>
          <a:noFill/>
          <a:extLst>
            <a:ext uri="{909E8E84-426E-40DD-AFC4-6F175D3DCCD1}">
              <a14:hiddenFill xmlns:a14="http://schemas.microsoft.com/office/drawing/2010/main">
                <a:solidFill>
                  <a:srgbClr val="FFFFFF"/>
                </a:solidFill>
              </a14:hiddenFill>
            </a:ext>
          </a:extLst>
        </p:spPr>
      </p:pic>
      <p:pic>
        <p:nvPicPr>
          <p:cNvPr id="2" name="Im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8139" y="1600302"/>
            <a:ext cx="3657917" cy="4304443"/>
          </a:xfrm>
          <a:prstGeom prst="rect">
            <a:avLst/>
          </a:prstGeom>
        </p:spPr>
      </p:pic>
      <p:sp>
        <p:nvSpPr>
          <p:cNvPr id="44" name="Text Box 3"/>
          <p:cNvSpPr txBox="1">
            <a:spLocks noChangeArrowheads="1"/>
          </p:cNvSpPr>
          <p:nvPr/>
        </p:nvSpPr>
        <p:spPr bwMode="auto">
          <a:xfrm>
            <a:off x="1628056" y="311423"/>
            <a:ext cx="864045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it-IT" sz="2400" b="1" dirty="0" smtClean="0">
                <a:solidFill>
                  <a:schemeClr val="bg1"/>
                </a:solidFill>
                <a:latin typeface="Calibri" pitchFamily="34" charset="0"/>
              </a:rPr>
              <a:t>C’è un filo verde che congiunge anche le nuove imprese</a:t>
            </a:r>
          </a:p>
        </p:txBody>
      </p:sp>
      <p:sp>
        <p:nvSpPr>
          <p:cNvPr id="13" name="Rettangolo 12"/>
          <p:cNvSpPr/>
          <p:nvPr/>
        </p:nvSpPr>
        <p:spPr>
          <a:xfrm>
            <a:off x="0" y="0"/>
            <a:ext cx="9144000" cy="764704"/>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3" name="Text Box 3"/>
          <p:cNvSpPr txBox="1">
            <a:spLocks noChangeArrowheads="1"/>
          </p:cNvSpPr>
          <p:nvPr/>
        </p:nvSpPr>
        <p:spPr bwMode="auto">
          <a:xfrm>
            <a:off x="557069" y="151519"/>
            <a:ext cx="86404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it-IT" sz="2800" b="1" dirty="0" smtClean="0">
                <a:solidFill>
                  <a:schemeClr val="bg1"/>
                </a:solidFill>
                <a:latin typeface="Calibri" pitchFamily="34" charset="0"/>
              </a:rPr>
              <a:t>La geografia degli eco-investimenti</a:t>
            </a:r>
          </a:p>
        </p:txBody>
      </p:sp>
      <p:pic>
        <p:nvPicPr>
          <p:cNvPr id="43" name="Immagine 42" descr="freccina bianca.jpg"/>
          <p:cNvPicPr>
            <a:picLocks noChangeAspect="1"/>
          </p:cNvPicPr>
          <p:nvPr/>
        </p:nvPicPr>
        <p:blipFill rotWithShape="1">
          <a:blip r:embed="rId6" cstate="print"/>
          <a:srcRect l="18955" t="31656"/>
          <a:stretch/>
        </p:blipFill>
        <p:spPr>
          <a:xfrm>
            <a:off x="143277" y="-1"/>
            <a:ext cx="827584" cy="639769"/>
          </a:xfrm>
          <a:prstGeom prst="rect">
            <a:avLst/>
          </a:prstGeom>
        </p:spPr>
      </p:pic>
      <p:sp>
        <p:nvSpPr>
          <p:cNvPr id="29" name="Rettangolo 28"/>
          <p:cNvSpPr/>
          <p:nvPr/>
        </p:nvSpPr>
        <p:spPr>
          <a:xfrm>
            <a:off x="0" y="6381328"/>
            <a:ext cx="9144000" cy="476672"/>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CasellaDiTesto 18"/>
          <p:cNvSpPr txBox="1"/>
          <p:nvPr/>
        </p:nvSpPr>
        <p:spPr>
          <a:xfrm>
            <a:off x="7020272" y="6291203"/>
            <a:ext cx="2707276" cy="492443"/>
          </a:xfrm>
          <a:prstGeom prst="rect">
            <a:avLst/>
          </a:prstGeom>
          <a:noFill/>
        </p:spPr>
        <p:txBody>
          <a:bodyPr wrap="square" rtlCol="0">
            <a:spAutoFit/>
          </a:bodyPr>
          <a:lstStyle/>
          <a:p>
            <a:endParaRPr lang="it-IT" sz="1400" i="1" dirty="0" smtClean="0">
              <a:solidFill>
                <a:schemeClr val="bg1"/>
              </a:solidFill>
            </a:endParaRPr>
          </a:p>
          <a:p>
            <a:pPr lvl="0"/>
            <a:r>
              <a:rPr lang="it-IT" sz="1200" b="1" dirty="0">
                <a:solidFill>
                  <a:prstClr val="white"/>
                </a:solidFill>
                <a:latin typeface="Calibri" pitchFamily="34" charset="0"/>
              </a:rPr>
              <a:t>Roma  </a:t>
            </a:r>
            <a:r>
              <a:rPr lang="it-IT" sz="1200" b="1" dirty="0" smtClean="0">
                <a:solidFill>
                  <a:prstClr val="white"/>
                </a:solidFill>
                <a:latin typeface="Calibri" pitchFamily="34" charset="0"/>
              </a:rPr>
              <a:t>21 </a:t>
            </a:r>
            <a:r>
              <a:rPr lang="it-IT" sz="1200" b="1" dirty="0">
                <a:solidFill>
                  <a:prstClr val="white"/>
                </a:solidFill>
                <a:latin typeface="Calibri" pitchFamily="34" charset="0"/>
              </a:rPr>
              <a:t>Novembre 2014</a:t>
            </a:r>
            <a:endParaRPr lang="it-IT" sz="1200" b="1" dirty="0">
              <a:solidFill>
                <a:prstClr val="black"/>
              </a:solidFill>
              <a:latin typeface="Calibri" pitchFamily="34" charset="0"/>
            </a:endParaRPr>
          </a:p>
        </p:txBody>
      </p:sp>
      <p:grpSp>
        <p:nvGrpSpPr>
          <p:cNvPr id="59" name="Gruppo 58"/>
          <p:cNvGrpSpPr/>
          <p:nvPr/>
        </p:nvGrpSpPr>
        <p:grpSpPr>
          <a:xfrm>
            <a:off x="3884633" y="2327487"/>
            <a:ext cx="1658521" cy="1079085"/>
            <a:chOff x="9941218" y="3180968"/>
            <a:chExt cx="1341729" cy="843280"/>
          </a:xfrm>
        </p:grpSpPr>
        <p:sp>
          <p:nvSpPr>
            <p:cNvPr id="60" name="Rectangle 159"/>
            <p:cNvSpPr>
              <a:spLocks noChangeArrowheads="1"/>
            </p:cNvSpPr>
            <p:nvPr/>
          </p:nvSpPr>
          <p:spPr bwMode="auto">
            <a:xfrm>
              <a:off x="9941218" y="3194630"/>
              <a:ext cx="106624" cy="117496"/>
            </a:xfrm>
            <a:prstGeom prst="rect">
              <a:avLst/>
            </a:prstGeom>
            <a:solidFill>
              <a:srgbClr val="008000"/>
            </a:solidFill>
            <a:ln w="1">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it-IT" sz="1400" dirty="0">
                <a:latin typeface="Calibri" pitchFamily="34" charset="0"/>
                <a:cs typeface="Calibri" pitchFamily="34" charset="0"/>
              </a:endParaRPr>
            </a:p>
          </p:txBody>
        </p:sp>
        <p:sp>
          <p:nvSpPr>
            <p:cNvPr id="61" name="Rectangle 160"/>
            <p:cNvSpPr>
              <a:spLocks noChangeArrowheads="1"/>
            </p:cNvSpPr>
            <p:nvPr/>
          </p:nvSpPr>
          <p:spPr bwMode="auto">
            <a:xfrm>
              <a:off x="10116384" y="3180968"/>
              <a:ext cx="331985"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1400" dirty="0" smtClean="0">
                  <a:solidFill>
                    <a:srgbClr val="000000"/>
                  </a:solidFill>
                  <a:latin typeface="Calibri" pitchFamily="34" charset="0"/>
                  <a:cs typeface="Calibri" pitchFamily="34" charset="0"/>
                </a:rPr>
                <a:t>4.000</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2" name="Rectangle 162"/>
            <p:cNvSpPr>
              <a:spLocks noChangeArrowheads="1"/>
            </p:cNvSpPr>
            <p:nvPr/>
          </p:nvSpPr>
          <p:spPr bwMode="auto">
            <a:xfrm>
              <a:off x="10467389" y="3180968"/>
              <a:ext cx="108932"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 - </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3" name="Rectangle 163"/>
            <p:cNvSpPr>
              <a:spLocks noChangeArrowheads="1"/>
            </p:cNvSpPr>
            <p:nvPr/>
          </p:nvSpPr>
          <p:spPr bwMode="auto">
            <a:xfrm>
              <a:off x="10574305" y="3180968"/>
              <a:ext cx="405903"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1400" dirty="0" smtClean="0">
                  <a:latin typeface="Calibri" pitchFamily="34" charset="0"/>
                  <a:cs typeface="Calibri" pitchFamily="34" charset="0"/>
                </a:rPr>
                <a:t>24.800</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4" name="Rectangle 165"/>
            <p:cNvSpPr>
              <a:spLocks noChangeArrowheads="1"/>
            </p:cNvSpPr>
            <p:nvPr/>
          </p:nvSpPr>
          <p:spPr bwMode="auto">
            <a:xfrm>
              <a:off x="10982082" y="3180968"/>
              <a:ext cx="300861"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  (</a:t>
              </a:r>
              <a:r>
                <a:rPr lang="it-IT" sz="1400" dirty="0" smtClean="0">
                  <a:solidFill>
                    <a:srgbClr val="000000"/>
                  </a:solidFill>
                  <a:latin typeface="Calibri" pitchFamily="34" charset="0"/>
                  <a:cs typeface="Calibri" pitchFamily="34" charset="0"/>
                </a:rPr>
                <a:t>23</a:t>
              </a:r>
              <a:r>
                <a:rPr kumimoji="0" lang="it-IT" sz="1400" b="0" i="0" u="none" strike="noStrike" cap="none" normalizeH="0" baseline="0" dirty="0" smtClean="0">
                  <a:ln>
                    <a:noFill/>
                  </a:ln>
                  <a:solidFill>
                    <a:srgbClr val="000000"/>
                  </a:solidFill>
                  <a:effectLst/>
                  <a:latin typeface="Calibri" pitchFamily="34" charset="0"/>
                  <a:cs typeface="Calibri" pitchFamily="34" charset="0"/>
                </a:rPr>
                <a:t>)</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5" name="Rectangle 166"/>
            <p:cNvSpPr>
              <a:spLocks noChangeArrowheads="1"/>
            </p:cNvSpPr>
            <p:nvPr/>
          </p:nvSpPr>
          <p:spPr bwMode="auto">
            <a:xfrm>
              <a:off x="9941218" y="3361310"/>
              <a:ext cx="106624" cy="117496"/>
            </a:xfrm>
            <a:prstGeom prst="rect">
              <a:avLst/>
            </a:prstGeom>
            <a:solidFill>
              <a:srgbClr val="40A040"/>
            </a:solidFill>
            <a:ln w="1">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it-IT" sz="1400" dirty="0">
                <a:latin typeface="Calibri" pitchFamily="34" charset="0"/>
                <a:cs typeface="Calibri" pitchFamily="34" charset="0"/>
              </a:endParaRPr>
            </a:p>
          </p:txBody>
        </p:sp>
        <p:sp>
          <p:nvSpPr>
            <p:cNvPr id="66" name="Rectangle 167"/>
            <p:cNvSpPr>
              <a:spLocks noChangeArrowheads="1"/>
            </p:cNvSpPr>
            <p:nvPr/>
          </p:nvSpPr>
          <p:spPr bwMode="auto">
            <a:xfrm>
              <a:off x="10116384" y="3350380"/>
              <a:ext cx="331985"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2.600</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8" name="Rectangle 169"/>
            <p:cNvSpPr>
              <a:spLocks noChangeArrowheads="1"/>
            </p:cNvSpPr>
            <p:nvPr/>
          </p:nvSpPr>
          <p:spPr bwMode="auto">
            <a:xfrm>
              <a:off x="10467392" y="3350380"/>
              <a:ext cx="108932"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 - </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1" name="Rectangle 172"/>
            <p:cNvSpPr>
              <a:spLocks noChangeArrowheads="1"/>
            </p:cNvSpPr>
            <p:nvPr/>
          </p:nvSpPr>
          <p:spPr bwMode="auto">
            <a:xfrm>
              <a:off x="10982086" y="3350380"/>
              <a:ext cx="300861"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  (</a:t>
              </a:r>
              <a:r>
                <a:rPr lang="it-IT" sz="1400" dirty="0" smtClean="0">
                  <a:solidFill>
                    <a:srgbClr val="000000"/>
                  </a:solidFill>
                  <a:latin typeface="Calibri" pitchFamily="34" charset="0"/>
                  <a:cs typeface="Calibri" pitchFamily="34" charset="0"/>
                </a:rPr>
                <a:t>18</a:t>
              </a:r>
              <a:r>
                <a:rPr kumimoji="0" lang="it-IT" sz="1400" b="0" i="0" u="none" strike="noStrike" cap="none" normalizeH="0" baseline="0" dirty="0" smtClean="0">
                  <a:ln>
                    <a:noFill/>
                  </a:ln>
                  <a:solidFill>
                    <a:srgbClr val="000000"/>
                  </a:solidFill>
                  <a:effectLst/>
                  <a:latin typeface="Calibri" pitchFamily="34" charset="0"/>
                  <a:cs typeface="Calibri" pitchFamily="34" charset="0"/>
                </a:rPr>
                <a:t>)</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2" name="Rectangle 173"/>
            <p:cNvSpPr>
              <a:spLocks noChangeArrowheads="1"/>
            </p:cNvSpPr>
            <p:nvPr/>
          </p:nvSpPr>
          <p:spPr bwMode="auto">
            <a:xfrm>
              <a:off x="9941218" y="3530722"/>
              <a:ext cx="106624" cy="117496"/>
            </a:xfrm>
            <a:prstGeom prst="rect">
              <a:avLst/>
            </a:prstGeom>
            <a:solidFill>
              <a:srgbClr val="80C080"/>
            </a:solidFill>
            <a:ln w="1">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it-IT" sz="1400" dirty="0">
                <a:latin typeface="Calibri" pitchFamily="34" charset="0"/>
                <a:cs typeface="Calibri" pitchFamily="34" charset="0"/>
              </a:endParaRPr>
            </a:p>
          </p:txBody>
        </p:sp>
        <p:sp>
          <p:nvSpPr>
            <p:cNvPr id="73" name="Rectangle 174"/>
            <p:cNvSpPr>
              <a:spLocks noChangeArrowheads="1"/>
            </p:cNvSpPr>
            <p:nvPr/>
          </p:nvSpPr>
          <p:spPr bwMode="auto">
            <a:xfrm>
              <a:off x="10116384" y="3519793"/>
              <a:ext cx="331985"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libri" pitchFamily="34" charset="0"/>
                  <a:cs typeface="Calibri" pitchFamily="34" charset="0"/>
                </a:rPr>
                <a:t>2.100</a:t>
              </a:r>
            </a:p>
          </p:txBody>
        </p:sp>
        <p:sp>
          <p:nvSpPr>
            <p:cNvPr id="75" name="Rectangle 176"/>
            <p:cNvSpPr>
              <a:spLocks noChangeArrowheads="1"/>
            </p:cNvSpPr>
            <p:nvPr/>
          </p:nvSpPr>
          <p:spPr bwMode="auto">
            <a:xfrm>
              <a:off x="10467392" y="3519793"/>
              <a:ext cx="76513"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 -</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6" name="Rectangle 177"/>
            <p:cNvSpPr>
              <a:spLocks noChangeArrowheads="1"/>
            </p:cNvSpPr>
            <p:nvPr/>
          </p:nvSpPr>
          <p:spPr bwMode="auto">
            <a:xfrm>
              <a:off x="10640174" y="3519793"/>
              <a:ext cx="331985"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2.600</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8" name="Rectangle 179"/>
            <p:cNvSpPr>
              <a:spLocks noChangeArrowheads="1"/>
            </p:cNvSpPr>
            <p:nvPr/>
          </p:nvSpPr>
          <p:spPr bwMode="auto">
            <a:xfrm>
              <a:off x="10982086" y="3519793"/>
              <a:ext cx="300861"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  (19)</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79" name="Rectangle 180"/>
            <p:cNvSpPr>
              <a:spLocks noChangeArrowheads="1"/>
            </p:cNvSpPr>
            <p:nvPr/>
          </p:nvSpPr>
          <p:spPr bwMode="auto">
            <a:xfrm>
              <a:off x="9941218" y="3700134"/>
              <a:ext cx="106624" cy="117496"/>
            </a:xfrm>
            <a:prstGeom prst="rect">
              <a:avLst/>
            </a:prstGeom>
            <a:solidFill>
              <a:srgbClr val="C0E0C0"/>
            </a:solidFill>
            <a:ln w="1">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it-IT" sz="1400" dirty="0">
                <a:latin typeface="Calibri" pitchFamily="34" charset="0"/>
                <a:cs typeface="Calibri" pitchFamily="34" charset="0"/>
              </a:endParaRPr>
            </a:p>
          </p:txBody>
        </p:sp>
        <p:sp>
          <p:nvSpPr>
            <p:cNvPr id="80" name="Rectangle 181"/>
            <p:cNvSpPr>
              <a:spLocks noChangeArrowheads="1"/>
            </p:cNvSpPr>
            <p:nvPr/>
          </p:nvSpPr>
          <p:spPr bwMode="auto">
            <a:xfrm>
              <a:off x="10116384" y="3686471"/>
              <a:ext cx="331985"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libri" pitchFamily="34" charset="0"/>
                  <a:cs typeface="Calibri" pitchFamily="34" charset="0"/>
                </a:rPr>
                <a:t>1.500</a:t>
              </a:r>
            </a:p>
          </p:txBody>
        </p:sp>
        <p:sp>
          <p:nvSpPr>
            <p:cNvPr id="82" name="Rectangle 183"/>
            <p:cNvSpPr>
              <a:spLocks noChangeArrowheads="1"/>
            </p:cNvSpPr>
            <p:nvPr/>
          </p:nvSpPr>
          <p:spPr bwMode="auto">
            <a:xfrm>
              <a:off x="10467392" y="3686471"/>
              <a:ext cx="76513"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 -</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3" name="Rectangle 184"/>
            <p:cNvSpPr>
              <a:spLocks noChangeArrowheads="1"/>
            </p:cNvSpPr>
            <p:nvPr/>
          </p:nvSpPr>
          <p:spPr bwMode="auto">
            <a:xfrm>
              <a:off x="10640174" y="3686471"/>
              <a:ext cx="331985"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libri" pitchFamily="34" charset="0"/>
                  <a:cs typeface="Calibri" pitchFamily="34" charset="0"/>
                </a:rPr>
                <a:t>2.100</a:t>
              </a:r>
            </a:p>
          </p:txBody>
        </p:sp>
        <p:sp>
          <p:nvSpPr>
            <p:cNvPr id="85" name="Rectangle 186"/>
            <p:cNvSpPr>
              <a:spLocks noChangeArrowheads="1"/>
            </p:cNvSpPr>
            <p:nvPr/>
          </p:nvSpPr>
          <p:spPr bwMode="auto">
            <a:xfrm>
              <a:off x="10982086" y="3686471"/>
              <a:ext cx="300861"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  (</a:t>
              </a:r>
              <a:r>
                <a:rPr lang="it-IT" sz="1400" dirty="0" smtClean="0">
                  <a:solidFill>
                    <a:srgbClr val="000000"/>
                  </a:solidFill>
                  <a:latin typeface="Calibri" pitchFamily="34" charset="0"/>
                  <a:cs typeface="Calibri" pitchFamily="34" charset="0"/>
                </a:rPr>
                <a:t>17</a:t>
              </a:r>
              <a:r>
                <a:rPr kumimoji="0" lang="it-IT" sz="1400" b="0" i="0" u="none" strike="noStrike" cap="none" normalizeH="0" baseline="0" dirty="0" smtClean="0">
                  <a:ln>
                    <a:noFill/>
                  </a:ln>
                  <a:solidFill>
                    <a:srgbClr val="000000"/>
                  </a:solidFill>
                  <a:effectLst/>
                  <a:latin typeface="Calibri" pitchFamily="34" charset="0"/>
                  <a:cs typeface="Calibri" pitchFamily="34" charset="0"/>
                </a:rPr>
                <a:t>)</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6" name="Rectangle 187"/>
            <p:cNvSpPr>
              <a:spLocks noChangeArrowheads="1"/>
            </p:cNvSpPr>
            <p:nvPr/>
          </p:nvSpPr>
          <p:spPr bwMode="auto">
            <a:xfrm>
              <a:off x="9941218" y="3866813"/>
              <a:ext cx="106624" cy="117496"/>
            </a:xfrm>
            <a:prstGeom prst="rect">
              <a:avLst/>
            </a:prstGeom>
            <a:solidFill>
              <a:srgbClr val="FFFFFF"/>
            </a:solidFill>
            <a:ln w="1">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it-IT" sz="1400" dirty="0">
                <a:latin typeface="Calibri" pitchFamily="34" charset="0"/>
                <a:cs typeface="Calibri" pitchFamily="34" charset="0"/>
              </a:endParaRPr>
            </a:p>
          </p:txBody>
        </p:sp>
        <p:sp>
          <p:nvSpPr>
            <p:cNvPr id="87" name="Rectangle 188"/>
            <p:cNvSpPr>
              <a:spLocks noChangeArrowheads="1"/>
            </p:cNvSpPr>
            <p:nvPr/>
          </p:nvSpPr>
          <p:spPr bwMode="auto">
            <a:xfrm>
              <a:off x="10176118" y="3855883"/>
              <a:ext cx="221756"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1400" dirty="0" smtClean="0">
                  <a:latin typeface="Calibri" pitchFamily="34" charset="0"/>
                  <a:cs typeface="Calibri" pitchFamily="34" charset="0"/>
                </a:rPr>
                <a:t>500</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89" name="Rectangle 190"/>
            <p:cNvSpPr>
              <a:spLocks noChangeArrowheads="1"/>
            </p:cNvSpPr>
            <p:nvPr/>
          </p:nvSpPr>
          <p:spPr bwMode="auto">
            <a:xfrm>
              <a:off x="10467392" y="3855883"/>
              <a:ext cx="108932"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 - </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90" name="Rectangle 191"/>
            <p:cNvSpPr>
              <a:spLocks noChangeArrowheads="1"/>
            </p:cNvSpPr>
            <p:nvPr/>
          </p:nvSpPr>
          <p:spPr bwMode="auto">
            <a:xfrm>
              <a:off x="10640174" y="3855883"/>
              <a:ext cx="331985"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1400" dirty="0" smtClean="0">
                  <a:solidFill>
                    <a:srgbClr val="000000"/>
                  </a:solidFill>
                  <a:latin typeface="Calibri" pitchFamily="34" charset="0"/>
                  <a:cs typeface="Calibri" pitchFamily="34" charset="0"/>
                </a:rPr>
                <a:t>1.50</a:t>
              </a:r>
              <a:r>
                <a:rPr kumimoji="0" lang="it-IT" sz="1400" b="0" i="0" u="none" strike="noStrike" cap="none" normalizeH="0" baseline="0" dirty="0" smtClean="0">
                  <a:ln>
                    <a:noFill/>
                  </a:ln>
                  <a:solidFill>
                    <a:srgbClr val="000000"/>
                  </a:solidFill>
                  <a:effectLst/>
                  <a:latin typeface="Calibri" pitchFamily="34" charset="0"/>
                  <a:cs typeface="Calibri" pitchFamily="34" charset="0"/>
                </a:rPr>
                <a:t>0</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92" name="Rectangle 193"/>
            <p:cNvSpPr>
              <a:spLocks noChangeArrowheads="1"/>
            </p:cNvSpPr>
            <p:nvPr/>
          </p:nvSpPr>
          <p:spPr bwMode="auto">
            <a:xfrm>
              <a:off x="10982086" y="3855883"/>
              <a:ext cx="300861"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  (26)</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69" name="Rectangle 170"/>
            <p:cNvSpPr>
              <a:spLocks noChangeArrowheads="1"/>
            </p:cNvSpPr>
            <p:nvPr/>
          </p:nvSpPr>
          <p:spPr bwMode="auto">
            <a:xfrm>
              <a:off x="10640175" y="3350380"/>
              <a:ext cx="331985" cy="16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Calibri" pitchFamily="34" charset="0"/>
                  <a:cs typeface="Calibri" pitchFamily="34" charset="0"/>
                </a:rPr>
                <a:t>4.000</a:t>
              </a:r>
              <a:endParaRPr kumimoji="0" lang="it-IT" sz="1400" b="0" i="0" u="none" strike="noStrike" cap="none" normalizeH="0" baseline="0" dirty="0" smtClean="0">
                <a:ln>
                  <a:noFill/>
                </a:ln>
                <a:solidFill>
                  <a:schemeClr val="tx1"/>
                </a:solidFill>
                <a:effectLst/>
                <a:latin typeface="Calibri" pitchFamily="34" charset="0"/>
                <a:cs typeface="Calibri" pitchFamily="34" charset="0"/>
              </a:endParaRPr>
            </a:p>
          </p:txBody>
        </p:sp>
      </p:grpSp>
      <p:pic>
        <p:nvPicPr>
          <p:cNvPr id="4098" name="Picture 2" descr="C:\Users\e\Downloads\Untitled Infographic (3).jpg"/>
          <p:cNvPicPr>
            <a:picLocks noChangeAspect="1" noChangeArrowheads="1"/>
          </p:cNvPicPr>
          <p:nvPr/>
        </p:nvPicPr>
        <p:blipFill rotWithShape="1">
          <a:blip r:embed="rId7">
            <a:extLst>
              <a:ext uri="{28A0092B-C50C-407E-A947-70E740481C1C}">
                <a14:useLocalDpi xmlns:a14="http://schemas.microsoft.com/office/drawing/2010/main" val="0"/>
              </a:ext>
            </a:extLst>
          </a:blip>
          <a:srcRect l="25157" t="62389" r="25430" b="20117"/>
          <a:stretch/>
        </p:blipFill>
        <p:spPr bwMode="auto">
          <a:xfrm>
            <a:off x="5466266" y="773088"/>
            <a:ext cx="3570230" cy="7409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C:\Users\e\Downloads\Untitled Presentation (18).jpg"/>
          <p:cNvPicPr>
            <a:picLocks noChangeAspect="1" noChangeArrowheads="1"/>
          </p:cNvPicPr>
          <p:nvPr/>
        </p:nvPicPr>
        <p:blipFill rotWithShape="1">
          <a:blip r:embed="rId8">
            <a:extLst>
              <a:ext uri="{28A0092B-C50C-407E-A947-70E740481C1C}">
                <a14:useLocalDpi xmlns:a14="http://schemas.microsoft.com/office/drawing/2010/main" val="0"/>
              </a:ext>
            </a:extLst>
          </a:blip>
          <a:srcRect l="48189" t="11225" r="40371" b="85705"/>
          <a:stretch/>
        </p:blipFill>
        <p:spPr bwMode="auto">
          <a:xfrm>
            <a:off x="7009120" y="2285137"/>
            <a:ext cx="845109" cy="170077"/>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C:\Users\e\Downloads\Untitled Presentation (18).jpg"/>
          <p:cNvPicPr>
            <a:picLocks noChangeAspect="1" noChangeArrowheads="1"/>
          </p:cNvPicPr>
          <p:nvPr/>
        </p:nvPicPr>
        <p:blipFill rotWithShape="1">
          <a:blip r:embed="rId8">
            <a:extLst>
              <a:ext uri="{28A0092B-C50C-407E-A947-70E740481C1C}">
                <a14:useLocalDpi xmlns:a14="http://schemas.microsoft.com/office/drawing/2010/main" val="0"/>
              </a:ext>
            </a:extLst>
          </a:blip>
          <a:srcRect l="48189" t="4803" r="40371" b="91562"/>
          <a:stretch/>
        </p:blipFill>
        <p:spPr bwMode="auto">
          <a:xfrm>
            <a:off x="7020272" y="1790132"/>
            <a:ext cx="833958" cy="198708"/>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 descr="C:\Users\e\Downloads\Untitled Presentation (18).jpg"/>
          <p:cNvPicPr>
            <a:picLocks noChangeAspect="1" noChangeArrowheads="1"/>
          </p:cNvPicPr>
          <p:nvPr/>
        </p:nvPicPr>
        <p:blipFill rotWithShape="1">
          <a:blip r:embed="rId8">
            <a:extLst>
              <a:ext uri="{28A0092B-C50C-407E-A947-70E740481C1C}">
                <a14:useLocalDpi xmlns:a14="http://schemas.microsoft.com/office/drawing/2010/main" val="0"/>
              </a:ext>
            </a:extLst>
          </a:blip>
          <a:srcRect l="48297" t="17220" r="40263" b="78475"/>
          <a:stretch/>
        </p:blipFill>
        <p:spPr bwMode="auto">
          <a:xfrm>
            <a:off x="7000799" y="2766705"/>
            <a:ext cx="833958" cy="235346"/>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descr="C:\Users\e\Downloads\Untitled Presentation (18).jpg"/>
          <p:cNvPicPr>
            <a:picLocks noChangeAspect="1" noChangeArrowheads="1"/>
          </p:cNvPicPr>
          <p:nvPr/>
        </p:nvPicPr>
        <p:blipFill rotWithShape="1">
          <a:blip r:embed="rId8">
            <a:extLst>
              <a:ext uri="{28A0092B-C50C-407E-A947-70E740481C1C}">
                <a14:useLocalDpi xmlns:a14="http://schemas.microsoft.com/office/drawing/2010/main" val="0"/>
              </a:ext>
            </a:extLst>
          </a:blip>
          <a:srcRect l="48019" t="23113" r="40541" b="73039"/>
          <a:stretch/>
        </p:blipFill>
        <p:spPr bwMode="auto">
          <a:xfrm>
            <a:off x="6990190" y="3240285"/>
            <a:ext cx="833958" cy="210376"/>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descr="C:\Users\e\Downloads\Untitled Presentation (18).jpg"/>
          <p:cNvPicPr>
            <a:picLocks noChangeAspect="1" noChangeArrowheads="1"/>
          </p:cNvPicPr>
          <p:nvPr/>
        </p:nvPicPr>
        <p:blipFill rotWithShape="1">
          <a:blip r:embed="rId8">
            <a:extLst>
              <a:ext uri="{28A0092B-C50C-407E-A947-70E740481C1C}">
                <a14:useLocalDpi xmlns:a14="http://schemas.microsoft.com/office/drawing/2010/main" val="0"/>
              </a:ext>
            </a:extLst>
          </a:blip>
          <a:srcRect l="48019" t="29018" r="40541" b="67324"/>
          <a:stretch/>
        </p:blipFill>
        <p:spPr bwMode="auto">
          <a:xfrm>
            <a:off x="7000799" y="3710434"/>
            <a:ext cx="833958" cy="199995"/>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 descr="C:\Users\e\Downloads\Untitled Presentation (18).jpg"/>
          <p:cNvPicPr>
            <a:picLocks noChangeAspect="1" noChangeArrowheads="1"/>
          </p:cNvPicPr>
          <p:nvPr/>
        </p:nvPicPr>
        <p:blipFill rotWithShape="1">
          <a:blip r:embed="rId8">
            <a:extLst>
              <a:ext uri="{28A0092B-C50C-407E-A947-70E740481C1C}">
                <a14:useLocalDpi xmlns:a14="http://schemas.microsoft.com/office/drawing/2010/main" val="0"/>
              </a:ext>
            </a:extLst>
          </a:blip>
          <a:srcRect l="48189" t="34727" r="40371" b="61615"/>
          <a:stretch/>
        </p:blipFill>
        <p:spPr bwMode="auto">
          <a:xfrm>
            <a:off x="6981264" y="4192243"/>
            <a:ext cx="833958" cy="19999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 descr="C:\Users\e\Downloads\Untitled Presentation (18).jpg"/>
          <p:cNvPicPr>
            <a:picLocks noChangeAspect="1" noChangeArrowheads="1"/>
          </p:cNvPicPr>
          <p:nvPr/>
        </p:nvPicPr>
        <p:blipFill rotWithShape="1">
          <a:blip r:embed="rId8">
            <a:extLst>
              <a:ext uri="{28A0092B-C50C-407E-A947-70E740481C1C}">
                <a14:useLocalDpi xmlns:a14="http://schemas.microsoft.com/office/drawing/2010/main" val="0"/>
              </a:ext>
            </a:extLst>
          </a:blip>
          <a:srcRect l="48189" t="40919" r="40371" b="54632"/>
          <a:stretch/>
        </p:blipFill>
        <p:spPr bwMode="auto">
          <a:xfrm>
            <a:off x="6977298" y="4653136"/>
            <a:ext cx="833958" cy="243252"/>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C:\Users\e\Downloads\Untitled Presentation (18).jpg"/>
          <p:cNvPicPr>
            <a:picLocks noChangeAspect="1" noChangeArrowheads="1"/>
          </p:cNvPicPr>
          <p:nvPr/>
        </p:nvPicPr>
        <p:blipFill rotWithShape="1">
          <a:blip r:embed="rId8">
            <a:extLst>
              <a:ext uri="{28A0092B-C50C-407E-A947-70E740481C1C}">
                <a14:useLocalDpi xmlns:a14="http://schemas.microsoft.com/office/drawing/2010/main" val="0"/>
              </a:ext>
            </a:extLst>
          </a:blip>
          <a:srcRect l="48189" t="47197" r="40371" b="49889"/>
          <a:stretch/>
        </p:blipFill>
        <p:spPr bwMode="auto">
          <a:xfrm>
            <a:off x="6977298" y="5141918"/>
            <a:ext cx="833958" cy="159290"/>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 descr="C:\Users\e\Downloads\Untitled Presentation (18).jpg"/>
          <p:cNvPicPr>
            <a:picLocks noChangeAspect="1" noChangeArrowheads="1"/>
          </p:cNvPicPr>
          <p:nvPr/>
        </p:nvPicPr>
        <p:blipFill rotWithShape="1">
          <a:blip r:embed="rId8">
            <a:extLst>
              <a:ext uri="{28A0092B-C50C-407E-A947-70E740481C1C}">
                <a14:useLocalDpi xmlns:a14="http://schemas.microsoft.com/office/drawing/2010/main" val="0"/>
              </a:ext>
            </a:extLst>
          </a:blip>
          <a:srcRect l="48189" t="52857" r="40371" b="43581"/>
          <a:stretch/>
        </p:blipFill>
        <p:spPr bwMode="auto">
          <a:xfrm>
            <a:off x="6981264" y="5610530"/>
            <a:ext cx="833958" cy="194734"/>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2" descr="C:\Users\e\Downloads\Untitled Presentation (18).jpg"/>
          <p:cNvPicPr>
            <a:picLocks noChangeAspect="1" noChangeArrowheads="1"/>
          </p:cNvPicPr>
          <p:nvPr/>
        </p:nvPicPr>
        <p:blipFill rotWithShape="1">
          <a:blip r:embed="rId8">
            <a:extLst>
              <a:ext uri="{28A0092B-C50C-407E-A947-70E740481C1C}">
                <a14:useLocalDpi xmlns:a14="http://schemas.microsoft.com/office/drawing/2010/main" val="0"/>
              </a:ext>
            </a:extLst>
          </a:blip>
          <a:srcRect l="48189" t="58848" r="40371" b="37633"/>
          <a:stretch/>
        </p:blipFill>
        <p:spPr bwMode="auto">
          <a:xfrm>
            <a:off x="6990190" y="6093296"/>
            <a:ext cx="833958" cy="19236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e\Downloads\Untitled Presentation (36).jpg"/>
          <p:cNvPicPr>
            <a:picLocks noChangeAspect="1" noChangeArrowheads="1"/>
          </p:cNvPicPr>
          <p:nvPr/>
        </p:nvPicPr>
        <p:blipFill rotWithShape="1">
          <a:blip r:embed="rId3">
            <a:extLst>
              <a:ext uri="{28A0092B-C50C-407E-A947-70E740481C1C}">
                <a14:useLocalDpi xmlns:a14="http://schemas.microsoft.com/office/drawing/2010/main" val="0"/>
              </a:ext>
            </a:extLst>
          </a:blip>
          <a:srcRect l="36625" t="63355" r="42136" b="30500"/>
          <a:stretch/>
        </p:blipFill>
        <p:spPr bwMode="auto">
          <a:xfrm>
            <a:off x="3984510" y="1977364"/>
            <a:ext cx="1418382" cy="3077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e\Downloads\Untitled Presentation (23).jpg"/>
          <p:cNvPicPr>
            <a:picLocks noChangeAspect="1" noChangeArrowheads="1"/>
          </p:cNvPicPr>
          <p:nvPr/>
        </p:nvPicPr>
        <p:blipFill rotWithShape="1">
          <a:blip r:embed="rId9">
            <a:extLst>
              <a:ext uri="{28A0092B-C50C-407E-A947-70E740481C1C}">
                <a14:useLocalDpi xmlns:a14="http://schemas.microsoft.com/office/drawing/2010/main" val="0"/>
              </a:ext>
            </a:extLst>
          </a:blip>
          <a:srcRect l="64213" t="38969" r="11204" b="1697"/>
          <a:stretch/>
        </p:blipFill>
        <p:spPr bwMode="auto">
          <a:xfrm>
            <a:off x="35496" y="2996952"/>
            <a:ext cx="1873188" cy="3390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315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e\Downloads\Untitled Presentation (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7" y="674688"/>
            <a:ext cx="8447807" cy="5952331"/>
          </a:xfrm>
          <a:prstGeom prst="rect">
            <a:avLst/>
          </a:prstGeom>
          <a:noFill/>
          <a:extLst>
            <a:ext uri="{909E8E84-426E-40DD-AFC4-6F175D3DCCD1}">
              <a14:hiddenFill xmlns:a14="http://schemas.microsoft.com/office/drawing/2010/main">
                <a:solidFill>
                  <a:srgbClr val="FFFFFF"/>
                </a:solidFill>
              </a14:hiddenFill>
            </a:ext>
          </a:extLst>
        </p:spPr>
      </p:pic>
      <p:sp>
        <p:nvSpPr>
          <p:cNvPr id="17" name="Rettangolo 16"/>
          <p:cNvSpPr/>
          <p:nvPr/>
        </p:nvSpPr>
        <p:spPr>
          <a:xfrm>
            <a:off x="-11113" y="0"/>
            <a:ext cx="9155113" cy="765175"/>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solidFill>
                <a:prstClr val="white"/>
              </a:solidFill>
            </a:endParaRPr>
          </a:p>
        </p:txBody>
      </p:sp>
      <p:sp>
        <p:nvSpPr>
          <p:cNvPr id="18" name="Rettangolo 17"/>
          <p:cNvSpPr/>
          <p:nvPr/>
        </p:nvSpPr>
        <p:spPr>
          <a:xfrm>
            <a:off x="0" y="6381750"/>
            <a:ext cx="9144000" cy="476250"/>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solidFill>
                <a:prstClr val="white"/>
              </a:solidFill>
            </a:endParaRPr>
          </a:p>
        </p:txBody>
      </p:sp>
      <p:pic>
        <p:nvPicPr>
          <p:cNvPr id="14339" name="Immagine 21" descr="freccina bianca.jpg"/>
          <p:cNvPicPr>
            <a:picLocks noChangeAspect="1"/>
          </p:cNvPicPr>
          <p:nvPr/>
        </p:nvPicPr>
        <p:blipFill>
          <a:blip r:embed="rId4"/>
          <a:srcRect l="22803" t="29724"/>
          <a:stretch>
            <a:fillRect/>
          </a:stretch>
        </p:blipFill>
        <p:spPr bwMode="auto">
          <a:xfrm>
            <a:off x="22225" y="0"/>
            <a:ext cx="763588" cy="657225"/>
          </a:xfrm>
          <a:prstGeom prst="rect">
            <a:avLst/>
          </a:prstGeom>
          <a:noFill/>
          <a:ln w="9525">
            <a:noFill/>
            <a:miter lim="800000"/>
            <a:headEnd/>
            <a:tailEnd/>
          </a:ln>
        </p:spPr>
      </p:pic>
      <p:sp>
        <p:nvSpPr>
          <p:cNvPr id="14340" name="CasellaDiTesto 13"/>
          <p:cNvSpPr txBox="1">
            <a:spLocks noChangeArrowheads="1"/>
          </p:cNvSpPr>
          <p:nvPr/>
        </p:nvSpPr>
        <p:spPr bwMode="auto">
          <a:xfrm>
            <a:off x="6765925" y="6261100"/>
            <a:ext cx="2708275" cy="492125"/>
          </a:xfrm>
          <a:prstGeom prst="rect">
            <a:avLst/>
          </a:prstGeom>
          <a:noFill/>
          <a:ln w="9525">
            <a:noFill/>
            <a:miter lim="800000"/>
            <a:headEnd/>
            <a:tailEnd/>
          </a:ln>
        </p:spPr>
        <p:txBody>
          <a:bodyPr>
            <a:spAutoFit/>
          </a:bodyPr>
          <a:lstStyle/>
          <a:p>
            <a:endParaRPr lang="it-IT" sz="1400" i="1" dirty="0">
              <a:solidFill>
                <a:srgbClr val="FFFFFF"/>
              </a:solidFill>
              <a:latin typeface="Calibri" pitchFamily="34" charset="0"/>
            </a:endParaRPr>
          </a:p>
          <a:p>
            <a:r>
              <a:rPr lang="it-IT" sz="1200" b="1" dirty="0">
                <a:solidFill>
                  <a:srgbClr val="FFFFFF"/>
                </a:solidFill>
                <a:latin typeface="Calibri" pitchFamily="34" charset="0"/>
              </a:rPr>
              <a:t>Roma  </a:t>
            </a:r>
            <a:r>
              <a:rPr lang="it-IT" sz="1200" b="1" dirty="0" smtClean="0">
                <a:solidFill>
                  <a:srgbClr val="FFFFFF"/>
                </a:solidFill>
                <a:latin typeface="Calibri" pitchFamily="34" charset="0"/>
              </a:rPr>
              <a:t>21 </a:t>
            </a:r>
            <a:r>
              <a:rPr lang="it-IT" sz="1200" b="1" dirty="0">
                <a:solidFill>
                  <a:srgbClr val="FFFFFF"/>
                </a:solidFill>
                <a:latin typeface="Calibri" pitchFamily="34" charset="0"/>
              </a:rPr>
              <a:t>Novembre 2014</a:t>
            </a:r>
            <a:endParaRPr lang="it-IT" sz="1200" b="1" dirty="0">
              <a:latin typeface="Calibri" pitchFamily="34" charset="0"/>
            </a:endParaRPr>
          </a:p>
        </p:txBody>
      </p:sp>
      <p:sp>
        <p:nvSpPr>
          <p:cNvPr id="14352" name="Text Box 3"/>
          <p:cNvSpPr txBox="1">
            <a:spLocks noChangeArrowheads="1"/>
          </p:cNvSpPr>
          <p:nvPr/>
        </p:nvSpPr>
        <p:spPr bwMode="auto">
          <a:xfrm>
            <a:off x="-133920" y="156121"/>
            <a:ext cx="8712200" cy="523875"/>
          </a:xfrm>
          <a:prstGeom prst="rect">
            <a:avLst/>
          </a:prstGeom>
          <a:noFill/>
          <a:ln w="9525">
            <a:noFill/>
            <a:miter lim="800000"/>
            <a:headEnd/>
            <a:tailEnd/>
          </a:ln>
        </p:spPr>
        <p:txBody>
          <a:bodyPr>
            <a:spAutoFit/>
          </a:bodyPr>
          <a:lstStyle/>
          <a:p>
            <a:pPr algn="ctr"/>
            <a:r>
              <a:rPr lang="it-IT" sz="2800" b="1" dirty="0">
                <a:solidFill>
                  <a:srgbClr val="FFFFFF"/>
                </a:solidFill>
                <a:latin typeface="Calibri" pitchFamily="34" charset="0"/>
              </a:rPr>
              <a:t>Lo stock </a:t>
            </a:r>
            <a:r>
              <a:rPr lang="it-IT" sz="2800" b="1" dirty="0" smtClean="0">
                <a:solidFill>
                  <a:srgbClr val="FFFFFF"/>
                </a:solidFill>
                <a:latin typeface="Calibri" pitchFamily="34" charset="0"/>
              </a:rPr>
              <a:t>dei green </a:t>
            </a:r>
            <a:r>
              <a:rPr lang="it-IT" sz="2800" b="1" dirty="0" err="1">
                <a:solidFill>
                  <a:srgbClr val="FFFFFF"/>
                </a:solidFill>
                <a:latin typeface="Calibri" pitchFamily="34" charset="0"/>
              </a:rPr>
              <a:t>jobs</a:t>
            </a:r>
            <a:r>
              <a:rPr lang="it-IT" sz="2800" b="1" dirty="0">
                <a:solidFill>
                  <a:srgbClr val="FFFFFF"/>
                </a:solidFill>
                <a:latin typeface="Calibri" pitchFamily="34" charset="0"/>
              </a:rPr>
              <a:t> </a:t>
            </a:r>
            <a:r>
              <a:rPr lang="it-IT" sz="2800" b="1" dirty="0" smtClean="0">
                <a:solidFill>
                  <a:srgbClr val="FFFFFF"/>
                </a:solidFill>
                <a:latin typeface="Calibri" pitchFamily="34" charset="0"/>
              </a:rPr>
              <a:t>nell’economia italiana</a:t>
            </a:r>
            <a:endParaRPr lang="it-IT" sz="2800" b="1" dirty="0">
              <a:solidFill>
                <a:srgbClr val="FFFFFF"/>
              </a:solidFill>
              <a:latin typeface="Calibri" pitchFamily="34" charset="0"/>
            </a:endParaRPr>
          </a:p>
        </p:txBody>
      </p:sp>
    </p:spTree>
    <p:extLst>
      <p:ext uri="{BB962C8B-B14F-4D97-AF65-F5344CB8AC3E}">
        <p14:creationId xmlns:p14="http://schemas.microsoft.com/office/powerpoint/2010/main" val="37926919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e\Downloads\Untitled Presentation (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228" y="571500"/>
            <a:ext cx="8488252" cy="5989848"/>
          </a:xfrm>
          <a:prstGeom prst="rect">
            <a:avLst/>
          </a:prstGeom>
          <a:noFill/>
          <a:extLst>
            <a:ext uri="{909E8E84-426E-40DD-AFC4-6F175D3DCCD1}">
              <a14:hiddenFill xmlns:a14="http://schemas.microsoft.com/office/drawing/2010/main">
                <a:solidFill>
                  <a:srgbClr val="FFFFFF"/>
                </a:solidFill>
              </a14:hiddenFill>
            </a:ext>
          </a:extLst>
        </p:spPr>
      </p:pic>
      <p:sp>
        <p:nvSpPr>
          <p:cNvPr id="17" name="Rettangolo 16"/>
          <p:cNvSpPr/>
          <p:nvPr/>
        </p:nvSpPr>
        <p:spPr>
          <a:xfrm>
            <a:off x="-11807" y="0"/>
            <a:ext cx="9155808" cy="764704"/>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18" name="Rettangolo 17"/>
          <p:cNvSpPr/>
          <p:nvPr/>
        </p:nvSpPr>
        <p:spPr>
          <a:xfrm>
            <a:off x="0" y="6381328"/>
            <a:ext cx="9144000" cy="476672"/>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pic>
        <p:nvPicPr>
          <p:cNvPr id="22" name="Immagine 21" descr="freccina bianca.jpg"/>
          <p:cNvPicPr>
            <a:picLocks noChangeAspect="1"/>
          </p:cNvPicPr>
          <p:nvPr/>
        </p:nvPicPr>
        <p:blipFill rotWithShape="1">
          <a:blip r:embed="rId4" cstate="print"/>
          <a:srcRect l="22802" t="29724"/>
          <a:stretch/>
        </p:blipFill>
        <p:spPr>
          <a:xfrm>
            <a:off x="22670" y="-1"/>
            <a:ext cx="763116" cy="657853"/>
          </a:xfrm>
          <a:prstGeom prst="rect">
            <a:avLst/>
          </a:prstGeom>
        </p:spPr>
      </p:pic>
      <p:sp>
        <p:nvSpPr>
          <p:cNvPr id="14" name="CasellaDiTesto 13"/>
          <p:cNvSpPr txBox="1"/>
          <p:nvPr/>
        </p:nvSpPr>
        <p:spPr>
          <a:xfrm>
            <a:off x="6766553" y="6261467"/>
            <a:ext cx="2707276" cy="492443"/>
          </a:xfrm>
          <a:prstGeom prst="rect">
            <a:avLst/>
          </a:prstGeom>
          <a:noFill/>
        </p:spPr>
        <p:txBody>
          <a:bodyPr wrap="square" rtlCol="0">
            <a:spAutoFit/>
          </a:bodyPr>
          <a:lstStyle/>
          <a:p>
            <a:endParaRPr lang="it-IT" sz="1400" i="1" dirty="0" smtClean="0">
              <a:solidFill>
                <a:prstClr val="white"/>
              </a:solidFill>
            </a:endParaRPr>
          </a:p>
          <a:p>
            <a:r>
              <a:rPr lang="it-IT" sz="1200" b="1" dirty="0">
                <a:solidFill>
                  <a:prstClr val="white"/>
                </a:solidFill>
                <a:latin typeface="Calibri" pitchFamily="34" charset="0"/>
              </a:rPr>
              <a:t>Roma  </a:t>
            </a:r>
            <a:r>
              <a:rPr lang="it-IT" sz="1200" b="1" dirty="0" smtClean="0">
                <a:solidFill>
                  <a:prstClr val="white"/>
                </a:solidFill>
                <a:latin typeface="Calibri" pitchFamily="34" charset="0"/>
              </a:rPr>
              <a:t>21 </a:t>
            </a:r>
            <a:r>
              <a:rPr lang="it-IT" sz="1200" b="1" dirty="0">
                <a:solidFill>
                  <a:prstClr val="white"/>
                </a:solidFill>
                <a:latin typeface="Calibri" pitchFamily="34" charset="0"/>
              </a:rPr>
              <a:t>Novembre 2014</a:t>
            </a:r>
            <a:endParaRPr lang="it-IT" sz="1200" b="1" dirty="0">
              <a:latin typeface="Calibri" pitchFamily="34" charset="0"/>
            </a:endParaRPr>
          </a:p>
        </p:txBody>
      </p:sp>
      <p:sp>
        <p:nvSpPr>
          <p:cNvPr id="9" name="Text Box 3"/>
          <p:cNvSpPr txBox="1">
            <a:spLocks noChangeArrowheads="1"/>
          </p:cNvSpPr>
          <p:nvPr/>
        </p:nvSpPr>
        <p:spPr bwMode="auto">
          <a:xfrm>
            <a:off x="899592" y="151295"/>
            <a:ext cx="8712968"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ts val="3000"/>
              </a:lnSpc>
            </a:pPr>
            <a:r>
              <a:rPr lang="it-IT" sz="2800" b="1" dirty="0" smtClean="0">
                <a:solidFill>
                  <a:schemeClr val="bg1"/>
                </a:solidFill>
                <a:latin typeface="Calibri" pitchFamily="34" charset="0"/>
              </a:rPr>
              <a:t>Il fabbisogno attuale di green </a:t>
            </a:r>
            <a:r>
              <a:rPr lang="it-IT" sz="2800" b="1" dirty="0" err="1" smtClean="0">
                <a:solidFill>
                  <a:schemeClr val="bg1"/>
                </a:solidFill>
                <a:latin typeface="Calibri" pitchFamily="34" charset="0"/>
              </a:rPr>
              <a:t>jobs</a:t>
            </a:r>
            <a:endParaRPr lang="it-IT" sz="2800" b="1" dirty="0" smtClean="0">
              <a:solidFill>
                <a:schemeClr val="bg1"/>
              </a:solidFill>
              <a:latin typeface="Calibri" pitchFamily="34" charset="0"/>
            </a:endParaRPr>
          </a:p>
        </p:txBody>
      </p:sp>
    </p:spTree>
    <p:extLst>
      <p:ext uri="{BB962C8B-B14F-4D97-AF65-F5344CB8AC3E}">
        <p14:creationId xmlns:p14="http://schemas.microsoft.com/office/powerpoint/2010/main" val="22290220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e\Downloads\Untitled Presentation (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042" y="722313"/>
            <a:ext cx="8163429" cy="5587007"/>
          </a:xfrm>
          <a:prstGeom prst="rect">
            <a:avLst/>
          </a:prstGeom>
          <a:noFill/>
          <a:extLst>
            <a:ext uri="{909E8E84-426E-40DD-AFC4-6F175D3DCCD1}">
              <a14:hiddenFill xmlns:a14="http://schemas.microsoft.com/office/drawing/2010/main">
                <a:solidFill>
                  <a:srgbClr val="FFFFFF"/>
                </a:solidFill>
              </a14:hiddenFill>
            </a:ext>
          </a:extLst>
        </p:spPr>
      </p:pic>
      <p:sp>
        <p:nvSpPr>
          <p:cNvPr id="13" name="Rettangolo 12"/>
          <p:cNvSpPr/>
          <p:nvPr/>
        </p:nvSpPr>
        <p:spPr>
          <a:xfrm>
            <a:off x="0" y="0"/>
            <a:ext cx="9144000" cy="764704"/>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3" name="Immagine 42" descr="freccina bianca.jpg"/>
          <p:cNvPicPr>
            <a:picLocks noChangeAspect="1"/>
          </p:cNvPicPr>
          <p:nvPr/>
        </p:nvPicPr>
        <p:blipFill rotWithShape="1">
          <a:blip r:embed="rId4" cstate="print"/>
          <a:srcRect l="51824" t="35051"/>
          <a:stretch/>
        </p:blipFill>
        <p:spPr>
          <a:xfrm>
            <a:off x="38100" y="39452"/>
            <a:ext cx="491942" cy="607988"/>
          </a:xfrm>
          <a:prstGeom prst="rect">
            <a:avLst/>
          </a:prstGeom>
        </p:spPr>
      </p:pic>
      <p:sp>
        <p:nvSpPr>
          <p:cNvPr id="29" name="Rettangolo 28"/>
          <p:cNvSpPr/>
          <p:nvPr/>
        </p:nvSpPr>
        <p:spPr>
          <a:xfrm>
            <a:off x="0" y="6381328"/>
            <a:ext cx="9144000" cy="476672"/>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Text Box 3"/>
          <p:cNvSpPr txBox="1">
            <a:spLocks noChangeArrowheads="1"/>
          </p:cNvSpPr>
          <p:nvPr/>
        </p:nvSpPr>
        <p:spPr bwMode="auto">
          <a:xfrm>
            <a:off x="463352" y="157770"/>
            <a:ext cx="9793088"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it-IT" sz="2700" b="1" dirty="0" smtClean="0">
                <a:solidFill>
                  <a:schemeClr val="bg1"/>
                </a:solidFill>
                <a:latin typeface="Calibri" pitchFamily="34" charset="0"/>
              </a:rPr>
              <a:t>Alcune professioni a maggior sviluppo di competenze green </a:t>
            </a:r>
            <a:endParaRPr lang="it-IT" sz="2700" b="1" i="1" dirty="0">
              <a:solidFill>
                <a:schemeClr val="bg1"/>
              </a:solidFill>
              <a:latin typeface="Calibri" pitchFamily="34" charset="0"/>
            </a:endParaRPr>
          </a:p>
        </p:txBody>
      </p:sp>
      <p:sp>
        <p:nvSpPr>
          <p:cNvPr id="10" name="CasellaDiTesto 9"/>
          <p:cNvSpPr txBox="1"/>
          <p:nvPr/>
        </p:nvSpPr>
        <p:spPr>
          <a:xfrm>
            <a:off x="6766553" y="6261467"/>
            <a:ext cx="2707276" cy="492443"/>
          </a:xfrm>
          <a:prstGeom prst="rect">
            <a:avLst/>
          </a:prstGeom>
          <a:noFill/>
        </p:spPr>
        <p:txBody>
          <a:bodyPr wrap="square" rtlCol="0">
            <a:spAutoFit/>
          </a:bodyPr>
          <a:lstStyle/>
          <a:p>
            <a:endParaRPr lang="it-IT" sz="1400" i="1" dirty="0" smtClean="0">
              <a:solidFill>
                <a:prstClr val="white"/>
              </a:solidFill>
            </a:endParaRPr>
          </a:p>
          <a:p>
            <a:r>
              <a:rPr lang="it-IT" sz="1200" b="1" dirty="0">
                <a:solidFill>
                  <a:prstClr val="white"/>
                </a:solidFill>
                <a:latin typeface="Calibri" pitchFamily="34" charset="0"/>
              </a:rPr>
              <a:t>Roma  </a:t>
            </a:r>
            <a:r>
              <a:rPr lang="it-IT" sz="1200" b="1" dirty="0" smtClean="0">
                <a:solidFill>
                  <a:prstClr val="white"/>
                </a:solidFill>
                <a:latin typeface="Calibri" pitchFamily="34" charset="0"/>
              </a:rPr>
              <a:t>21 </a:t>
            </a:r>
            <a:r>
              <a:rPr lang="it-IT" sz="1200" b="1" dirty="0">
                <a:solidFill>
                  <a:prstClr val="white"/>
                </a:solidFill>
                <a:latin typeface="Calibri" pitchFamily="34" charset="0"/>
              </a:rPr>
              <a:t>Novembre 2014</a:t>
            </a:r>
            <a:endParaRPr lang="it-IT" sz="1200" b="1" dirty="0">
              <a:latin typeface="Calibri" pitchFamily="34" charset="0"/>
            </a:endParaRPr>
          </a:p>
        </p:txBody>
      </p:sp>
    </p:spTree>
    <p:extLst>
      <p:ext uri="{BB962C8B-B14F-4D97-AF65-F5344CB8AC3E}">
        <p14:creationId xmlns:p14="http://schemas.microsoft.com/office/powerpoint/2010/main" val="13751452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764704"/>
            <a:ext cx="9144000" cy="5771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627" y="1769255"/>
            <a:ext cx="8964488" cy="4662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Rettangolo 28"/>
          <p:cNvSpPr/>
          <p:nvPr/>
        </p:nvSpPr>
        <p:spPr>
          <a:xfrm>
            <a:off x="0" y="6381328"/>
            <a:ext cx="9144000" cy="476672"/>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Rettangolo 20"/>
          <p:cNvSpPr/>
          <p:nvPr/>
        </p:nvSpPr>
        <p:spPr>
          <a:xfrm>
            <a:off x="550470" y="1052736"/>
            <a:ext cx="8033083" cy="861774"/>
          </a:xfrm>
          <a:prstGeom prst="rect">
            <a:avLst/>
          </a:prstGeom>
        </p:spPr>
        <p:txBody>
          <a:bodyPr wrap="square">
            <a:spAutoFit/>
          </a:bodyPr>
          <a:lstStyle/>
          <a:p>
            <a:pPr algn="ctr"/>
            <a:r>
              <a:rPr lang="it-IT" sz="3200" b="1" dirty="0" smtClean="0">
                <a:solidFill>
                  <a:schemeClr val="tx1">
                    <a:lumMod val="50000"/>
                    <a:lumOff val="50000"/>
                  </a:schemeClr>
                </a:solidFill>
                <a:latin typeface="Calibri" pitchFamily="34" charset="0"/>
                <a:cs typeface="Calibri" pitchFamily="34" charset="0"/>
              </a:rPr>
              <a:t>AUMENTA L’INCIDENZA DEI GREEN JOBS</a:t>
            </a:r>
          </a:p>
          <a:p>
            <a:pPr algn="ctr"/>
            <a:r>
              <a:rPr lang="it-IT" b="1" dirty="0" smtClean="0">
                <a:solidFill>
                  <a:schemeClr val="tx1">
                    <a:lumMod val="50000"/>
                    <a:lumOff val="50000"/>
                  </a:schemeClr>
                </a:solidFill>
                <a:latin typeface="Calibri" pitchFamily="34" charset="0"/>
                <a:cs typeface="Calibri" pitchFamily="34" charset="0"/>
              </a:rPr>
              <a:t>(% sul totale delle assunzioni programmate)</a:t>
            </a:r>
            <a:endParaRPr lang="it-IT" b="1" dirty="0">
              <a:solidFill>
                <a:schemeClr val="tx1">
                  <a:lumMod val="50000"/>
                  <a:lumOff val="50000"/>
                </a:schemeClr>
              </a:solidFill>
              <a:latin typeface="Calibri" pitchFamily="34" charset="0"/>
              <a:cs typeface="Calibri" pitchFamily="34" charset="0"/>
            </a:endParaRPr>
          </a:p>
        </p:txBody>
      </p:sp>
      <p:sp>
        <p:nvSpPr>
          <p:cNvPr id="22" name="CasellaDiTesto 21"/>
          <p:cNvSpPr txBox="1"/>
          <p:nvPr/>
        </p:nvSpPr>
        <p:spPr>
          <a:xfrm>
            <a:off x="7127673" y="6264324"/>
            <a:ext cx="2707276" cy="492443"/>
          </a:xfrm>
          <a:prstGeom prst="rect">
            <a:avLst/>
          </a:prstGeom>
          <a:noFill/>
        </p:spPr>
        <p:txBody>
          <a:bodyPr wrap="square" rtlCol="0">
            <a:spAutoFit/>
          </a:bodyPr>
          <a:lstStyle/>
          <a:p>
            <a:endParaRPr lang="it-IT" sz="1400" i="1" dirty="0" smtClean="0">
              <a:solidFill>
                <a:schemeClr val="bg1"/>
              </a:solidFill>
            </a:endParaRPr>
          </a:p>
          <a:p>
            <a:r>
              <a:rPr lang="it-IT" sz="1200" b="1" dirty="0">
                <a:solidFill>
                  <a:prstClr val="white"/>
                </a:solidFill>
                <a:latin typeface="Calibri" pitchFamily="34" charset="0"/>
              </a:rPr>
              <a:t>Roma  </a:t>
            </a:r>
            <a:r>
              <a:rPr lang="it-IT" sz="1200" b="1" dirty="0" smtClean="0">
                <a:solidFill>
                  <a:prstClr val="white"/>
                </a:solidFill>
                <a:latin typeface="Calibri" pitchFamily="34" charset="0"/>
              </a:rPr>
              <a:t>21 Novembre </a:t>
            </a:r>
            <a:r>
              <a:rPr lang="it-IT" sz="1200" b="1" dirty="0">
                <a:solidFill>
                  <a:prstClr val="white"/>
                </a:solidFill>
                <a:latin typeface="Calibri" pitchFamily="34" charset="0"/>
              </a:rPr>
              <a:t>2014</a:t>
            </a:r>
            <a:endParaRPr lang="it-IT" sz="1200" b="1" dirty="0">
              <a:latin typeface="Calibri" pitchFamily="34" charset="0"/>
            </a:endParaRPr>
          </a:p>
        </p:txBody>
      </p:sp>
      <p:sp>
        <p:nvSpPr>
          <p:cNvPr id="16" name="Rettangolo 15"/>
          <p:cNvSpPr/>
          <p:nvPr/>
        </p:nvSpPr>
        <p:spPr>
          <a:xfrm>
            <a:off x="0" y="0"/>
            <a:ext cx="9144000" cy="764704"/>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Text Box 3"/>
          <p:cNvSpPr txBox="1">
            <a:spLocks noChangeArrowheads="1"/>
          </p:cNvSpPr>
          <p:nvPr/>
        </p:nvSpPr>
        <p:spPr bwMode="auto">
          <a:xfrm>
            <a:off x="734107" y="203190"/>
            <a:ext cx="8709546" cy="451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lnSpc>
                <a:spcPts val="2800"/>
              </a:lnSpc>
            </a:pPr>
            <a:r>
              <a:rPr lang="it-IT" sz="2600" b="1" dirty="0" smtClean="0">
                <a:solidFill>
                  <a:schemeClr val="bg1"/>
                </a:solidFill>
                <a:latin typeface="Calibri" pitchFamily="34" charset="0"/>
              </a:rPr>
              <a:t>Il fabbisogno di professioni «verdi» resiste meglio alla crisi</a:t>
            </a:r>
            <a:endParaRPr lang="it-IT" sz="2600" b="1" i="1" dirty="0">
              <a:solidFill>
                <a:schemeClr val="bg1"/>
              </a:solidFill>
              <a:latin typeface="Calibri" pitchFamily="34" charset="0"/>
            </a:endParaRPr>
          </a:p>
        </p:txBody>
      </p:sp>
      <p:pic>
        <p:nvPicPr>
          <p:cNvPr id="18" name="Immagine 17" descr="freccina bianca.jpg"/>
          <p:cNvPicPr>
            <a:picLocks noChangeAspect="1"/>
          </p:cNvPicPr>
          <p:nvPr/>
        </p:nvPicPr>
        <p:blipFill rotWithShape="1">
          <a:blip r:embed="rId5" cstate="print"/>
          <a:srcRect l="55986" t="48721"/>
          <a:stretch/>
        </p:blipFill>
        <p:spPr>
          <a:xfrm>
            <a:off x="289744" y="167738"/>
            <a:ext cx="403646" cy="480027"/>
          </a:xfrm>
          <a:prstGeom prst="rect">
            <a:avLst/>
          </a:prstGeom>
        </p:spPr>
      </p:pic>
      <p:sp>
        <p:nvSpPr>
          <p:cNvPr id="3" name="Ovale 2"/>
          <p:cNvSpPr/>
          <p:nvPr/>
        </p:nvSpPr>
        <p:spPr>
          <a:xfrm>
            <a:off x="7632340" y="1857709"/>
            <a:ext cx="1208230" cy="792088"/>
          </a:xfrm>
          <a:prstGeom prst="ellipse">
            <a:avLst/>
          </a:prstGeom>
          <a:solidFill>
            <a:srgbClr val="C00000"/>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C00000"/>
              </a:solidFill>
            </a:endParaRPr>
          </a:p>
        </p:txBody>
      </p:sp>
      <p:sp>
        <p:nvSpPr>
          <p:cNvPr id="2" name="CasellaDiTesto 1"/>
          <p:cNvSpPr txBox="1"/>
          <p:nvPr/>
        </p:nvSpPr>
        <p:spPr>
          <a:xfrm>
            <a:off x="7518945" y="1961365"/>
            <a:ext cx="1424254" cy="584775"/>
          </a:xfrm>
          <a:prstGeom prst="rect">
            <a:avLst/>
          </a:prstGeom>
          <a:noFill/>
        </p:spPr>
        <p:txBody>
          <a:bodyPr wrap="square" rtlCol="0">
            <a:spAutoFit/>
          </a:bodyPr>
          <a:lstStyle/>
          <a:p>
            <a:pPr algn="ctr"/>
            <a:r>
              <a:rPr lang="it-IT" sz="3200" b="1" dirty="0" smtClean="0">
                <a:solidFill>
                  <a:schemeClr val="bg1"/>
                </a:solidFill>
              </a:rPr>
              <a:t>13,2</a:t>
            </a:r>
            <a:endParaRPr lang="it-IT" sz="2800" b="1" dirty="0">
              <a:solidFill>
                <a:schemeClr val="bg1"/>
              </a:solidFill>
            </a:endParaRPr>
          </a:p>
        </p:txBody>
      </p:sp>
      <p:sp>
        <p:nvSpPr>
          <p:cNvPr id="4" name="Ovale 3"/>
          <p:cNvSpPr/>
          <p:nvPr/>
        </p:nvSpPr>
        <p:spPr>
          <a:xfrm>
            <a:off x="1089744" y="4365105"/>
            <a:ext cx="697012" cy="48189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Ovale 13"/>
          <p:cNvSpPr/>
          <p:nvPr/>
        </p:nvSpPr>
        <p:spPr>
          <a:xfrm>
            <a:off x="2627784" y="3050585"/>
            <a:ext cx="720080" cy="50818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Ovale 14"/>
          <p:cNvSpPr/>
          <p:nvPr/>
        </p:nvSpPr>
        <p:spPr>
          <a:xfrm>
            <a:off x="3905283" y="3254955"/>
            <a:ext cx="773587" cy="489041"/>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Ovale 16"/>
          <p:cNvSpPr/>
          <p:nvPr/>
        </p:nvSpPr>
        <p:spPr>
          <a:xfrm>
            <a:off x="5292080" y="2798362"/>
            <a:ext cx="720080" cy="456593"/>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Ovale 18"/>
          <p:cNvSpPr/>
          <p:nvPr/>
        </p:nvSpPr>
        <p:spPr>
          <a:xfrm>
            <a:off x="6608588" y="2546140"/>
            <a:ext cx="720080" cy="50444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p:cNvSpPr txBox="1"/>
          <p:nvPr/>
        </p:nvSpPr>
        <p:spPr>
          <a:xfrm>
            <a:off x="1106314" y="4398301"/>
            <a:ext cx="697012" cy="415498"/>
          </a:xfrm>
          <a:prstGeom prst="rect">
            <a:avLst/>
          </a:prstGeom>
          <a:noFill/>
        </p:spPr>
        <p:txBody>
          <a:bodyPr wrap="square" rtlCol="0">
            <a:spAutoFit/>
          </a:bodyPr>
          <a:lstStyle/>
          <a:p>
            <a:r>
              <a:rPr lang="it-IT" sz="2100" b="1" dirty="0" smtClean="0">
                <a:solidFill>
                  <a:schemeClr val="bg1"/>
                </a:solidFill>
              </a:rPr>
              <a:t>10,9</a:t>
            </a:r>
            <a:endParaRPr lang="it-IT" sz="2100" b="1" dirty="0">
              <a:solidFill>
                <a:schemeClr val="bg1"/>
              </a:solidFill>
            </a:endParaRPr>
          </a:p>
        </p:txBody>
      </p:sp>
      <p:sp>
        <p:nvSpPr>
          <p:cNvPr id="24" name="CasellaDiTesto 23"/>
          <p:cNvSpPr txBox="1"/>
          <p:nvPr/>
        </p:nvSpPr>
        <p:spPr>
          <a:xfrm>
            <a:off x="2650852" y="3083977"/>
            <a:ext cx="697012" cy="415498"/>
          </a:xfrm>
          <a:prstGeom prst="rect">
            <a:avLst/>
          </a:prstGeom>
          <a:noFill/>
        </p:spPr>
        <p:txBody>
          <a:bodyPr wrap="square" rtlCol="0">
            <a:spAutoFit/>
          </a:bodyPr>
          <a:lstStyle/>
          <a:p>
            <a:r>
              <a:rPr lang="it-IT" sz="2100" b="1" dirty="0" smtClean="0">
                <a:solidFill>
                  <a:schemeClr val="bg1"/>
                </a:solidFill>
              </a:rPr>
              <a:t>12,2</a:t>
            </a:r>
            <a:endParaRPr lang="it-IT" sz="2100" b="1" dirty="0">
              <a:solidFill>
                <a:schemeClr val="bg1"/>
              </a:solidFill>
            </a:endParaRPr>
          </a:p>
        </p:txBody>
      </p:sp>
      <p:sp>
        <p:nvSpPr>
          <p:cNvPr id="25" name="CasellaDiTesto 24"/>
          <p:cNvSpPr txBox="1"/>
          <p:nvPr/>
        </p:nvSpPr>
        <p:spPr>
          <a:xfrm>
            <a:off x="3981858" y="3291726"/>
            <a:ext cx="697012" cy="415498"/>
          </a:xfrm>
          <a:prstGeom prst="rect">
            <a:avLst/>
          </a:prstGeom>
          <a:noFill/>
        </p:spPr>
        <p:txBody>
          <a:bodyPr wrap="square" rtlCol="0">
            <a:spAutoFit/>
          </a:bodyPr>
          <a:lstStyle/>
          <a:p>
            <a:r>
              <a:rPr lang="it-IT" sz="2100" b="1" dirty="0" smtClean="0">
                <a:solidFill>
                  <a:schemeClr val="bg1"/>
                </a:solidFill>
              </a:rPr>
              <a:t>12,0</a:t>
            </a:r>
            <a:endParaRPr lang="it-IT" sz="2100" b="1" dirty="0">
              <a:solidFill>
                <a:schemeClr val="bg1"/>
              </a:solidFill>
            </a:endParaRPr>
          </a:p>
        </p:txBody>
      </p:sp>
      <p:sp>
        <p:nvSpPr>
          <p:cNvPr id="26" name="CasellaDiTesto 25"/>
          <p:cNvSpPr txBox="1"/>
          <p:nvPr/>
        </p:nvSpPr>
        <p:spPr>
          <a:xfrm>
            <a:off x="5315148" y="2818418"/>
            <a:ext cx="697012" cy="415498"/>
          </a:xfrm>
          <a:prstGeom prst="rect">
            <a:avLst/>
          </a:prstGeom>
          <a:noFill/>
        </p:spPr>
        <p:txBody>
          <a:bodyPr wrap="square" rtlCol="0">
            <a:spAutoFit/>
          </a:bodyPr>
          <a:lstStyle/>
          <a:p>
            <a:r>
              <a:rPr lang="it-IT" sz="2100" b="1" dirty="0" smtClean="0">
                <a:solidFill>
                  <a:schemeClr val="bg1"/>
                </a:solidFill>
              </a:rPr>
              <a:t>12,5</a:t>
            </a:r>
            <a:endParaRPr lang="it-IT" sz="2100" b="1" dirty="0">
              <a:solidFill>
                <a:schemeClr val="bg1"/>
              </a:solidFill>
            </a:endParaRPr>
          </a:p>
        </p:txBody>
      </p:sp>
      <p:sp>
        <p:nvSpPr>
          <p:cNvPr id="27" name="CasellaDiTesto 26"/>
          <p:cNvSpPr txBox="1"/>
          <p:nvPr/>
        </p:nvSpPr>
        <p:spPr>
          <a:xfrm>
            <a:off x="6646341" y="2590613"/>
            <a:ext cx="697012" cy="415498"/>
          </a:xfrm>
          <a:prstGeom prst="rect">
            <a:avLst/>
          </a:prstGeom>
          <a:noFill/>
        </p:spPr>
        <p:txBody>
          <a:bodyPr wrap="square" rtlCol="0">
            <a:spAutoFit/>
          </a:bodyPr>
          <a:lstStyle/>
          <a:p>
            <a:r>
              <a:rPr lang="it-IT" sz="2100" b="1" dirty="0" smtClean="0">
                <a:solidFill>
                  <a:schemeClr val="bg1"/>
                </a:solidFill>
              </a:rPr>
              <a:t>12,7</a:t>
            </a:r>
            <a:endParaRPr lang="it-IT" sz="2100" b="1" dirty="0">
              <a:solidFill>
                <a:schemeClr val="bg1"/>
              </a:solidFill>
            </a:endParaRPr>
          </a:p>
        </p:txBody>
      </p:sp>
    </p:spTree>
    <p:extLst>
      <p:ext uri="{BB962C8B-B14F-4D97-AF65-F5344CB8AC3E}">
        <p14:creationId xmlns:p14="http://schemas.microsoft.com/office/powerpoint/2010/main" val="38315413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e\Downloads\Untitled Infographic (34).jpg"/>
          <p:cNvPicPr>
            <a:picLocks noChangeAspect="1" noChangeArrowheads="1"/>
          </p:cNvPicPr>
          <p:nvPr/>
        </p:nvPicPr>
        <p:blipFill rotWithShape="1">
          <a:blip r:embed="rId3">
            <a:extLst>
              <a:ext uri="{28A0092B-C50C-407E-A947-70E740481C1C}">
                <a14:useLocalDpi xmlns:a14="http://schemas.microsoft.com/office/drawing/2010/main" val="0"/>
              </a:ext>
            </a:extLst>
          </a:blip>
          <a:srcRect l="4950" t="8520" r="37500"/>
          <a:stretch/>
        </p:blipFill>
        <p:spPr bwMode="auto">
          <a:xfrm>
            <a:off x="32395" y="1111975"/>
            <a:ext cx="3923928" cy="5135424"/>
          </a:xfrm>
          <a:prstGeom prst="rect">
            <a:avLst/>
          </a:prstGeom>
          <a:noFill/>
          <a:extLst>
            <a:ext uri="{909E8E84-426E-40DD-AFC4-6F175D3DCCD1}">
              <a14:hiddenFill xmlns:a14="http://schemas.microsoft.com/office/drawing/2010/main">
                <a:solidFill>
                  <a:srgbClr val="FFFFFF"/>
                </a:solidFill>
              </a14:hiddenFill>
            </a:ext>
          </a:extLst>
        </p:spPr>
      </p:pic>
      <p:sp>
        <p:nvSpPr>
          <p:cNvPr id="6" name="Rettangolo 5"/>
          <p:cNvSpPr/>
          <p:nvPr/>
        </p:nvSpPr>
        <p:spPr>
          <a:xfrm>
            <a:off x="0" y="0"/>
            <a:ext cx="9144000" cy="764704"/>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t-IT" sz="2800" b="1" dirty="0" smtClean="0">
                <a:solidFill>
                  <a:prstClr val="white"/>
                </a:solidFill>
                <a:latin typeface="Calibri" pitchFamily="34" charset="0"/>
              </a:rPr>
              <a:t>                    La </a:t>
            </a:r>
            <a:r>
              <a:rPr lang="it-IT" sz="2800" b="1" dirty="0">
                <a:solidFill>
                  <a:prstClr val="white"/>
                </a:solidFill>
                <a:latin typeface="Calibri" pitchFamily="34" charset="0"/>
              </a:rPr>
              <a:t>geografia dei green </a:t>
            </a:r>
            <a:r>
              <a:rPr lang="it-IT" sz="2800" b="1" dirty="0" err="1" smtClean="0">
                <a:solidFill>
                  <a:prstClr val="white"/>
                </a:solidFill>
                <a:latin typeface="Calibri" pitchFamily="34" charset="0"/>
              </a:rPr>
              <a:t>jobs</a:t>
            </a:r>
            <a:endParaRPr lang="it-IT" sz="2800" b="1" i="1" dirty="0">
              <a:solidFill>
                <a:prstClr val="white"/>
              </a:solidFill>
              <a:latin typeface="Calibri" pitchFamily="34" charset="0"/>
            </a:endParaRPr>
          </a:p>
        </p:txBody>
      </p:sp>
      <p:pic>
        <p:nvPicPr>
          <p:cNvPr id="7" name="Immagine 6" descr="freccina bianca.jpg"/>
          <p:cNvPicPr>
            <a:picLocks noChangeAspect="1"/>
          </p:cNvPicPr>
          <p:nvPr/>
        </p:nvPicPr>
        <p:blipFill rotWithShape="1">
          <a:blip r:embed="rId4" cstate="print"/>
          <a:srcRect l="55986" t="48721"/>
          <a:stretch/>
        </p:blipFill>
        <p:spPr>
          <a:xfrm>
            <a:off x="702668" y="142338"/>
            <a:ext cx="403646" cy="480027"/>
          </a:xfrm>
          <a:prstGeom prst="rect">
            <a:avLst/>
          </a:prstGeom>
        </p:spPr>
      </p:pic>
      <p:pic>
        <p:nvPicPr>
          <p:cNvPr id="40" name="Picture 3" descr="C:\Users\Mpini\Documents\Pini\2014\9-GreenItaly2014\Presentazione\Cartina_ok.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952426"/>
            <a:ext cx="4079346" cy="4993836"/>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arrotondato 4"/>
          <p:cNvSpPr/>
          <p:nvPr/>
        </p:nvSpPr>
        <p:spPr>
          <a:xfrm>
            <a:off x="6598175" y="964076"/>
            <a:ext cx="2212631" cy="1604999"/>
          </a:xfrm>
          <a:prstGeom prst="round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6601645" y="1023119"/>
            <a:ext cx="2213992" cy="523220"/>
          </a:xfrm>
          <a:prstGeom prst="rect">
            <a:avLst/>
          </a:prstGeom>
        </p:spPr>
        <p:txBody>
          <a:bodyPr wrap="square">
            <a:spAutoFit/>
          </a:bodyPr>
          <a:lstStyle/>
          <a:p>
            <a:pPr lvl="0" algn="ctr"/>
            <a:r>
              <a:rPr lang="it-IT" altLang="it-IT" sz="1600" b="1" dirty="0" smtClean="0">
                <a:solidFill>
                  <a:srgbClr val="000000"/>
                </a:solidFill>
                <a:latin typeface="Arial Narrow" panose="020B0606020202030204" pitchFamily="34" charset="0"/>
              </a:rPr>
              <a:t>%</a:t>
            </a:r>
            <a:r>
              <a:rPr lang="it-IT" altLang="it-IT" sz="1200" b="1" dirty="0" smtClean="0">
                <a:solidFill>
                  <a:srgbClr val="000000"/>
                </a:solidFill>
                <a:latin typeface="Arial Narrow" panose="020B0606020202030204" pitchFamily="34" charset="0"/>
              </a:rPr>
              <a:t> di </a:t>
            </a:r>
            <a:r>
              <a:rPr lang="it-IT" altLang="it-IT" sz="1200" b="1" dirty="0">
                <a:solidFill>
                  <a:srgbClr val="000000"/>
                </a:solidFill>
                <a:latin typeface="Arial Narrow" panose="020B0606020202030204" pitchFamily="34" charset="0"/>
              </a:rPr>
              <a:t>assunzioni di green </a:t>
            </a:r>
            <a:r>
              <a:rPr lang="it-IT" altLang="it-IT" sz="1200" b="1" dirty="0" err="1">
                <a:solidFill>
                  <a:srgbClr val="000000"/>
                </a:solidFill>
                <a:latin typeface="Arial Narrow" panose="020B0606020202030204" pitchFamily="34" charset="0"/>
              </a:rPr>
              <a:t>jobs</a:t>
            </a:r>
            <a:r>
              <a:rPr lang="it-IT" altLang="it-IT" sz="1200" b="1" dirty="0">
                <a:solidFill>
                  <a:srgbClr val="000000"/>
                </a:solidFill>
                <a:latin typeface="Arial Narrow" panose="020B0606020202030204" pitchFamily="34" charset="0"/>
              </a:rPr>
              <a:t> </a:t>
            </a:r>
          </a:p>
          <a:p>
            <a:pPr lvl="0" algn="ctr"/>
            <a:r>
              <a:rPr lang="it-IT" altLang="it-IT" sz="1200" b="1" dirty="0">
                <a:solidFill>
                  <a:srgbClr val="000000"/>
                </a:solidFill>
                <a:latin typeface="Arial Narrow" panose="020B0606020202030204" pitchFamily="34" charset="0"/>
              </a:rPr>
              <a:t>sul totale delle assunzioni</a:t>
            </a:r>
            <a:endParaRPr lang="it-IT" altLang="it-IT" sz="1200" b="1" dirty="0">
              <a:solidFill>
                <a:prstClr val="black"/>
              </a:solidFill>
              <a:latin typeface="Arial Narrow" panose="020B0606020202030204" pitchFamily="34" charset="0"/>
            </a:endParaRPr>
          </a:p>
        </p:txBody>
      </p:sp>
      <p:pic>
        <p:nvPicPr>
          <p:cNvPr id="1027" name="Picture 3" descr="C:\Users\e\Downloads\Untitled Presentation (15).jpg"/>
          <p:cNvPicPr>
            <a:picLocks noChangeAspect="1" noChangeArrowheads="1"/>
          </p:cNvPicPr>
          <p:nvPr/>
        </p:nvPicPr>
        <p:blipFill rotWithShape="1">
          <a:blip r:embed="rId6">
            <a:extLst>
              <a:ext uri="{28A0092B-C50C-407E-A947-70E740481C1C}">
                <a14:useLocalDpi xmlns:a14="http://schemas.microsoft.com/office/drawing/2010/main" val="0"/>
              </a:ext>
            </a:extLst>
          </a:blip>
          <a:srcRect l="62461" t="75829" r="15908" b="4338"/>
          <a:stretch/>
        </p:blipFill>
        <p:spPr bwMode="auto">
          <a:xfrm>
            <a:off x="7299148" y="5126693"/>
            <a:ext cx="1648259" cy="1133475"/>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159"/>
          <p:cNvSpPr>
            <a:spLocks noChangeArrowheads="1"/>
          </p:cNvSpPr>
          <p:nvPr/>
        </p:nvSpPr>
        <p:spPr bwMode="auto">
          <a:xfrm>
            <a:off x="7037614" y="1556744"/>
            <a:ext cx="90174" cy="133382"/>
          </a:xfrm>
          <a:prstGeom prst="rect">
            <a:avLst/>
          </a:prstGeom>
          <a:solidFill>
            <a:srgbClr val="008000"/>
          </a:solidFill>
          <a:ln w="1588">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it-IT" sz="4800">
              <a:latin typeface="Calibri" panose="020F0502020204030204" pitchFamily="34" charset="0"/>
            </a:endParaRPr>
          </a:p>
        </p:txBody>
      </p:sp>
      <p:sp>
        <p:nvSpPr>
          <p:cNvPr id="41" name="Rectangle 160"/>
          <p:cNvSpPr>
            <a:spLocks noChangeArrowheads="1"/>
          </p:cNvSpPr>
          <p:nvPr/>
        </p:nvSpPr>
        <p:spPr bwMode="auto">
          <a:xfrm>
            <a:off x="7187905" y="1543731"/>
            <a:ext cx="27411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it-IT" altLang="it-IT" sz="1200" dirty="0" smtClean="0">
                <a:solidFill>
                  <a:srgbClr val="000000"/>
                </a:solidFill>
                <a:latin typeface="Calibri" panose="020F0502020204030204" pitchFamily="34" charset="0"/>
              </a:rPr>
              <a:t>14,4</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43" name="Rectangle 161"/>
          <p:cNvSpPr>
            <a:spLocks noChangeArrowheads="1"/>
          </p:cNvSpPr>
          <p:nvPr/>
        </p:nvSpPr>
        <p:spPr bwMode="auto">
          <a:xfrm>
            <a:off x="7564371" y="1543731"/>
            <a:ext cx="144270" cy="176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000000"/>
                </a:solidFill>
                <a:effectLst/>
                <a:latin typeface="Calibri" panose="020F0502020204030204" pitchFamily="34" charset="0"/>
              </a:rPr>
              <a:t> a </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44" name="Rectangle 162"/>
          <p:cNvSpPr>
            <a:spLocks noChangeArrowheads="1"/>
          </p:cNvSpPr>
          <p:nvPr/>
        </p:nvSpPr>
        <p:spPr bwMode="auto">
          <a:xfrm>
            <a:off x="7813591" y="1543731"/>
            <a:ext cx="27411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000000"/>
                </a:solidFill>
                <a:effectLst/>
                <a:latin typeface="Calibri" panose="020F0502020204030204" pitchFamily="34" charset="0"/>
              </a:rPr>
              <a:t>24,6</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45" name="Rectangle 164"/>
          <p:cNvSpPr>
            <a:spLocks noChangeArrowheads="1"/>
          </p:cNvSpPr>
          <p:nvPr/>
        </p:nvSpPr>
        <p:spPr bwMode="auto">
          <a:xfrm>
            <a:off x="8131006" y="1543731"/>
            <a:ext cx="320601" cy="176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smtClean="0">
                <a:ln>
                  <a:noFill/>
                </a:ln>
                <a:solidFill>
                  <a:srgbClr val="000000"/>
                </a:solidFill>
                <a:effectLst/>
                <a:latin typeface="Calibri" panose="020F0502020204030204" pitchFamily="34" charset="0"/>
              </a:rPr>
              <a:t>  (20)</a:t>
            </a:r>
            <a:endParaRPr kumimoji="0" lang="it-IT" altLang="it-IT" sz="4400" b="0" i="0" u="none" strike="noStrike" cap="none" normalizeH="0" baseline="0" smtClean="0">
              <a:ln>
                <a:noFill/>
              </a:ln>
              <a:solidFill>
                <a:schemeClr val="tx1"/>
              </a:solidFill>
              <a:effectLst/>
              <a:latin typeface="Calibri" panose="020F0502020204030204" pitchFamily="34" charset="0"/>
            </a:endParaRPr>
          </a:p>
        </p:txBody>
      </p:sp>
      <p:sp>
        <p:nvSpPr>
          <p:cNvPr id="46" name="Rectangle 165"/>
          <p:cNvSpPr>
            <a:spLocks noChangeArrowheads="1"/>
          </p:cNvSpPr>
          <p:nvPr/>
        </p:nvSpPr>
        <p:spPr bwMode="auto">
          <a:xfrm>
            <a:off x="7037614" y="1748681"/>
            <a:ext cx="90174" cy="133382"/>
          </a:xfrm>
          <a:prstGeom prst="rect">
            <a:avLst/>
          </a:prstGeom>
          <a:solidFill>
            <a:srgbClr val="40A040"/>
          </a:solidFill>
          <a:ln w="1588">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it-IT" sz="4800">
              <a:latin typeface="Calibri" panose="020F0502020204030204" pitchFamily="34" charset="0"/>
            </a:endParaRPr>
          </a:p>
        </p:txBody>
      </p:sp>
      <p:sp>
        <p:nvSpPr>
          <p:cNvPr id="47" name="Rectangle 166"/>
          <p:cNvSpPr>
            <a:spLocks noChangeArrowheads="1"/>
          </p:cNvSpPr>
          <p:nvPr/>
        </p:nvSpPr>
        <p:spPr bwMode="auto">
          <a:xfrm>
            <a:off x="7187905" y="1735668"/>
            <a:ext cx="27411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000000"/>
                </a:solidFill>
                <a:effectLst/>
                <a:latin typeface="Calibri" panose="020F0502020204030204" pitchFamily="34" charset="0"/>
              </a:rPr>
              <a:t>11,6</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48" name="Rectangle 168"/>
          <p:cNvSpPr>
            <a:spLocks noChangeArrowheads="1"/>
          </p:cNvSpPr>
          <p:nvPr/>
        </p:nvSpPr>
        <p:spPr bwMode="auto">
          <a:xfrm>
            <a:off x="7564371" y="1735668"/>
            <a:ext cx="144270" cy="176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smtClean="0">
                <a:ln>
                  <a:noFill/>
                </a:ln>
                <a:solidFill>
                  <a:srgbClr val="000000"/>
                </a:solidFill>
                <a:effectLst/>
                <a:latin typeface="Calibri" panose="020F0502020204030204" pitchFamily="34" charset="0"/>
              </a:rPr>
              <a:t> a </a:t>
            </a:r>
            <a:endParaRPr kumimoji="0" lang="it-IT" altLang="it-IT" sz="4400" b="0" i="0" u="none" strike="noStrike" cap="none" normalizeH="0" baseline="0" smtClean="0">
              <a:ln>
                <a:noFill/>
              </a:ln>
              <a:solidFill>
                <a:schemeClr val="tx1"/>
              </a:solidFill>
              <a:effectLst/>
              <a:latin typeface="Calibri" panose="020F0502020204030204" pitchFamily="34" charset="0"/>
            </a:endParaRPr>
          </a:p>
        </p:txBody>
      </p:sp>
      <p:sp>
        <p:nvSpPr>
          <p:cNvPr id="49" name="Rectangle 169"/>
          <p:cNvSpPr>
            <a:spLocks noChangeArrowheads="1"/>
          </p:cNvSpPr>
          <p:nvPr/>
        </p:nvSpPr>
        <p:spPr bwMode="auto">
          <a:xfrm>
            <a:off x="7813591" y="1735668"/>
            <a:ext cx="27411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000000"/>
                </a:solidFill>
                <a:effectLst/>
                <a:latin typeface="Calibri" panose="020F0502020204030204" pitchFamily="34" charset="0"/>
              </a:rPr>
              <a:t>14,4</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50" name="Rectangle 170"/>
          <p:cNvSpPr>
            <a:spLocks noChangeArrowheads="1"/>
          </p:cNvSpPr>
          <p:nvPr/>
        </p:nvSpPr>
        <p:spPr bwMode="auto">
          <a:xfrm>
            <a:off x="8131006" y="1735668"/>
            <a:ext cx="32060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000000"/>
                </a:solidFill>
                <a:effectLst/>
                <a:latin typeface="Calibri" panose="020F0502020204030204" pitchFamily="34" charset="0"/>
              </a:rPr>
              <a:t>  (20)</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51" name="Rectangle 171"/>
          <p:cNvSpPr>
            <a:spLocks noChangeArrowheads="1"/>
          </p:cNvSpPr>
          <p:nvPr/>
        </p:nvSpPr>
        <p:spPr bwMode="auto">
          <a:xfrm>
            <a:off x="7037614" y="1937366"/>
            <a:ext cx="90174" cy="136634"/>
          </a:xfrm>
          <a:prstGeom prst="rect">
            <a:avLst/>
          </a:prstGeom>
          <a:solidFill>
            <a:srgbClr val="80C080"/>
          </a:solidFill>
          <a:ln w="1588">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it-IT" sz="4800">
              <a:latin typeface="Calibri" panose="020F0502020204030204" pitchFamily="34" charset="0"/>
            </a:endParaRPr>
          </a:p>
        </p:txBody>
      </p:sp>
      <p:sp>
        <p:nvSpPr>
          <p:cNvPr id="52" name="Rectangle 172"/>
          <p:cNvSpPr>
            <a:spLocks noChangeArrowheads="1"/>
          </p:cNvSpPr>
          <p:nvPr/>
        </p:nvSpPr>
        <p:spPr bwMode="auto">
          <a:xfrm>
            <a:off x="7224185" y="1924354"/>
            <a:ext cx="1955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it-IT" altLang="it-IT" sz="1200" dirty="0" smtClean="0">
                <a:solidFill>
                  <a:srgbClr val="000000"/>
                </a:solidFill>
                <a:latin typeface="Calibri" panose="020F0502020204030204" pitchFamily="34" charset="0"/>
              </a:rPr>
              <a:t>9,6</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53" name="Rectangle 174"/>
          <p:cNvSpPr>
            <a:spLocks noChangeArrowheads="1"/>
          </p:cNvSpPr>
          <p:nvPr/>
        </p:nvSpPr>
        <p:spPr bwMode="auto">
          <a:xfrm>
            <a:off x="7564371" y="1924354"/>
            <a:ext cx="144270" cy="176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smtClean="0">
                <a:ln>
                  <a:noFill/>
                </a:ln>
                <a:solidFill>
                  <a:srgbClr val="000000"/>
                </a:solidFill>
                <a:effectLst/>
                <a:latin typeface="Calibri" panose="020F0502020204030204" pitchFamily="34" charset="0"/>
              </a:rPr>
              <a:t> a </a:t>
            </a:r>
            <a:endParaRPr kumimoji="0" lang="it-IT" altLang="it-IT" sz="4400" b="0" i="0" u="none" strike="noStrike" cap="none" normalizeH="0" baseline="0" smtClean="0">
              <a:ln>
                <a:noFill/>
              </a:ln>
              <a:solidFill>
                <a:schemeClr val="tx1"/>
              </a:solidFill>
              <a:effectLst/>
              <a:latin typeface="Calibri" panose="020F0502020204030204" pitchFamily="34" charset="0"/>
            </a:endParaRPr>
          </a:p>
        </p:txBody>
      </p:sp>
      <p:sp>
        <p:nvSpPr>
          <p:cNvPr id="54" name="Rectangle 175"/>
          <p:cNvSpPr>
            <a:spLocks noChangeArrowheads="1"/>
          </p:cNvSpPr>
          <p:nvPr/>
        </p:nvSpPr>
        <p:spPr bwMode="auto">
          <a:xfrm>
            <a:off x="7813591" y="1924354"/>
            <a:ext cx="27411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000000"/>
                </a:solidFill>
                <a:effectLst/>
                <a:latin typeface="Calibri" panose="020F0502020204030204" pitchFamily="34" charset="0"/>
              </a:rPr>
              <a:t>11,6</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55" name="Rectangle 177"/>
          <p:cNvSpPr>
            <a:spLocks noChangeArrowheads="1"/>
          </p:cNvSpPr>
          <p:nvPr/>
        </p:nvSpPr>
        <p:spPr bwMode="auto">
          <a:xfrm>
            <a:off x="8131006" y="1924354"/>
            <a:ext cx="32060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000000"/>
                </a:solidFill>
                <a:effectLst/>
                <a:latin typeface="Calibri" panose="020F0502020204030204" pitchFamily="34" charset="0"/>
              </a:rPr>
              <a:t>  (19)</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56" name="Rectangle 178"/>
          <p:cNvSpPr>
            <a:spLocks noChangeArrowheads="1"/>
          </p:cNvSpPr>
          <p:nvPr/>
        </p:nvSpPr>
        <p:spPr bwMode="auto">
          <a:xfrm>
            <a:off x="7037614" y="2129306"/>
            <a:ext cx="90174" cy="136634"/>
          </a:xfrm>
          <a:prstGeom prst="rect">
            <a:avLst/>
          </a:prstGeom>
          <a:solidFill>
            <a:srgbClr val="C0E0C0"/>
          </a:solidFill>
          <a:ln w="1588">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it-IT" sz="4800">
              <a:latin typeface="Calibri" panose="020F0502020204030204" pitchFamily="34" charset="0"/>
            </a:endParaRPr>
          </a:p>
        </p:txBody>
      </p:sp>
      <p:sp>
        <p:nvSpPr>
          <p:cNvPr id="57" name="Rectangle 179"/>
          <p:cNvSpPr>
            <a:spLocks noChangeArrowheads="1"/>
          </p:cNvSpPr>
          <p:nvPr/>
        </p:nvSpPr>
        <p:spPr bwMode="auto">
          <a:xfrm>
            <a:off x="7224185" y="2116293"/>
            <a:ext cx="1955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000000"/>
                </a:solidFill>
                <a:effectLst/>
                <a:latin typeface="Calibri" panose="020F0502020204030204" pitchFamily="34" charset="0"/>
              </a:rPr>
              <a:t>8,0</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58" name="Rectangle 181"/>
          <p:cNvSpPr>
            <a:spLocks noChangeArrowheads="1"/>
          </p:cNvSpPr>
          <p:nvPr/>
        </p:nvSpPr>
        <p:spPr bwMode="auto">
          <a:xfrm>
            <a:off x="7564371" y="2116293"/>
            <a:ext cx="144270" cy="176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smtClean="0">
                <a:ln>
                  <a:noFill/>
                </a:ln>
                <a:solidFill>
                  <a:srgbClr val="000000"/>
                </a:solidFill>
                <a:effectLst/>
                <a:latin typeface="Calibri" panose="020F0502020204030204" pitchFamily="34" charset="0"/>
              </a:rPr>
              <a:t> a </a:t>
            </a:r>
            <a:endParaRPr kumimoji="0" lang="it-IT" altLang="it-IT" sz="4400" b="0" i="0" u="none" strike="noStrike" cap="none" normalizeH="0" baseline="0" smtClean="0">
              <a:ln>
                <a:noFill/>
              </a:ln>
              <a:solidFill>
                <a:schemeClr val="tx1"/>
              </a:solidFill>
              <a:effectLst/>
              <a:latin typeface="Calibri" panose="020F0502020204030204" pitchFamily="34" charset="0"/>
            </a:endParaRPr>
          </a:p>
        </p:txBody>
      </p:sp>
      <p:sp>
        <p:nvSpPr>
          <p:cNvPr id="59" name="Rectangle 182"/>
          <p:cNvSpPr>
            <a:spLocks noChangeArrowheads="1"/>
          </p:cNvSpPr>
          <p:nvPr/>
        </p:nvSpPr>
        <p:spPr bwMode="auto">
          <a:xfrm>
            <a:off x="7872257" y="2116293"/>
            <a:ext cx="1955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it-IT" altLang="it-IT" sz="1200" dirty="0" smtClean="0">
                <a:solidFill>
                  <a:srgbClr val="000000"/>
                </a:solidFill>
                <a:latin typeface="Calibri" panose="020F0502020204030204" pitchFamily="34" charset="0"/>
              </a:rPr>
              <a:t>9,6</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60" name="Rectangle 184"/>
          <p:cNvSpPr>
            <a:spLocks noChangeArrowheads="1"/>
          </p:cNvSpPr>
          <p:nvPr/>
        </p:nvSpPr>
        <p:spPr bwMode="auto">
          <a:xfrm>
            <a:off x="8131006" y="2116293"/>
            <a:ext cx="32060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000000"/>
                </a:solidFill>
                <a:effectLst/>
                <a:latin typeface="Calibri" panose="020F0502020204030204" pitchFamily="34" charset="0"/>
              </a:rPr>
              <a:t>  (22)</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61" name="Rectangle 185"/>
          <p:cNvSpPr>
            <a:spLocks noChangeArrowheads="1"/>
          </p:cNvSpPr>
          <p:nvPr/>
        </p:nvSpPr>
        <p:spPr bwMode="auto">
          <a:xfrm>
            <a:off x="7037614" y="2321243"/>
            <a:ext cx="90174" cy="133382"/>
          </a:xfrm>
          <a:prstGeom prst="rect">
            <a:avLst/>
          </a:prstGeom>
          <a:solidFill>
            <a:srgbClr val="FFFFFF"/>
          </a:solidFill>
          <a:ln w="1588">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it-IT" sz="4800">
              <a:latin typeface="Calibri" panose="020F0502020204030204" pitchFamily="34" charset="0"/>
            </a:endParaRPr>
          </a:p>
        </p:txBody>
      </p:sp>
      <p:sp>
        <p:nvSpPr>
          <p:cNvPr id="62" name="Rectangle 186"/>
          <p:cNvSpPr>
            <a:spLocks noChangeArrowheads="1"/>
          </p:cNvSpPr>
          <p:nvPr/>
        </p:nvSpPr>
        <p:spPr bwMode="auto">
          <a:xfrm>
            <a:off x="7239433" y="2308230"/>
            <a:ext cx="1955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000000"/>
                </a:solidFill>
                <a:effectLst/>
                <a:latin typeface="Calibri" panose="020F0502020204030204" pitchFamily="34" charset="0"/>
              </a:rPr>
              <a:t>3,6</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63" name="Rectangle 188"/>
          <p:cNvSpPr>
            <a:spLocks noChangeArrowheads="1"/>
          </p:cNvSpPr>
          <p:nvPr/>
        </p:nvSpPr>
        <p:spPr bwMode="auto">
          <a:xfrm>
            <a:off x="7564371" y="2308230"/>
            <a:ext cx="144270" cy="176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smtClean="0">
                <a:ln>
                  <a:noFill/>
                </a:ln>
                <a:solidFill>
                  <a:srgbClr val="000000"/>
                </a:solidFill>
                <a:effectLst/>
                <a:latin typeface="Calibri" panose="020F0502020204030204" pitchFamily="34" charset="0"/>
              </a:rPr>
              <a:t> a </a:t>
            </a:r>
            <a:endParaRPr kumimoji="0" lang="it-IT" altLang="it-IT" sz="4400" b="0" i="0" u="none" strike="noStrike" cap="none" normalizeH="0" baseline="0" smtClean="0">
              <a:ln>
                <a:noFill/>
              </a:ln>
              <a:solidFill>
                <a:schemeClr val="tx1"/>
              </a:solidFill>
              <a:effectLst/>
              <a:latin typeface="Calibri" panose="020F0502020204030204" pitchFamily="34" charset="0"/>
            </a:endParaRPr>
          </a:p>
        </p:txBody>
      </p:sp>
      <p:sp>
        <p:nvSpPr>
          <p:cNvPr id="64" name="Rectangle 189"/>
          <p:cNvSpPr>
            <a:spLocks noChangeArrowheads="1"/>
          </p:cNvSpPr>
          <p:nvPr/>
        </p:nvSpPr>
        <p:spPr bwMode="auto">
          <a:xfrm>
            <a:off x="7872257" y="2308230"/>
            <a:ext cx="1955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000000"/>
                </a:solidFill>
                <a:effectLst/>
                <a:latin typeface="Calibri" panose="020F0502020204030204" pitchFamily="34" charset="0"/>
              </a:rPr>
              <a:t>8,0</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65" name="Rectangle 191"/>
          <p:cNvSpPr>
            <a:spLocks noChangeArrowheads="1"/>
          </p:cNvSpPr>
          <p:nvPr/>
        </p:nvSpPr>
        <p:spPr bwMode="auto">
          <a:xfrm>
            <a:off x="8139831" y="2308230"/>
            <a:ext cx="320601" cy="176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000000"/>
                </a:solidFill>
                <a:effectLst/>
                <a:latin typeface="Calibri" panose="020F0502020204030204" pitchFamily="34" charset="0"/>
              </a:rPr>
              <a:t>  (22)</a:t>
            </a:r>
            <a:endParaRPr kumimoji="0" lang="it-IT" altLang="it-IT" sz="4400" b="0" i="0" u="none" strike="noStrike" cap="none" normalizeH="0" baseline="0" dirty="0" smtClean="0">
              <a:ln>
                <a:noFill/>
              </a:ln>
              <a:solidFill>
                <a:schemeClr val="tx1"/>
              </a:solidFill>
              <a:effectLst/>
              <a:latin typeface="Calibri" panose="020F0502020204030204" pitchFamily="34" charset="0"/>
            </a:endParaRPr>
          </a:p>
        </p:txBody>
      </p:sp>
      <p:sp>
        <p:nvSpPr>
          <p:cNvPr id="35" name="Rettangolo 34"/>
          <p:cNvSpPr/>
          <p:nvPr/>
        </p:nvSpPr>
        <p:spPr>
          <a:xfrm>
            <a:off x="0" y="6381328"/>
            <a:ext cx="9144000" cy="476672"/>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CasellaDiTesto 35"/>
          <p:cNvSpPr txBox="1"/>
          <p:nvPr/>
        </p:nvSpPr>
        <p:spPr>
          <a:xfrm>
            <a:off x="7020272" y="6291203"/>
            <a:ext cx="2707276" cy="492443"/>
          </a:xfrm>
          <a:prstGeom prst="rect">
            <a:avLst/>
          </a:prstGeom>
          <a:noFill/>
        </p:spPr>
        <p:txBody>
          <a:bodyPr wrap="square" rtlCol="0">
            <a:spAutoFit/>
          </a:bodyPr>
          <a:lstStyle/>
          <a:p>
            <a:endParaRPr lang="it-IT" sz="1400" i="1" dirty="0" smtClean="0">
              <a:solidFill>
                <a:schemeClr val="bg1"/>
              </a:solidFill>
            </a:endParaRPr>
          </a:p>
          <a:p>
            <a:pPr lvl="0"/>
            <a:r>
              <a:rPr lang="it-IT" sz="1200" b="1" dirty="0">
                <a:solidFill>
                  <a:prstClr val="white"/>
                </a:solidFill>
                <a:latin typeface="Calibri" pitchFamily="34" charset="0"/>
              </a:rPr>
              <a:t>Roma  </a:t>
            </a:r>
            <a:r>
              <a:rPr lang="it-IT" sz="1200" b="1" dirty="0" smtClean="0">
                <a:solidFill>
                  <a:prstClr val="white"/>
                </a:solidFill>
                <a:latin typeface="Calibri" pitchFamily="34" charset="0"/>
              </a:rPr>
              <a:t>21 </a:t>
            </a:r>
            <a:r>
              <a:rPr lang="it-IT" sz="1200" b="1" dirty="0">
                <a:solidFill>
                  <a:prstClr val="white"/>
                </a:solidFill>
                <a:latin typeface="Calibri" pitchFamily="34" charset="0"/>
              </a:rPr>
              <a:t>Novembre 2014</a:t>
            </a:r>
            <a:endParaRPr lang="it-IT" sz="1200" b="1" dirty="0">
              <a:solidFill>
                <a:prstClr val="black"/>
              </a:solidFill>
              <a:latin typeface="Calibri" pitchFamily="34" charset="0"/>
            </a:endParaRPr>
          </a:p>
        </p:txBody>
      </p:sp>
    </p:spTree>
    <p:extLst>
      <p:ext uri="{BB962C8B-B14F-4D97-AF65-F5344CB8AC3E}">
        <p14:creationId xmlns:p14="http://schemas.microsoft.com/office/powerpoint/2010/main" val="33756138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786" y="620688"/>
            <a:ext cx="7702318" cy="5776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ttangolo 16"/>
          <p:cNvSpPr/>
          <p:nvPr/>
        </p:nvSpPr>
        <p:spPr>
          <a:xfrm>
            <a:off x="-11807" y="0"/>
            <a:ext cx="9155808" cy="764704"/>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sp>
        <p:nvSpPr>
          <p:cNvPr id="18" name="Rettangolo 17"/>
          <p:cNvSpPr/>
          <p:nvPr/>
        </p:nvSpPr>
        <p:spPr>
          <a:xfrm>
            <a:off x="0" y="6381328"/>
            <a:ext cx="9144000" cy="476672"/>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pic>
        <p:nvPicPr>
          <p:cNvPr id="22" name="Immagine 21" descr="freccina bianca.jpg"/>
          <p:cNvPicPr>
            <a:picLocks noChangeAspect="1"/>
          </p:cNvPicPr>
          <p:nvPr/>
        </p:nvPicPr>
        <p:blipFill rotWithShape="1">
          <a:blip r:embed="rId4" cstate="print"/>
          <a:srcRect l="22802" t="29724"/>
          <a:stretch/>
        </p:blipFill>
        <p:spPr>
          <a:xfrm>
            <a:off x="22670" y="-1"/>
            <a:ext cx="763116" cy="657853"/>
          </a:xfrm>
          <a:prstGeom prst="rect">
            <a:avLst/>
          </a:prstGeom>
        </p:spPr>
      </p:pic>
      <p:sp>
        <p:nvSpPr>
          <p:cNvPr id="14" name="CasellaDiTesto 13"/>
          <p:cNvSpPr txBox="1"/>
          <p:nvPr/>
        </p:nvSpPr>
        <p:spPr>
          <a:xfrm>
            <a:off x="6766553" y="6261467"/>
            <a:ext cx="2707276" cy="492443"/>
          </a:xfrm>
          <a:prstGeom prst="rect">
            <a:avLst/>
          </a:prstGeom>
          <a:noFill/>
        </p:spPr>
        <p:txBody>
          <a:bodyPr wrap="square" rtlCol="0">
            <a:spAutoFit/>
          </a:bodyPr>
          <a:lstStyle/>
          <a:p>
            <a:endParaRPr lang="it-IT" sz="1400" i="1" dirty="0" smtClean="0">
              <a:solidFill>
                <a:prstClr val="white"/>
              </a:solidFill>
            </a:endParaRPr>
          </a:p>
          <a:p>
            <a:r>
              <a:rPr lang="it-IT" sz="1200" b="1" dirty="0">
                <a:solidFill>
                  <a:prstClr val="white"/>
                </a:solidFill>
                <a:latin typeface="Calibri" pitchFamily="34" charset="0"/>
              </a:rPr>
              <a:t>Roma  </a:t>
            </a:r>
            <a:r>
              <a:rPr lang="it-IT" sz="1200" b="1" dirty="0" smtClean="0">
                <a:solidFill>
                  <a:prstClr val="white"/>
                </a:solidFill>
                <a:latin typeface="Calibri" pitchFamily="34" charset="0"/>
              </a:rPr>
              <a:t>21 </a:t>
            </a:r>
            <a:r>
              <a:rPr lang="it-IT" sz="1200" b="1" dirty="0">
                <a:solidFill>
                  <a:prstClr val="white"/>
                </a:solidFill>
                <a:latin typeface="Calibri" pitchFamily="34" charset="0"/>
              </a:rPr>
              <a:t>Novembre 2014</a:t>
            </a:r>
            <a:endParaRPr lang="it-IT" sz="1200" b="1" dirty="0">
              <a:latin typeface="Calibri" pitchFamily="34" charset="0"/>
            </a:endParaRPr>
          </a:p>
        </p:txBody>
      </p:sp>
      <p:sp>
        <p:nvSpPr>
          <p:cNvPr id="9" name="Text Box 3"/>
          <p:cNvSpPr txBox="1">
            <a:spLocks noChangeArrowheads="1"/>
          </p:cNvSpPr>
          <p:nvPr/>
        </p:nvSpPr>
        <p:spPr bwMode="auto">
          <a:xfrm>
            <a:off x="1115616" y="114925"/>
            <a:ext cx="8712968"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ts val="3000"/>
              </a:lnSpc>
            </a:pPr>
            <a:r>
              <a:rPr lang="it-IT" sz="2400" b="1" dirty="0" smtClean="0">
                <a:solidFill>
                  <a:schemeClr val="bg1"/>
                </a:solidFill>
                <a:latin typeface="Calibri" pitchFamily="34" charset="0"/>
              </a:rPr>
              <a:t>Il profilo settoriale e le potenzialità del «prodotto green»</a:t>
            </a:r>
          </a:p>
        </p:txBody>
      </p:sp>
    </p:spTree>
    <p:extLst>
      <p:ext uri="{BB962C8B-B14F-4D97-AF65-F5344CB8AC3E}">
        <p14:creationId xmlns:p14="http://schemas.microsoft.com/office/powerpoint/2010/main" val="5734995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764704"/>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01800" lvl="0" indent="-1701800"/>
            <a:r>
              <a:rPr lang="it-IT" sz="2800" b="1" dirty="0" smtClean="0">
                <a:solidFill>
                  <a:prstClr val="white"/>
                </a:solidFill>
                <a:latin typeface="Calibri" pitchFamily="34" charset="0"/>
              </a:rPr>
              <a:t>                    </a:t>
            </a:r>
            <a:r>
              <a:rPr lang="it-IT" sz="2400" b="1" dirty="0" smtClean="0">
                <a:solidFill>
                  <a:prstClr val="white"/>
                </a:solidFill>
                <a:latin typeface="Calibri" pitchFamily="34" charset="0"/>
              </a:rPr>
              <a:t>La richiesta di green </a:t>
            </a:r>
            <a:r>
              <a:rPr lang="it-IT" sz="2400" b="1" dirty="0" err="1" smtClean="0">
                <a:solidFill>
                  <a:prstClr val="white"/>
                </a:solidFill>
                <a:latin typeface="Calibri" pitchFamily="34" charset="0"/>
              </a:rPr>
              <a:t>jobs</a:t>
            </a:r>
            <a:r>
              <a:rPr lang="it-IT" sz="2400" b="1" dirty="0" smtClean="0">
                <a:solidFill>
                  <a:prstClr val="white"/>
                </a:solidFill>
                <a:latin typeface="Calibri" pitchFamily="34" charset="0"/>
              </a:rPr>
              <a:t> e la dimensione demografica</a:t>
            </a:r>
            <a:endParaRPr lang="it-IT" sz="2400" b="1" i="1" dirty="0">
              <a:solidFill>
                <a:prstClr val="white"/>
              </a:solidFill>
              <a:latin typeface="Calibri" pitchFamily="34" charset="0"/>
            </a:endParaRPr>
          </a:p>
        </p:txBody>
      </p:sp>
      <p:pic>
        <p:nvPicPr>
          <p:cNvPr id="7" name="Immagine 6" descr="freccina bianca.jpg"/>
          <p:cNvPicPr>
            <a:picLocks noChangeAspect="1"/>
          </p:cNvPicPr>
          <p:nvPr/>
        </p:nvPicPr>
        <p:blipFill rotWithShape="1">
          <a:blip r:embed="rId3" cstate="print"/>
          <a:srcRect l="55986" t="48721"/>
          <a:stretch/>
        </p:blipFill>
        <p:spPr>
          <a:xfrm>
            <a:off x="702668" y="142338"/>
            <a:ext cx="403646" cy="480027"/>
          </a:xfrm>
          <a:prstGeom prst="rect">
            <a:avLst/>
          </a:prstGeom>
        </p:spPr>
      </p:pic>
      <p:sp>
        <p:nvSpPr>
          <p:cNvPr id="35" name="Rettangolo 34"/>
          <p:cNvSpPr/>
          <p:nvPr/>
        </p:nvSpPr>
        <p:spPr>
          <a:xfrm>
            <a:off x="0" y="6381328"/>
            <a:ext cx="9144000" cy="476672"/>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CasellaDiTesto 35"/>
          <p:cNvSpPr txBox="1"/>
          <p:nvPr/>
        </p:nvSpPr>
        <p:spPr>
          <a:xfrm>
            <a:off x="7020272" y="6291203"/>
            <a:ext cx="2707276" cy="492443"/>
          </a:xfrm>
          <a:prstGeom prst="rect">
            <a:avLst/>
          </a:prstGeom>
          <a:noFill/>
        </p:spPr>
        <p:txBody>
          <a:bodyPr wrap="square" rtlCol="0">
            <a:spAutoFit/>
          </a:bodyPr>
          <a:lstStyle/>
          <a:p>
            <a:endParaRPr lang="it-IT" sz="1400" i="1" dirty="0" smtClean="0">
              <a:solidFill>
                <a:schemeClr val="bg1"/>
              </a:solidFill>
            </a:endParaRPr>
          </a:p>
          <a:p>
            <a:pPr lvl="0"/>
            <a:r>
              <a:rPr lang="it-IT" sz="1200" b="1" dirty="0">
                <a:solidFill>
                  <a:prstClr val="white"/>
                </a:solidFill>
                <a:latin typeface="Calibri" pitchFamily="34" charset="0"/>
              </a:rPr>
              <a:t>Roma  </a:t>
            </a:r>
            <a:r>
              <a:rPr lang="it-IT" sz="1200" b="1" dirty="0" smtClean="0">
                <a:solidFill>
                  <a:prstClr val="white"/>
                </a:solidFill>
                <a:latin typeface="Calibri" pitchFamily="34" charset="0"/>
              </a:rPr>
              <a:t>21 </a:t>
            </a:r>
            <a:r>
              <a:rPr lang="it-IT" sz="1200" b="1" dirty="0">
                <a:solidFill>
                  <a:prstClr val="white"/>
                </a:solidFill>
                <a:latin typeface="Calibri" pitchFamily="34" charset="0"/>
              </a:rPr>
              <a:t>Novembre 2014</a:t>
            </a:r>
            <a:endParaRPr lang="it-IT" sz="1200" b="1" dirty="0">
              <a:solidFill>
                <a:prstClr val="black"/>
              </a:solidFill>
              <a:latin typeface="Calibri" pitchFamily="34" charset="0"/>
            </a:endParaRP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03" r="14610"/>
          <a:stretch/>
        </p:blipFill>
        <p:spPr bwMode="auto">
          <a:xfrm>
            <a:off x="266700" y="1040457"/>
            <a:ext cx="8610600" cy="511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Connettore 7 11"/>
          <p:cNvCxnSpPr/>
          <p:nvPr/>
        </p:nvCxnSpPr>
        <p:spPr>
          <a:xfrm flipV="1">
            <a:off x="1635820" y="2314351"/>
            <a:ext cx="4752528" cy="2567136"/>
          </a:xfrm>
          <a:prstGeom prst="curvedConnector3">
            <a:avLst>
              <a:gd name="adj1" fmla="val 45724"/>
            </a:avLst>
          </a:prstGeom>
          <a:ln w="88900" cmpd="sng">
            <a:solidFill>
              <a:schemeClr val="bg2">
                <a:lumMod val="50000"/>
                <a:alpha val="56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56993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764704"/>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01800" lvl="0" indent="-1701800"/>
            <a:r>
              <a:rPr lang="it-IT" sz="2800" b="1" dirty="0" smtClean="0">
                <a:solidFill>
                  <a:prstClr val="white"/>
                </a:solidFill>
                <a:latin typeface="Calibri" pitchFamily="34" charset="0"/>
              </a:rPr>
              <a:t>                    </a:t>
            </a:r>
            <a:r>
              <a:rPr lang="it-IT" sz="2400" b="1" dirty="0" smtClean="0">
                <a:solidFill>
                  <a:prstClr val="white"/>
                </a:solidFill>
                <a:latin typeface="Calibri" pitchFamily="34" charset="0"/>
              </a:rPr>
              <a:t>Le città sono sempre più luoghi di produzione…</a:t>
            </a:r>
            <a:endParaRPr lang="it-IT" sz="2400" b="1" i="1" dirty="0">
              <a:solidFill>
                <a:prstClr val="white"/>
              </a:solidFill>
              <a:latin typeface="Calibri" pitchFamily="34" charset="0"/>
            </a:endParaRPr>
          </a:p>
        </p:txBody>
      </p:sp>
      <p:pic>
        <p:nvPicPr>
          <p:cNvPr id="7" name="Immagine 6" descr="freccina bianca.jpg"/>
          <p:cNvPicPr>
            <a:picLocks noChangeAspect="1"/>
          </p:cNvPicPr>
          <p:nvPr/>
        </p:nvPicPr>
        <p:blipFill rotWithShape="1">
          <a:blip r:embed="rId3" cstate="print"/>
          <a:srcRect l="55986" t="48721"/>
          <a:stretch/>
        </p:blipFill>
        <p:spPr>
          <a:xfrm>
            <a:off x="702668" y="142338"/>
            <a:ext cx="403646" cy="480027"/>
          </a:xfrm>
          <a:prstGeom prst="rect">
            <a:avLst/>
          </a:prstGeom>
        </p:spPr>
      </p:pic>
      <p:sp>
        <p:nvSpPr>
          <p:cNvPr id="35" name="Rettangolo 34"/>
          <p:cNvSpPr/>
          <p:nvPr/>
        </p:nvSpPr>
        <p:spPr>
          <a:xfrm>
            <a:off x="0" y="6381328"/>
            <a:ext cx="9144000" cy="476672"/>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CasellaDiTesto 35"/>
          <p:cNvSpPr txBox="1"/>
          <p:nvPr/>
        </p:nvSpPr>
        <p:spPr>
          <a:xfrm>
            <a:off x="7020272" y="6291203"/>
            <a:ext cx="2707276" cy="492443"/>
          </a:xfrm>
          <a:prstGeom prst="rect">
            <a:avLst/>
          </a:prstGeom>
          <a:noFill/>
        </p:spPr>
        <p:txBody>
          <a:bodyPr wrap="square" rtlCol="0">
            <a:spAutoFit/>
          </a:bodyPr>
          <a:lstStyle/>
          <a:p>
            <a:endParaRPr lang="it-IT" sz="1400" i="1" dirty="0" smtClean="0">
              <a:solidFill>
                <a:schemeClr val="bg1"/>
              </a:solidFill>
            </a:endParaRPr>
          </a:p>
          <a:p>
            <a:pPr lvl="0"/>
            <a:r>
              <a:rPr lang="it-IT" sz="1200" b="1" dirty="0">
                <a:solidFill>
                  <a:prstClr val="white"/>
                </a:solidFill>
                <a:latin typeface="Calibri" pitchFamily="34" charset="0"/>
              </a:rPr>
              <a:t>Roma  </a:t>
            </a:r>
            <a:r>
              <a:rPr lang="it-IT" sz="1200" b="1" dirty="0" smtClean="0">
                <a:solidFill>
                  <a:prstClr val="white"/>
                </a:solidFill>
                <a:latin typeface="Calibri" pitchFamily="34" charset="0"/>
              </a:rPr>
              <a:t>21 </a:t>
            </a:r>
            <a:r>
              <a:rPr lang="it-IT" sz="1200" b="1" dirty="0">
                <a:solidFill>
                  <a:prstClr val="white"/>
                </a:solidFill>
                <a:latin typeface="Calibri" pitchFamily="34" charset="0"/>
              </a:rPr>
              <a:t>Novembre 2014</a:t>
            </a:r>
            <a:endParaRPr lang="it-IT" sz="1200" b="1" dirty="0">
              <a:solidFill>
                <a:prstClr val="black"/>
              </a:solidFill>
              <a:latin typeface="Calibri" pitchFamily="34" charset="0"/>
            </a:endParaRPr>
          </a:p>
        </p:txBody>
      </p: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0649" y="1844824"/>
            <a:ext cx="6822702" cy="4166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sellaDiTesto 2"/>
          <p:cNvSpPr txBox="1"/>
          <p:nvPr/>
        </p:nvSpPr>
        <p:spPr>
          <a:xfrm>
            <a:off x="1170025" y="1050003"/>
            <a:ext cx="6148651" cy="646331"/>
          </a:xfrm>
          <a:prstGeom prst="rect">
            <a:avLst/>
          </a:prstGeom>
          <a:noFill/>
        </p:spPr>
        <p:txBody>
          <a:bodyPr wrap="square" rtlCol="0">
            <a:spAutoFit/>
          </a:bodyPr>
          <a:lstStyle/>
          <a:p>
            <a:pPr algn="ctr"/>
            <a:r>
              <a:rPr lang="it-IT" b="1" dirty="0" smtClean="0"/>
              <a:t>La presenza di imprese e popolazione nei comuni italiani per classi di ampiezza demografica (valori %) – anno 2013</a:t>
            </a:r>
            <a:endParaRPr lang="it-IT" b="1" dirty="0"/>
          </a:p>
        </p:txBody>
      </p:sp>
      <p:sp>
        <p:nvSpPr>
          <p:cNvPr id="4" name="Ovale 3"/>
          <p:cNvSpPr/>
          <p:nvPr/>
        </p:nvSpPr>
        <p:spPr>
          <a:xfrm>
            <a:off x="3707904" y="1696334"/>
            <a:ext cx="1152128" cy="796562"/>
          </a:xfrm>
          <a:prstGeom prst="ellipse">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Ovale 10"/>
          <p:cNvSpPr/>
          <p:nvPr/>
        </p:nvSpPr>
        <p:spPr>
          <a:xfrm>
            <a:off x="5868144" y="2348880"/>
            <a:ext cx="1152128" cy="796562"/>
          </a:xfrm>
          <a:prstGeom prst="ellipse">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126184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764704"/>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01800" lvl="0" indent="-1701800"/>
            <a:r>
              <a:rPr lang="it-IT" sz="2800" b="1" dirty="0" smtClean="0">
                <a:solidFill>
                  <a:prstClr val="white"/>
                </a:solidFill>
                <a:latin typeface="Calibri" pitchFamily="34" charset="0"/>
              </a:rPr>
              <a:t>                    </a:t>
            </a:r>
            <a:r>
              <a:rPr lang="it-IT" sz="2800" b="1" dirty="0" smtClean="0">
                <a:solidFill>
                  <a:prstClr val="white"/>
                </a:solidFill>
                <a:latin typeface="Calibri" pitchFamily="34" charset="0"/>
              </a:rPr>
              <a:t>…c</a:t>
            </a:r>
            <a:r>
              <a:rPr lang="it-IT" sz="2400" b="1" dirty="0" smtClean="0">
                <a:solidFill>
                  <a:prstClr val="white"/>
                </a:solidFill>
                <a:latin typeface="Calibri" pitchFamily="34" charset="0"/>
              </a:rPr>
              <a:t>on mix settoriali che sempre più si integreranno</a:t>
            </a:r>
            <a:endParaRPr lang="it-IT" sz="2400" b="1" i="1" dirty="0">
              <a:solidFill>
                <a:prstClr val="white"/>
              </a:solidFill>
              <a:latin typeface="Calibri" pitchFamily="34" charset="0"/>
            </a:endParaRPr>
          </a:p>
        </p:txBody>
      </p:sp>
      <p:pic>
        <p:nvPicPr>
          <p:cNvPr id="7" name="Immagine 6" descr="freccina bianca.jpg"/>
          <p:cNvPicPr>
            <a:picLocks noChangeAspect="1"/>
          </p:cNvPicPr>
          <p:nvPr/>
        </p:nvPicPr>
        <p:blipFill rotWithShape="1">
          <a:blip r:embed="rId3" cstate="print"/>
          <a:srcRect l="55986" t="48721"/>
          <a:stretch/>
        </p:blipFill>
        <p:spPr>
          <a:xfrm>
            <a:off x="702668" y="142338"/>
            <a:ext cx="403646" cy="480027"/>
          </a:xfrm>
          <a:prstGeom prst="rect">
            <a:avLst/>
          </a:prstGeom>
        </p:spPr>
      </p:pic>
      <p:sp>
        <p:nvSpPr>
          <p:cNvPr id="35" name="Rettangolo 34"/>
          <p:cNvSpPr/>
          <p:nvPr/>
        </p:nvSpPr>
        <p:spPr>
          <a:xfrm>
            <a:off x="0" y="6381328"/>
            <a:ext cx="9144000" cy="476672"/>
          </a:xfrm>
          <a:prstGeom prst="rect">
            <a:avLst/>
          </a:prstGeom>
          <a:solidFill>
            <a:srgbClr val="708B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CasellaDiTesto 35"/>
          <p:cNvSpPr txBox="1"/>
          <p:nvPr/>
        </p:nvSpPr>
        <p:spPr>
          <a:xfrm>
            <a:off x="7020272" y="6291203"/>
            <a:ext cx="2707276" cy="492443"/>
          </a:xfrm>
          <a:prstGeom prst="rect">
            <a:avLst/>
          </a:prstGeom>
          <a:noFill/>
        </p:spPr>
        <p:txBody>
          <a:bodyPr wrap="square" rtlCol="0">
            <a:spAutoFit/>
          </a:bodyPr>
          <a:lstStyle/>
          <a:p>
            <a:endParaRPr lang="it-IT" sz="1400" i="1" dirty="0" smtClean="0">
              <a:solidFill>
                <a:schemeClr val="bg1"/>
              </a:solidFill>
            </a:endParaRPr>
          </a:p>
          <a:p>
            <a:pPr lvl="0"/>
            <a:r>
              <a:rPr lang="it-IT" sz="1200" b="1" dirty="0">
                <a:solidFill>
                  <a:prstClr val="white"/>
                </a:solidFill>
                <a:latin typeface="Calibri" pitchFamily="34" charset="0"/>
              </a:rPr>
              <a:t>Roma  </a:t>
            </a:r>
            <a:r>
              <a:rPr lang="it-IT" sz="1200" b="1" dirty="0" smtClean="0">
                <a:solidFill>
                  <a:prstClr val="white"/>
                </a:solidFill>
                <a:latin typeface="Calibri" pitchFamily="34" charset="0"/>
              </a:rPr>
              <a:t>21 </a:t>
            </a:r>
            <a:r>
              <a:rPr lang="it-IT" sz="1200" b="1" dirty="0">
                <a:solidFill>
                  <a:prstClr val="white"/>
                </a:solidFill>
                <a:latin typeface="Calibri" pitchFamily="34" charset="0"/>
              </a:rPr>
              <a:t>Novembre 2014</a:t>
            </a:r>
            <a:endParaRPr lang="it-IT" sz="1200" b="1" dirty="0">
              <a:solidFill>
                <a:prstClr val="black"/>
              </a:solidFill>
              <a:latin typeface="Calibri" pitchFamily="34" charset="0"/>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7686" y="1844824"/>
            <a:ext cx="6788627" cy="4172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asellaDiTesto 8"/>
          <p:cNvSpPr txBox="1"/>
          <p:nvPr/>
        </p:nvSpPr>
        <p:spPr>
          <a:xfrm>
            <a:off x="1170025" y="1050003"/>
            <a:ext cx="6148651" cy="646331"/>
          </a:xfrm>
          <a:prstGeom prst="rect">
            <a:avLst/>
          </a:prstGeom>
          <a:noFill/>
        </p:spPr>
        <p:txBody>
          <a:bodyPr wrap="square" rtlCol="0">
            <a:spAutoFit/>
          </a:bodyPr>
          <a:lstStyle/>
          <a:p>
            <a:pPr algn="ctr"/>
            <a:r>
              <a:rPr lang="it-IT" b="1" dirty="0" smtClean="0"/>
              <a:t>La composizione settoriale delle imprese nei comuni italiani per classi di ampiezza demografica (valori %) – anno 2013</a:t>
            </a:r>
            <a:endParaRPr lang="it-IT" b="1" dirty="0"/>
          </a:p>
        </p:txBody>
      </p:sp>
      <p:sp>
        <p:nvSpPr>
          <p:cNvPr id="13" name="Ovale 12"/>
          <p:cNvSpPr/>
          <p:nvPr/>
        </p:nvSpPr>
        <p:spPr>
          <a:xfrm>
            <a:off x="5148064" y="1691646"/>
            <a:ext cx="576064" cy="2651224"/>
          </a:xfrm>
          <a:prstGeom prst="ellipse">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126184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27673" t="27061" r="21827" b="39846"/>
          <a:stretch/>
        </p:blipFill>
        <p:spPr bwMode="auto">
          <a:xfrm>
            <a:off x="2628899" y="1820292"/>
            <a:ext cx="3848101" cy="3624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Immagine 17" descr="unioncamere.jpg"/>
          <p:cNvPicPr>
            <a:picLocks noChangeAspect="1"/>
          </p:cNvPicPr>
          <p:nvPr/>
        </p:nvPicPr>
        <p:blipFill>
          <a:blip r:embed="rId3" cstate="print"/>
          <a:stretch>
            <a:fillRect/>
          </a:stretch>
        </p:blipFill>
        <p:spPr>
          <a:xfrm>
            <a:off x="1187624" y="472902"/>
            <a:ext cx="1852754" cy="720080"/>
          </a:xfrm>
          <a:prstGeom prst="rect">
            <a:avLst/>
          </a:prstGeom>
        </p:spPr>
      </p:pic>
      <p:pic>
        <p:nvPicPr>
          <p:cNvPr id="19" name="Immagine 18" descr="Symbola.jpg"/>
          <p:cNvPicPr>
            <a:picLocks noChangeAspect="1"/>
          </p:cNvPicPr>
          <p:nvPr/>
        </p:nvPicPr>
        <p:blipFill>
          <a:blip r:embed="rId4" cstate="print"/>
          <a:stretch>
            <a:fillRect/>
          </a:stretch>
        </p:blipFill>
        <p:spPr>
          <a:xfrm>
            <a:off x="5724128" y="570120"/>
            <a:ext cx="2252058" cy="525643"/>
          </a:xfrm>
          <a:prstGeom prst="rect">
            <a:avLst/>
          </a:prstGeom>
        </p:spPr>
      </p:pic>
      <p:sp>
        <p:nvSpPr>
          <p:cNvPr id="2" name="AutoShape 5" descr="data:image/jpeg;base64,/9j/4AAQSkZJRgABAQAAAQABAAD/2wCEAAkGBxQPEhQQERAUFRQVFRUWFhQWFBYUGBgVFxQYGhYcFRQYHSggGBslHxcUITYtJSkrLzowGB81ODMsNygvLisBCgoKDg0OGhAQGzclHyYsLCwvMC03LywsNDcsLCw0LCw3LCwwLCwsLCwsLCwvLCwsLCwsNSwsLC0sLCwsNyw1L//AABEIAE8A9QMBIgACEQEDEQH/xAAcAAEAAgMBAQEAAAAAAAAAAAAABQYBBAcCAwj/xABBEAACAQIDAggLBQgDAQAAAAABAgMAEQQSIQUxBhMiQVFhcYEHFyMyU1SRkpOh0RQVFlKxM0JEcnOCssFiovBD/8QAGQEBAQEBAQEAAAAAAAAAAAAAAAEDAgQF/8QAJhEAAgEDBAICAgMAAAAAAAAAAAECAxESITFRoQQVExQF4TJBcf/aAAwDAQACEQMRAD8A7jSlKAUrF6XoDNKjuEGObD4eSVBdlGl9wJNrnqF6h9iy4stFJxqTwyftLWUxn/ZF/kaly20LTSoDg7j5JpsUjtcRyAILAWHK6N+4V8tt42Z8SmDgcR3QuzkZjvOgHd86XFiyUqB2NjZ0WcYpT5G5EmXKHUAk26d3zrQ4I7ZmmkKTtfPGJE0A0zEc3/tKZCxbaVUNgbblfFNFK90YyqmgFmjbdp1GvGzduTS4pxn8kRMUFhuTQG+/eKmSLiy5UqnbAlxmKRJftSBc1ihQXIVuVqOkXrBxuKkkxXF4hVWAkhWQEEC5tfm3c9MhiXKlVaXb7ts8YgWWVyEFt2bPlJAPUCa3eCm0HnjcSm8kcjI2gHWNB227qtyWZOUpSqQUpSgFKUoBSlKAUrQ2vjuJQEbybD9ahfvpuk1G7HSi2WmlVf76bpNPvpuk1MkMWWilVb76bpNfSHbhBFzcc46qZIYsstKwKV0cmaqPDjhmuzwIo1D4hhcKTyUX8z277DntzCrViJQis53KpY9gF6/O22se2ImmnbUu7Edl7IO4WFY1qmK03Pd4PjqrO8tkWDZ8G0Nsu3l3KKeU5Zo4lJ5gqecersua6XwM4Ots6JonxDTFnz6ghV0AsgJJtpffUjwf2WuEw8cCjzFFz0sdWJ6yb1I2qwp46vc48jyXUvGKtE0dtYriYXk4oyADVBbVee9+aqbg5okxWHbAufKkCaEEkKul79gv7K6BXxhwqISUjVSd5CgE+ytGjyp2KpsHHJBJj5ZDZVlW5GtrlhuFMdj0jx8OJdrRSQclyDbe31Htq2fZk1GReV53JGvb00kwyMuVkUqNylQQOwVLFuU3anCIz4bE6KIy6wxuLgvmPK389v1r5RpNhsRg3nREXTDrla91N7Zr892/Wrv9lSwXIuUagZRYHqHNXqSJWtmUGxuLgGx6Relhc50zGOGTEIRmhx0uvQHQKb/Kt7Z2G4mfDRneME5PaxYn9auv2ZLFci2JuRlFiekjnNZMK3zZVuBYGwvbov0UxGRz/gnJg4xHLK9sQGIXVtx5K6DTca8YzZ3HtjmUnPE+YAHQi5zAjn0GlX8YGIf/ACT3F+lfRYVBJCqC28gAX7empjpYuRRcZihiEwMOGVdbyCO/JvHvDdVw1SHBuR4sZPFMFV5VEuVTpe/7vt+VWiPCIpusaAjcQoH6V7MK5s2UZrWzWF7dF6uJMj3SlK6ORSlKAV4kkCgsSAACSTuAG+9eia5d4TOF4cNgYGuu6eQc9t8ann/5ezpric1FXZtQoyrTxRetgcJIMfn4hieLNjdSu/cRfeDUxVV8Hewjg8KpcWlm8o/VfzF7hbvJq1VY3a1OayiptQ2K1w3kyxx/zn/E1UPtNWnwgm0UX9Q/4GqPnrOe51DYmZYZFQS5cyEA51OYDqa3mntrVGKrVw2LeJs8blG6QbX7Rz99bn26Kb9tHkb0sIA1/wCcR0PdapoXU8/aayMTXyxeDKKJVdZImbKJF05Vr2ZTqpsD7K1A9Qp2FNw7KUTcOyleg854xcPGI6fmVl9oIr85Y/DNE8kLaMjunepIB/Q1+kjXOvCNwNeZjjMMuZ7WliA1e25k6WtoRz6dGuFeDkro+h+PrqnNxlsy5cHdrLjMPHOp85RmHQ40YHoIN6k6/P3B3hFNs92aEixPlInBysR+Yb1bmvv6a6Js3wn4dxaeKSJuew4xe4rr7RSFaLWu5K/gVISvBXRfaVXYeHGAb+MjHU11/UVtpwpwbbsbh/ip9a1yjyeR0preLJelRo2/hT/FwfGj+tZ+/sL63B8aP61bo5wlwSNKjvv7C+twfGj+tPv7C+twfGj+tLoYS4JGlR339hfW4PjR/Wh2/hfW4PjR/Wl0MJcEjSo38QYX1vD/ABo/rT8QYX1vD/Gj+tLovxy4JKlRv4gwvreH+NH9afiDC+t4f40f1pdDCXBJUqLk4SYRdTjMP8ZPrUdiuHeAj/iVc9EYLn5C1Rziv7KqU3tFllr44rEpEpkkdURRcsxCgDrJrnO1vCmNVwuHJP55TYdyLqe8iqJtnbU+NbNiJS9jcLuRT1INO83NZSrxW2p66X4+pL+Wi7Lfwy8IJmDQYMlYzo025mHOIx+6Ovf0dNQng/2F9sxaXHkobSSddvMXvbXsU9NVs+2u5cAdhfYsIqsPKyeUl6mbcv8AaLDuNZQvUndnt8hw8WjjDd6fssgrNKV7D4ZUvCGfJRf1D/gaot6uvhMe0UP9U/4Guf8AHVlPc1hsTGF2Y8i8YbRx+lkORe6+rd1fXjoIfMUzv+eQZIx/LHvb+41CzYxnsXYtlAC3N7ACwAHNXjjqh1/pKYzaEk1uMckDcugVf5VGgrXB1rT46srNrUKdvTcOylI9w7BStzznqsWrNKAg9ucE8LjeVLEM/pEOR/eG/vvVQxfgpGvE4xuySNW/7Ll/Sul0riVOMt0b0/Jq01aMjkzeCzEc2JhP9rj/AHXnxV4j1iD3XrrdK4+CBt7Cvz0jkfipn9PB7rU8VM/p4Pdeut0p8EB7Cvz0jknipn9PB7r08VM/p4Pdeut0tT68B7Cvz0jknipn9PB7r08VM/p4Pdaut2rNqfXgPYV+ekcj8VU/p4Pdeniqn9PB7r11ulPrwHsK/PSOSeKqf08HuvTxVT+ng91663S1PrwHsa/PSOSeKrEesQe69evFbiPWYfdeus0p8EB7Cvz0jk3isxHrEPuvWPFbiPWIfdeutUtT4ID2FfnpHNdgeDZ4cRFLPNG8cbZyiq12YeZe/MDY91dKArNK0jBRVkeetWnVd5sUpSujIieEmxFx0JiZipBDI4FyrDq5wdQR11Rz4OMR6xD7r106lRpMqbRzDxcYj08Pseni4xHp4fY9dPpUxRcmcw8XGI9PD7Hrd2T4O2WRXxE6sikHIim7EbgWbcK6FSrihkzArNKVTkUpSgFKUoCP23ipIoi8SZjcX5JfKt+U2RTdrDWwqJk27KQcgje0cLl0V5AA7OHYKCGYAKNBrqeip3H4JZ1yMWGoIZTlZWG4g9NaP4eitYF1OVFDK1iMjMQQbecS7X7ajuVWNKXa84KFWgZGgea6h2/ZgXCtmGhJFtNK+cXCCQCB5AmSQsXPFyR5EAUAgOdeU2/dapYbFiAVRmAWJ4gL/uvbNfTfpXwHByPJxbPK4ysvKcEhWCggaaDkD51LMuhHR8JJMkLOkYLysHGoyxB1W63OrctfnUntDHSiYRQiPkxiRs5IzAvlsrA2U6E3N+avU3B+F85YE51Zebk5jclNOSb8/UK+mO2NHMyM5a6gA2Ng6hgwEgtyhcXpqNCIxHCKQGcIsZKMoiGvKHGcW2cA7827tFeJuEshLGNUyXhCNldycxIfkqbtY3AA6DUqOD8IykZgVNyQQCx4xX5Ztrqo+deG4ORWygutrWKsAQRI0gINt93NLMaGom3JRiBCwQjkhgEdWsYs7PcmygHSx11psrbzzGMMqAvMym1z5PiTJGRr524HsNbr8H42Bu8lyQc+YZriMx77c6k3rEvByIkFS8dstuLITVQRfdvIYg01GhjYm0ZJ2kzZcqM6gBHB5LsB5QnK2g5t1RzcIJlRiyxrIJI1KGOQsgckaoDeQaCxXfrpU1gNkrAzFXkIa/IZrqCxuSFtoSSa1fw3FYgNKNVKtn1QISVVDbRQSaak0NJ9tzCYwARs1gAMkgNzDnLamwUGwsdda9QbfeV0CBArlVuQxs5w7Stz7gcg9tSUexUDB8zlgyPmLAklI8mptqCu+vn+HYsnFjOBnkfQgG8isra26GNuwU1Loa2ydryyvGsgjyycaVZVZcyx5QrAEmwJLd1qsFRmB2KkJVg8jFAwXOwawYAEDTdyRUnVRGKUpVIKUpQClKUApSlAKUpQClKUB//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3404468"/>
            <a:ext cx="1786529"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676535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2572</TotalTime>
  <Words>1148</Words>
  <Application>Microsoft Office PowerPoint</Application>
  <PresentationFormat>Presentazione su schermo (4:3)</PresentationFormat>
  <Paragraphs>129</Paragraphs>
  <Slides>15</Slides>
  <Notes>13</Notes>
  <HiddenSlides>0</HiddenSlides>
  <MMClips>0</MMClips>
  <ScaleCrop>false</ScaleCrop>
  <HeadingPairs>
    <vt:vector size="4" baseType="variant">
      <vt:variant>
        <vt:lpstr>Tema</vt:lpstr>
      </vt:variant>
      <vt:variant>
        <vt:i4>1</vt:i4>
      </vt:variant>
      <vt:variant>
        <vt:lpstr>Titoli diapositive</vt:lpstr>
      </vt:variant>
      <vt:variant>
        <vt:i4>15</vt:i4>
      </vt:variant>
    </vt:vector>
  </HeadingPairs>
  <TitlesOfParts>
    <vt:vector size="16"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Marco Pini</dc:creator>
  <cp:lastModifiedBy>  </cp:lastModifiedBy>
  <cp:revision>131</cp:revision>
  <cp:lastPrinted>2014-11-20T16:24:53Z</cp:lastPrinted>
  <dcterms:created xsi:type="dcterms:W3CDTF">2014-10-22T09:54:18Z</dcterms:created>
  <dcterms:modified xsi:type="dcterms:W3CDTF">2014-11-21T09:04:32Z</dcterms:modified>
</cp:coreProperties>
</file>