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1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2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drawings/drawing2.xml" ContentType="application/vnd.openxmlformats-officedocument.drawingml.chartshapes+xml"/>
  <Override PartName="/ppt/charts/chart7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8" r:id="rId2"/>
    <p:sldId id="268" r:id="rId3"/>
    <p:sldId id="257" r:id="rId4"/>
    <p:sldId id="262" r:id="rId5"/>
    <p:sldId id="278" r:id="rId6"/>
    <p:sldId id="275" r:id="rId7"/>
    <p:sldId id="276" r:id="rId8"/>
    <p:sldId id="260" r:id="rId9"/>
    <p:sldId id="264" r:id="rId10"/>
    <p:sldId id="277" r:id="rId11"/>
    <p:sldId id="261" r:id="rId12"/>
    <p:sldId id="279" r:id="rId13"/>
    <p:sldId id="280" r:id="rId14"/>
    <p:sldId id="281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33" autoAdjust="0"/>
    <p:restoredTop sz="90602" autoAdjust="0"/>
  </p:normalViewPr>
  <p:slideViewPr>
    <p:cSldViewPr>
      <p:cViewPr>
        <p:scale>
          <a:sx n="76" d="100"/>
          <a:sy n="76" d="100"/>
        </p:scale>
        <p:origin x="-336" y="-22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ignatti\Downloads\6cc4a3ec-7d71-40ad-ab54-2d94ecc2afbb.xls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ad.ilo.org\gva\RESEARCH\COMMON\Country%20and%20Regional%20Analysis%20Team\Athens%20and%20Rome%20PPT\Presentation_ST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.ilo.org\gva\RESEARCH\COMMON\Country%20and%20Regional%20Analysis%20Team\Athens%20and%20Rome%20PPT\Presentation_ST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Tobin:Users:Tobin:Desktop:Rome%20+%20Athens:ALMP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.ilo.org\gva\RESEARCH\COMMON\Country%20and%20Regional%20Analysis%20Team\Athens%20and%20Rome%20PPT\Presentation_ST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ad.ilo.org\gva\RESEARCH\COMMON\Country%20and%20Regional%20Analysis%20Team\Athens%20and%20Rome%20PPT\Presentation_ST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.ilo.org\gva\RESEARCH\COMMON\Country%20and%20Regional%20Analysis%20Team\RT%20requests\Research%20Department%20Meeting_19%20September%202014\Figures_Presentation_Greece%20&amp;%20Spain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6433347147396044E-2"/>
          <c:y val="8.8245799098658637E-2"/>
          <c:w val="0.89709332845022305"/>
          <c:h val="0.75550956700802596"/>
        </c:manualLayout>
      </c:layout>
      <c:lineChart>
        <c:grouping val="standard"/>
        <c:varyColors val="0"/>
        <c:ser>
          <c:idx val="0"/>
          <c:order val="0"/>
          <c:tx>
            <c:strRef>
              <c:f>'[6cc4a3ec-7d71-40ad-ab54-2d94ecc2afbb.xls]Employed Population'!$F$16</c:f>
              <c:strCache>
                <c:ptCount val="1"/>
                <c:pt idx="0">
                  <c:v>Employment</c:v>
                </c:pt>
              </c:strCache>
            </c:strRef>
          </c:tx>
          <c:marker>
            <c:symbol val="none"/>
          </c:marker>
          <c:cat>
            <c:strRef>
              <c:f>'[6cc4a3ec-7d71-40ad-ab54-2d94ecc2afbb.xls]Employed Population'!$G$15:$AF$15</c:f>
              <c:strCache>
                <c:ptCount val="26"/>
                <c:pt idx="0">
                  <c:v>Q1-2008</c:v>
                </c:pt>
                <c:pt idx="1">
                  <c:v>Q2-2008</c:v>
                </c:pt>
                <c:pt idx="2">
                  <c:v>Q3-2008</c:v>
                </c:pt>
                <c:pt idx="3">
                  <c:v>Q4-2008</c:v>
                </c:pt>
                <c:pt idx="4">
                  <c:v>Q1-2009</c:v>
                </c:pt>
                <c:pt idx="5">
                  <c:v>Q2-2009</c:v>
                </c:pt>
                <c:pt idx="6">
                  <c:v>Q3-2009</c:v>
                </c:pt>
                <c:pt idx="7">
                  <c:v>Q4-2009</c:v>
                </c:pt>
                <c:pt idx="8">
                  <c:v>Q1-2010</c:v>
                </c:pt>
                <c:pt idx="9">
                  <c:v>Q2-2010</c:v>
                </c:pt>
                <c:pt idx="10">
                  <c:v>Q3-2010</c:v>
                </c:pt>
                <c:pt idx="11">
                  <c:v>Q4-2010</c:v>
                </c:pt>
                <c:pt idx="12">
                  <c:v>Q1-2011</c:v>
                </c:pt>
                <c:pt idx="13">
                  <c:v>Q2-2011</c:v>
                </c:pt>
                <c:pt idx="14">
                  <c:v>Q3-2011</c:v>
                </c:pt>
                <c:pt idx="15">
                  <c:v>Q4-2011</c:v>
                </c:pt>
                <c:pt idx="16">
                  <c:v>Q1-2012</c:v>
                </c:pt>
                <c:pt idx="17">
                  <c:v>Q2-2012</c:v>
                </c:pt>
                <c:pt idx="18">
                  <c:v>Q3-2012</c:v>
                </c:pt>
                <c:pt idx="19">
                  <c:v>Q4-2012</c:v>
                </c:pt>
                <c:pt idx="20">
                  <c:v>Q1-2013</c:v>
                </c:pt>
                <c:pt idx="21">
                  <c:v>Q2-2013</c:v>
                </c:pt>
                <c:pt idx="22">
                  <c:v>Q3-2013</c:v>
                </c:pt>
                <c:pt idx="23">
                  <c:v>Q4-2013</c:v>
                </c:pt>
                <c:pt idx="24">
                  <c:v>Q1-2014</c:v>
                </c:pt>
                <c:pt idx="25">
                  <c:v>Q2-2014</c:v>
                </c:pt>
              </c:strCache>
            </c:strRef>
          </c:cat>
          <c:val>
            <c:numRef>
              <c:f>'[6cc4a3ec-7d71-40ad-ab54-2d94ecc2afbb.xls]Employed Population'!$G$16:$AF$16</c:f>
              <c:numCache>
                <c:formatCode>General</c:formatCode>
                <c:ptCount val="26"/>
                <c:pt idx="0">
                  <c:v>100</c:v>
                </c:pt>
                <c:pt idx="1">
                  <c:v>100.07984927328189</c:v>
                </c:pt>
                <c:pt idx="2">
                  <c:v>100.0758119504755</c:v>
                </c:pt>
                <c:pt idx="3">
                  <c:v>99.792750762605408</c:v>
                </c:pt>
                <c:pt idx="4">
                  <c:v>99.083976314372848</c:v>
                </c:pt>
                <c:pt idx="5">
                  <c:v>98.472546204916569</c:v>
                </c:pt>
                <c:pt idx="6">
                  <c:v>97.806387941862553</c:v>
                </c:pt>
                <c:pt idx="7">
                  <c:v>97.825677373048535</c:v>
                </c:pt>
                <c:pt idx="8">
                  <c:v>97.544410550870296</c:v>
                </c:pt>
                <c:pt idx="9">
                  <c:v>97.58971828458634</c:v>
                </c:pt>
                <c:pt idx="10">
                  <c:v>97.607213350080741</c:v>
                </c:pt>
                <c:pt idx="11">
                  <c:v>97.639960523954741</c:v>
                </c:pt>
                <c:pt idx="12">
                  <c:v>97.871433698187687</c:v>
                </c:pt>
                <c:pt idx="13">
                  <c:v>97.868293558227165</c:v>
                </c:pt>
                <c:pt idx="14">
                  <c:v>97.709043603086315</c:v>
                </c:pt>
                <c:pt idx="15">
                  <c:v>97.735061905616362</c:v>
                </c:pt>
                <c:pt idx="16">
                  <c:v>97.679885160595646</c:v>
                </c:pt>
                <c:pt idx="17">
                  <c:v>97.625157006997966</c:v>
                </c:pt>
                <c:pt idx="18">
                  <c:v>97.65476404091153</c:v>
                </c:pt>
                <c:pt idx="19">
                  <c:v>97.504485914229306</c:v>
                </c:pt>
                <c:pt idx="20">
                  <c:v>97.353310604701207</c:v>
                </c:pt>
                <c:pt idx="21">
                  <c:v>97.42732818948501</c:v>
                </c:pt>
                <c:pt idx="22">
                  <c:v>97.499551408577105</c:v>
                </c:pt>
                <c:pt idx="23">
                  <c:v>97.668221783599478</c:v>
                </c:pt>
                <c:pt idx="24">
                  <c:v>97.814462587475333</c:v>
                </c:pt>
                <c:pt idx="25">
                  <c:v>97.956217477121811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'[6cc4a3ec-7d71-40ad-ab54-2d94ecc2afbb.xls]Employed Population'!$F$17</c:f>
              <c:strCache>
                <c:ptCount val="1"/>
                <c:pt idx="0">
                  <c:v>GDP</c:v>
                </c:pt>
              </c:strCache>
            </c:strRef>
          </c:tx>
          <c:spPr>
            <a:ln>
              <a:solidFill>
                <a:schemeClr val="accent3"/>
              </a:solidFill>
            </a:ln>
          </c:spPr>
          <c:marker>
            <c:symbol val="none"/>
          </c:marker>
          <c:cat>
            <c:strRef>
              <c:f>'[6cc4a3ec-7d71-40ad-ab54-2d94ecc2afbb.xls]Employed Population'!$G$15:$AF$15</c:f>
              <c:strCache>
                <c:ptCount val="26"/>
                <c:pt idx="0">
                  <c:v>Q1-2008</c:v>
                </c:pt>
                <c:pt idx="1">
                  <c:v>Q2-2008</c:v>
                </c:pt>
                <c:pt idx="2">
                  <c:v>Q3-2008</c:v>
                </c:pt>
                <c:pt idx="3">
                  <c:v>Q4-2008</c:v>
                </c:pt>
                <c:pt idx="4">
                  <c:v>Q1-2009</c:v>
                </c:pt>
                <c:pt idx="5">
                  <c:v>Q2-2009</c:v>
                </c:pt>
                <c:pt idx="6">
                  <c:v>Q3-2009</c:v>
                </c:pt>
                <c:pt idx="7">
                  <c:v>Q4-2009</c:v>
                </c:pt>
                <c:pt idx="8">
                  <c:v>Q1-2010</c:v>
                </c:pt>
                <c:pt idx="9">
                  <c:v>Q2-2010</c:v>
                </c:pt>
                <c:pt idx="10">
                  <c:v>Q3-2010</c:v>
                </c:pt>
                <c:pt idx="11">
                  <c:v>Q4-2010</c:v>
                </c:pt>
                <c:pt idx="12">
                  <c:v>Q1-2011</c:v>
                </c:pt>
                <c:pt idx="13">
                  <c:v>Q2-2011</c:v>
                </c:pt>
                <c:pt idx="14">
                  <c:v>Q3-2011</c:v>
                </c:pt>
                <c:pt idx="15">
                  <c:v>Q4-2011</c:v>
                </c:pt>
                <c:pt idx="16">
                  <c:v>Q1-2012</c:v>
                </c:pt>
                <c:pt idx="17">
                  <c:v>Q2-2012</c:v>
                </c:pt>
                <c:pt idx="18">
                  <c:v>Q3-2012</c:v>
                </c:pt>
                <c:pt idx="19">
                  <c:v>Q4-2012</c:v>
                </c:pt>
                <c:pt idx="20">
                  <c:v>Q1-2013</c:v>
                </c:pt>
                <c:pt idx="21">
                  <c:v>Q2-2013</c:v>
                </c:pt>
                <c:pt idx="22">
                  <c:v>Q3-2013</c:v>
                </c:pt>
                <c:pt idx="23">
                  <c:v>Q4-2013</c:v>
                </c:pt>
                <c:pt idx="24">
                  <c:v>Q1-2014</c:v>
                </c:pt>
                <c:pt idx="25">
                  <c:v>Q2-2014</c:v>
                </c:pt>
              </c:strCache>
            </c:strRef>
          </c:cat>
          <c:val>
            <c:numRef>
              <c:f>'[6cc4a3ec-7d71-40ad-ab54-2d94ecc2afbb.xls]Employed Population'!$G$17:$AF$17</c:f>
              <c:numCache>
                <c:formatCode>General</c:formatCode>
                <c:ptCount val="26"/>
                <c:pt idx="0">
                  <c:v>100</c:v>
                </c:pt>
                <c:pt idx="1">
                  <c:v>99.80879693999249</c:v>
                </c:pt>
                <c:pt idx="2">
                  <c:v>99.649050713485039</c:v>
                </c:pt>
                <c:pt idx="3">
                  <c:v>96.943576560743153</c:v>
                </c:pt>
                <c:pt idx="4">
                  <c:v>92.470340880444894</c:v>
                </c:pt>
                <c:pt idx="5">
                  <c:v>92.872272803470324</c:v>
                </c:pt>
                <c:pt idx="6">
                  <c:v>93.856593880743546</c:v>
                </c:pt>
                <c:pt idx="7">
                  <c:v>94.15978427938343</c:v>
                </c:pt>
                <c:pt idx="8">
                  <c:v>95.452125057174129</c:v>
                </c:pt>
                <c:pt idx="9">
                  <c:v>97.174223133468459</c:v>
                </c:pt>
                <c:pt idx="10">
                  <c:v>98.375413998856629</c:v>
                </c:pt>
                <c:pt idx="11">
                  <c:v>98.663746708931868</c:v>
                </c:pt>
                <c:pt idx="12">
                  <c:v>100.1865286244859</c:v>
                </c:pt>
                <c:pt idx="13">
                  <c:v>100.13577038616459</c:v>
                </c:pt>
                <c:pt idx="14">
                  <c:v>100.5865421010194</c:v>
                </c:pt>
                <c:pt idx="15">
                  <c:v>100.68691446295</c:v>
                </c:pt>
                <c:pt idx="16">
                  <c:v>101.68708563768151</c:v>
                </c:pt>
                <c:pt idx="17">
                  <c:v>102.1088594175053</c:v>
                </c:pt>
                <c:pt idx="18">
                  <c:v>103.0067619075793</c:v>
                </c:pt>
                <c:pt idx="19">
                  <c:v>102.80888695211129</c:v>
                </c:pt>
                <c:pt idx="20">
                  <c:v>102.529624985746</c:v>
                </c:pt>
                <c:pt idx="21">
                  <c:v>103.0528393893032</c:v>
                </c:pt>
                <c:pt idx="22">
                  <c:v>103.37127938320459</c:v>
                </c:pt>
                <c:pt idx="23">
                  <c:v>104.2611888729851</c:v>
                </c:pt>
                <c:pt idx="24">
                  <c:v>105.2044608842983</c:v>
                </c:pt>
                <c:pt idx="25">
                  <c:v>106.12064392545889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7637888"/>
        <c:axId val="81022976"/>
      </c:lineChart>
      <c:catAx>
        <c:axId val="7763788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5400000" vert="horz"/>
          <a:lstStyle/>
          <a:p>
            <a:pPr>
              <a:defRPr sz="1200"/>
            </a:pPr>
            <a:endParaRPr lang="it-IT"/>
          </a:p>
        </c:txPr>
        <c:crossAx val="81022976"/>
        <c:crosses val="autoZero"/>
        <c:auto val="1"/>
        <c:lblAlgn val="ctr"/>
        <c:lblOffset val="100"/>
        <c:noMultiLvlLbl val="0"/>
      </c:catAx>
      <c:valAx>
        <c:axId val="81022976"/>
        <c:scaling>
          <c:orientation val="minMax"/>
          <c:max val="108"/>
          <c:min val="92"/>
        </c:scaling>
        <c:delete val="0"/>
        <c:axPos val="l"/>
        <c:majorGridlines>
          <c:spPr>
            <a:ln>
              <a:solidFill>
                <a:schemeClr val="bg1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it-IT"/>
          </a:p>
        </c:txPr>
        <c:crossAx val="77637888"/>
        <c:crosses val="autoZero"/>
        <c:crossBetween val="between"/>
      </c:valAx>
      <c:spPr>
        <a:solidFill>
          <a:schemeClr val="accent1">
            <a:lumMod val="20000"/>
            <a:lumOff val="80000"/>
            <a:alpha val="32000"/>
          </a:schemeClr>
        </a:solidFill>
      </c:spPr>
    </c:plotArea>
    <c:legend>
      <c:legendPos val="r"/>
      <c:layout>
        <c:manualLayout>
          <c:xMode val="edge"/>
          <c:yMode val="edge"/>
          <c:x val="0.13867965188561956"/>
          <c:y val="0.12538190012194167"/>
          <c:w val="0.70543832020997377"/>
          <c:h val="6.89159920502255E-2"/>
        </c:manualLayout>
      </c:layout>
      <c:overlay val="0"/>
      <c:txPr>
        <a:bodyPr/>
        <a:lstStyle/>
        <a:p>
          <a:pPr>
            <a:defRPr sz="2000"/>
          </a:pPr>
          <a:endParaRPr lang="it-IT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8641676957328059E-2"/>
          <c:y val="3.5024545542918249E-2"/>
          <c:w val="0.92750943335545433"/>
          <c:h val="0.793998493243900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Fig.1!$D$8</c:f>
              <c:strCache>
                <c:ptCount val="1"/>
                <c:pt idx="0">
                  <c:v>Q2 2008</c:v>
                </c:pt>
              </c:strCache>
            </c:strRef>
          </c:tx>
          <c:invertIfNegative val="0"/>
          <c:cat>
            <c:strRef>
              <c:f>Fig.1!$B$9:$C$10</c:f>
              <c:strCache>
                <c:ptCount val="2"/>
                <c:pt idx="0">
                  <c:v>Total</c:v>
                </c:pt>
                <c:pt idx="1">
                  <c:v>Youth</c:v>
                </c:pt>
              </c:strCache>
            </c:strRef>
          </c:cat>
          <c:val>
            <c:numRef>
              <c:f>Fig.1!$D$9:$D$10</c:f>
              <c:numCache>
                <c:formatCode>#,##0</c:formatCode>
                <c:ptCount val="2"/>
                <c:pt idx="0">
                  <c:v>38.700000000000003</c:v>
                </c:pt>
                <c:pt idx="1">
                  <c:v>24.2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1050624"/>
        <c:axId val="81052416"/>
      </c:barChart>
      <c:lineChart>
        <c:grouping val="standard"/>
        <c:varyColors val="0"/>
        <c:ser>
          <c:idx val="2"/>
          <c:order val="1"/>
          <c:tx>
            <c:strRef>
              <c:f>Fig.1!$E$8</c:f>
              <c:strCache>
                <c:ptCount val="1"/>
                <c:pt idx="0">
                  <c:v>Q2 2014</c:v>
                </c:pt>
              </c:strCache>
            </c:strRef>
          </c:tx>
          <c:spPr>
            <a:ln>
              <a:noFill/>
            </a:ln>
          </c:spPr>
          <c:marker>
            <c:symbol val="triangle"/>
            <c:size val="12"/>
            <c:spPr>
              <a:solidFill>
                <a:srgbClr val="C00000"/>
              </a:solidFill>
              <a:ln>
                <a:noFill/>
              </a:ln>
            </c:spPr>
          </c:marker>
          <c:dLbls>
            <c:dLbl>
              <c:idx val="0"/>
              <c:delete val="1"/>
            </c:dLbl>
            <c:dLbl>
              <c:idx val="1"/>
              <c:delete val="1"/>
            </c:dLbl>
            <c:dLbl>
              <c:idx val="2"/>
              <c:tx>
                <c:strRef>
                  <c:f>Fig.1!$F$11</c:f>
                  <c:strCache>
                    <c:ptCount val="1"/>
                    <c:pt idx="0">
                      <c:v>136 million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000" b="0" i="0" strike="noStrike">
                      <a:latin typeface="Arial"/>
                    </a:defRPr>
                  </a:pPr>
                  <a:endParaRPr lang="it-IT"/>
                </a:p>
              </c:txPr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tx>
                <c:strRef>
                  <c:f>Fig.1!$F$12</c:f>
                  <c:strCache>
                    <c:ptCount val="1"/>
                    <c:pt idx="0">
                      <c:v>32 million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000" b="0" i="0" strike="noStrike">
                      <a:latin typeface="Arial"/>
                    </a:defRPr>
                  </a:pPr>
                  <a:endParaRPr lang="it-IT"/>
                </a:p>
              </c:txPr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Fig.1!$B$9:$C$10</c:f>
              <c:strCache>
                <c:ptCount val="2"/>
                <c:pt idx="0">
                  <c:v>Total</c:v>
                </c:pt>
                <c:pt idx="1">
                  <c:v>Youth</c:v>
                </c:pt>
              </c:strCache>
            </c:strRef>
          </c:cat>
          <c:val>
            <c:numRef>
              <c:f>Fig.1!$E$9:$E$10</c:f>
              <c:numCache>
                <c:formatCode>#,##0</c:formatCode>
                <c:ptCount val="2"/>
                <c:pt idx="0">
                  <c:v>50.1</c:v>
                </c:pt>
                <c:pt idx="1">
                  <c:v>36.5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1050624"/>
        <c:axId val="81052416"/>
      </c:lineChart>
      <c:catAx>
        <c:axId val="810506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it-IT"/>
          </a:p>
        </c:txPr>
        <c:crossAx val="81052416"/>
        <c:crosses val="autoZero"/>
        <c:auto val="1"/>
        <c:lblAlgn val="ctr"/>
        <c:lblOffset val="100"/>
        <c:noMultiLvlLbl val="0"/>
      </c:catAx>
      <c:valAx>
        <c:axId val="81052416"/>
        <c:scaling>
          <c:orientation val="minMax"/>
          <c:min val="20"/>
        </c:scaling>
        <c:delete val="0"/>
        <c:axPos val="l"/>
        <c:majorGridlines>
          <c:spPr>
            <a:ln>
              <a:solidFill>
                <a:schemeClr val="bg1"/>
              </a:solidFill>
            </a:ln>
          </c:spPr>
        </c:majorGridlines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it-IT"/>
          </a:p>
        </c:txPr>
        <c:crossAx val="81050624"/>
        <c:crosses val="autoZero"/>
        <c:crossBetween val="between"/>
      </c:valAx>
      <c:spPr>
        <a:solidFill>
          <a:schemeClr val="accent1">
            <a:lumMod val="20000"/>
            <a:lumOff val="80000"/>
            <a:alpha val="35000"/>
          </a:schemeClr>
        </a:solidFill>
      </c:spPr>
    </c:plotArea>
    <c:legend>
      <c:legendPos val="b"/>
      <c:layout>
        <c:manualLayout>
          <c:xMode val="edge"/>
          <c:yMode val="edge"/>
          <c:x val="0.37569226275046141"/>
          <c:y val="0.9170744629143579"/>
          <c:w val="0.32955947117065681"/>
          <c:h val="5.2074705939535337E-2"/>
        </c:manualLayout>
      </c:layout>
      <c:overlay val="0"/>
      <c:txPr>
        <a:bodyPr/>
        <a:lstStyle/>
        <a:p>
          <a:pPr>
            <a:defRPr sz="1200"/>
          </a:pPr>
          <a:endParaRPr lang="it-IT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8247806460953505E-2"/>
          <c:y val="9.5174722685211793E-2"/>
          <c:w val="0.85632771073791303"/>
          <c:h val="0.826266164722110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'Figure 12'!$C$2</c:f>
              <c:strCache>
                <c:ptCount val="1"/>
                <c:pt idx="0">
                  <c:v>Income support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 w="6350" cmpd="sng"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cat>
            <c:strRef>
              <c:f>'Figure 12'!$A$3:$A$4</c:f>
              <c:strCache>
                <c:ptCount val="2"/>
                <c:pt idx="0">
                  <c:v>EU</c:v>
                </c:pt>
                <c:pt idx="1">
                  <c:v>OECD</c:v>
                </c:pt>
              </c:strCache>
            </c:strRef>
          </c:cat>
          <c:val>
            <c:numRef>
              <c:f>'Figure 12'!$C$3:$C$4</c:f>
              <c:numCache>
                <c:formatCode>General</c:formatCode>
                <c:ptCount val="2"/>
                <c:pt idx="0">
                  <c:v>-2.2999999999999998</c:v>
                </c:pt>
                <c:pt idx="1">
                  <c:v>4.87</c:v>
                </c:pt>
              </c:numCache>
            </c:numRef>
          </c:val>
        </c:ser>
        <c:ser>
          <c:idx val="1"/>
          <c:order val="1"/>
          <c:tx>
            <c:strRef>
              <c:f>'Figure 12'!$B$2</c:f>
              <c:strCache>
                <c:ptCount val="1"/>
                <c:pt idx="0">
                  <c:v>ALMPs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'Figure 12'!$A$3:$A$4</c:f>
              <c:strCache>
                <c:ptCount val="2"/>
                <c:pt idx="0">
                  <c:v>EU</c:v>
                </c:pt>
                <c:pt idx="1">
                  <c:v>OECD</c:v>
                </c:pt>
              </c:strCache>
            </c:strRef>
          </c:cat>
          <c:val>
            <c:numRef>
              <c:f>'Figure 12'!$B$3:$B$4</c:f>
              <c:numCache>
                <c:formatCode>General</c:formatCode>
                <c:ptCount val="2"/>
                <c:pt idx="0">
                  <c:v>-19.8</c:v>
                </c:pt>
                <c:pt idx="1">
                  <c:v>-17.399999999999999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5"/>
        <c:axId val="82738176"/>
        <c:axId val="82752256"/>
      </c:barChart>
      <c:catAx>
        <c:axId val="82738176"/>
        <c:scaling>
          <c:orientation val="minMax"/>
        </c:scaling>
        <c:delete val="0"/>
        <c:axPos val="b"/>
        <c:majorGridlines>
          <c:spPr>
            <a:ln w="0">
              <a:solidFill>
                <a:schemeClr val="bg1">
                  <a:lumMod val="85000"/>
                </a:schemeClr>
              </a:solidFill>
              <a:prstDash val="solid"/>
            </a:ln>
          </c:spPr>
        </c:majorGridlines>
        <c:numFmt formatCode="General" sourceLinked="1"/>
        <c:majorTickMark val="in"/>
        <c:minorTickMark val="none"/>
        <c:tickLblPos val="low"/>
        <c:spPr>
          <a:noFill/>
          <a:ln w="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600"/>
            </a:pPr>
            <a:endParaRPr lang="it-IT"/>
          </a:p>
        </c:txPr>
        <c:crossAx val="82752256"/>
        <c:crosses val="autoZero"/>
        <c:auto val="0"/>
        <c:lblAlgn val="ctr"/>
        <c:lblOffset val="0"/>
        <c:tickLblSkip val="1"/>
        <c:noMultiLvlLbl val="0"/>
      </c:catAx>
      <c:valAx>
        <c:axId val="82752256"/>
        <c:scaling>
          <c:orientation val="minMax"/>
        </c:scaling>
        <c:delete val="0"/>
        <c:axPos val="l"/>
        <c:majorGridlines>
          <c:spPr>
            <a:ln w="0">
              <a:solidFill>
                <a:schemeClr val="bg1">
                  <a:lumMod val="75000"/>
                </a:schemeClr>
              </a:solidFill>
              <a:prstDash val="solid"/>
            </a:ln>
          </c:spPr>
        </c:majorGridlines>
        <c:title>
          <c:tx>
            <c:rich>
              <a:bodyPr rot="0" vert="horz"/>
              <a:lstStyle/>
              <a:p>
                <a:pPr>
                  <a:defRPr sz="1050"/>
                </a:pPr>
                <a:r>
                  <a:rPr lang="en-US" sz="1050"/>
                  <a:t>%</a:t>
                </a:r>
              </a:p>
            </c:rich>
          </c:tx>
          <c:layout>
            <c:manualLayout>
              <c:xMode val="edge"/>
              <c:yMode val="edge"/>
              <c:x val="2.9401881334176299E-2"/>
              <c:y val="2.7638751633778601E-4"/>
            </c:manualLayout>
          </c:layout>
          <c:overlay val="0"/>
        </c:title>
        <c:numFmt formatCode="#,##0" sourceLinked="0"/>
        <c:majorTickMark val="in"/>
        <c:minorTickMark val="none"/>
        <c:tickLblPos val="nextTo"/>
        <c:spPr>
          <a:noFill/>
          <a:ln w="0">
            <a:solidFill>
              <a:srgbClr val="000000"/>
            </a:solidFill>
            <a:prstDash val="solid"/>
          </a:ln>
        </c:spPr>
        <c:txPr>
          <a:bodyPr rot="-60000000" vert="horz"/>
          <a:lstStyle/>
          <a:p>
            <a:pPr>
              <a:defRPr sz="1400"/>
            </a:pPr>
            <a:endParaRPr lang="it-IT"/>
          </a:p>
        </c:txPr>
        <c:crossAx val="82738176"/>
        <c:crosses val="autoZero"/>
        <c:crossBetween val="between"/>
      </c:valAx>
      <c:spPr>
        <a:solidFill>
          <a:schemeClr val="accent1">
            <a:lumMod val="20000"/>
            <a:lumOff val="80000"/>
            <a:alpha val="32000"/>
          </a:schemeClr>
        </a:solidFill>
        <a:ln w="0">
          <a:noFill/>
        </a:ln>
      </c:spPr>
    </c:plotArea>
    <c:legend>
      <c:legendPos val="t"/>
      <c:layout>
        <c:manualLayout>
          <c:xMode val="edge"/>
          <c:yMode val="edge"/>
          <c:x val="0.12298702245552641"/>
          <c:y val="0"/>
          <c:w val="0.76531678331875186"/>
          <c:h val="7.8931835162940403E-2"/>
        </c:manualLayout>
      </c:layout>
      <c:overlay val="0"/>
      <c:spPr>
        <a:noFill/>
      </c:spPr>
      <c:txPr>
        <a:bodyPr/>
        <a:lstStyle/>
        <a:p>
          <a:pPr>
            <a:defRPr sz="1600"/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 Narrow" pitchFamily="34" charset="0"/>
          <a:ea typeface="Calibri"/>
          <a:cs typeface="Calibri"/>
        </a:defRPr>
      </a:pPr>
      <a:endParaRPr lang="it-IT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24402640331437E-2"/>
          <c:y val="4.1074804606139E-2"/>
          <c:w val="0.914017824620172"/>
          <c:h val="0.866244272185177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'Activation support'!$B$17</c:f>
              <c:strCache>
                <c:ptCount val="1"/>
                <c:pt idx="0">
                  <c:v>2007</c:v>
                </c:pt>
              </c:strCache>
            </c:strRef>
          </c:tx>
          <c:invertIfNegative val="0"/>
          <c:cat>
            <c:strRef>
              <c:f>'Activation support'!$A$18:$A$20</c:f>
              <c:strCache>
                <c:ptCount val="3"/>
                <c:pt idx="0">
                  <c:v>Passive policies</c:v>
                </c:pt>
                <c:pt idx="1">
                  <c:v>Active policies </c:v>
                </c:pt>
                <c:pt idx="2">
                  <c:v>Training</c:v>
                </c:pt>
              </c:strCache>
            </c:strRef>
          </c:cat>
          <c:val>
            <c:numRef>
              <c:f>'Activation support'!$B$18:$B$20</c:f>
              <c:numCache>
                <c:formatCode>#,##0.0</c:formatCode>
                <c:ptCount val="3"/>
                <c:pt idx="0">
                  <c:v>38.5</c:v>
                </c:pt>
                <c:pt idx="1">
                  <c:v>34.700000000000003</c:v>
                </c:pt>
                <c:pt idx="2">
                  <c:v>10.3</c:v>
                </c:pt>
              </c:numCache>
            </c:numRef>
          </c:val>
        </c:ser>
        <c:ser>
          <c:idx val="1"/>
          <c:order val="1"/>
          <c:tx>
            <c:strRef>
              <c:f>'Activation support'!$C$17</c:f>
              <c:strCache>
                <c:ptCount val="1"/>
                <c:pt idx="0">
                  <c:v>2010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</c:spPr>
          <c:invertIfNegative val="0"/>
          <c:cat>
            <c:strRef>
              <c:f>'Activation support'!$A$18:$A$20</c:f>
              <c:strCache>
                <c:ptCount val="3"/>
                <c:pt idx="0">
                  <c:v>Passive policies</c:v>
                </c:pt>
                <c:pt idx="1">
                  <c:v>Active policies </c:v>
                </c:pt>
                <c:pt idx="2">
                  <c:v>Training</c:v>
                </c:pt>
              </c:strCache>
            </c:strRef>
          </c:cat>
          <c:val>
            <c:numRef>
              <c:f>'Activation support'!$C$18:$C$20</c:f>
              <c:numCache>
                <c:formatCode>#,##0.0</c:formatCode>
                <c:ptCount val="3"/>
                <c:pt idx="0">
                  <c:v>44.3</c:v>
                </c:pt>
                <c:pt idx="1">
                  <c:v>26.7</c:v>
                </c:pt>
                <c:pt idx="2">
                  <c:v>8.6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9114240"/>
        <c:axId val="79115776"/>
      </c:barChart>
      <c:catAx>
        <c:axId val="7911424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it-IT"/>
          </a:p>
        </c:txPr>
        <c:crossAx val="79115776"/>
        <c:crosses val="autoZero"/>
        <c:auto val="1"/>
        <c:lblAlgn val="ctr"/>
        <c:lblOffset val="100"/>
        <c:noMultiLvlLbl val="0"/>
      </c:catAx>
      <c:valAx>
        <c:axId val="79115776"/>
        <c:scaling>
          <c:orientation val="minMax"/>
        </c:scaling>
        <c:delete val="0"/>
        <c:axPos val="l"/>
        <c:majorGridlines>
          <c:spPr>
            <a:ln>
              <a:solidFill>
                <a:schemeClr val="bg1"/>
              </a:solidFill>
            </a:ln>
          </c:spPr>
        </c:majorGridlines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it-IT"/>
          </a:p>
        </c:txPr>
        <c:crossAx val="79114240"/>
        <c:crosses val="autoZero"/>
        <c:crossBetween val="between"/>
      </c:valAx>
      <c:spPr>
        <a:solidFill>
          <a:srgbClr val="F0F4FA"/>
        </a:solidFill>
      </c:spPr>
    </c:plotArea>
    <c:legend>
      <c:legendPos val="r"/>
      <c:layout>
        <c:manualLayout>
          <c:xMode val="edge"/>
          <c:yMode val="edge"/>
          <c:x val="0.84470418824106097"/>
          <c:y val="6.9060623803822496E-2"/>
          <c:w val="8.7304724069024398E-2"/>
          <c:h val="0.142772247808647"/>
        </c:manualLayout>
      </c:layout>
      <c:overlay val="0"/>
      <c:txPr>
        <a:bodyPr/>
        <a:lstStyle/>
        <a:p>
          <a:pPr>
            <a:defRPr sz="1100"/>
          </a:pPr>
          <a:endParaRPr lang="it-IT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ln>
              <a:noFill/>
            </a:ln>
          </c:spPr>
          <c:invertIfNegative val="0"/>
          <c:dPt>
            <c:idx val="11"/>
            <c:invertIfNegative val="0"/>
            <c:bubble3D val="0"/>
          </c:dPt>
          <c:cat>
            <c:strRef>
              <c:f>Sheet1!$A$13:$A$29</c:f>
              <c:strCache>
                <c:ptCount val="17"/>
                <c:pt idx="0">
                  <c:v>Hungary</c:v>
                </c:pt>
                <c:pt idx="1">
                  <c:v>Bulgaria</c:v>
                </c:pt>
                <c:pt idx="2">
                  <c:v>Austria</c:v>
                </c:pt>
                <c:pt idx="3">
                  <c:v>Greece</c:v>
                </c:pt>
                <c:pt idx="4">
                  <c:v>Germany</c:v>
                </c:pt>
                <c:pt idx="5">
                  <c:v>Romania</c:v>
                </c:pt>
                <c:pt idx="6">
                  <c:v>Italy</c:v>
                </c:pt>
                <c:pt idx="7">
                  <c:v>Finland</c:v>
                </c:pt>
                <c:pt idx="8">
                  <c:v>Poland</c:v>
                </c:pt>
                <c:pt idx="9">
                  <c:v>Sweden</c:v>
                </c:pt>
                <c:pt idx="10">
                  <c:v>Slovakia</c:v>
                </c:pt>
                <c:pt idx="11">
                  <c:v>France</c:v>
                </c:pt>
                <c:pt idx="12">
                  <c:v>Slovenia</c:v>
                </c:pt>
                <c:pt idx="13">
                  <c:v>Belgium</c:v>
                </c:pt>
                <c:pt idx="14">
                  <c:v>United Kingdom</c:v>
                </c:pt>
                <c:pt idx="15">
                  <c:v>Czech Republic</c:v>
                </c:pt>
                <c:pt idx="16">
                  <c:v>Netherlands</c:v>
                </c:pt>
              </c:strCache>
            </c:strRef>
          </c:cat>
          <c:val>
            <c:numRef>
              <c:f>Sheet1!$B$13:$B$29</c:f>
              <c:numCache>
                <c:formatCode>General</c:formatCode>
                <c:ptCount val="17"/>
                <c:pt idx="0">
                  <c:v>45</c:v>
                </c:pt>
                <c:pt idx="1">
                  <c:v>44</c:v>
                </c:pt>
                <c:pt idx="2">
                  <c:v>42</c:v>
                </c:pt>
                <c:pt idx="3">
                  <c:v>42</c:v>
                </c:pt>
                <c:pt idx="4">
                  <c:v>40</c:v>
                </c:pt>
                <c:pt idx="5">
                  <c:v>40</c:v>
                </c:pt>
                <c:pt idx="6">
                  <c:v>34</c:v>
                </c:pt>
                <c:pt idx="7">
                  <c:v>33</c:v>
                </c:pt>
                <c:pt idx="8">
                  <c:v>33</c:v>
                </c:pt>
                <c:pt idx="9">
                  <c:v>33</c:v>
                </c:pt>
                <c:pt idx="10">
                  <c:v>22</c:v>
                </c:pt>
                <c:pt idx="11">
                  <c:v>21</c:v>
                </c:pt>
                <c:pt idx="12">
                  <c:v>19</c:v>
                </c:pt>
                <c:pt idx="13">
                  <c:v>13</c:v>
                </c:pt>
                <c:pt idx="14">
                  <c:v>12</c:v>
                </c:pt>
                <c:pt idx="15">
                  <c:v>11</c:v>
                </c:pt>
                <c:pt idx="16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9141120"/>
        <c:axId val="79175680"/>
      </c:barChart>
      <c:catAx>
        <c:axId val="7914112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5400000" vert="horz"/>
          <a:lstStyle/>
          <a:p>
            <a:pPr>
              <a:defRPr sz="1400"/>
            </a:pPr>
            <a:endParaRPr lang="it-IT"/>
          </a:p>
        </c:txPr>
        <c:crossAx val="79175680"/>
        <c:crosses val="autoZero"/>
        <c:auto val="1"/>
        <c:lblAlgn val="ctr"/>
        <c:lblOffset val="100"/>
        <c:noMultiLvlLbl val="0"/>
      </c:catAx>
      <c:valAx>
        <c:axId val="79175680"/>
        <c:scaling>
          <c:orientation val="minMax"/>
        </c:scaling>
        <c:delete val="0"/>
        <c:axPos val="l"/>
        <c:majorGridlines>
          <c:spPr>
            <a:ln>
              <a:solidFill>
                <a:schemeClr val="bg1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it-IT"/>
          </a:p>
        </c:txPr>
        <c:crossAx val="79141120"/>
        <c:crosses val="autoZero"/>
        <c:crossBetween val="between"/>
      </c:valAx>
      <c:spPr>
        <a:solidFill>
          <a:schemeClr val="accent1">
            <a:lumMod val="20000"/>
            <a:lumOff val="80000"/>
            <a:alpha val="32000"/>
          </a:schemeClr>
        </a:solidFill>
      </c:spPr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0931122735452835E-2"/>
          <c:y val="9.19507391102828E-2"/>
          <c:w val="0.9143842260131384"/>
          <c:h val="0.6962634424494301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'Slide 7'!$B$3</c:f>
              <c:strCache>
                <c:ptCount val="1"/>
                <c:pt idx="0">
                  <c:v>2009</c:v>
                </c:pt>
              </c:strCache>
            </c:strRef>
          </c:tx>
          <c:invertIfNegative val="0"/>
          <c:dPt>
            <c:idx val="11"/>
            <c:invertIfNegative val="0"/>
            <c:bubble3D val="0"/>
            <c:spPr>
              <a:ln>
                <a:solidFill>
                  <a:srgbClr val="FF0000"/>
                </a:solidFill>
              </a:ln>
            </c:spPr>
          </c:dPt>
          <c:dPt>
            <c:idx val="13"/>
            <c:invertIfNegative val="0"/>
            <c:bubble3D val="0"/>
            <c:spPr>
              <a:ln>
                <a:noFill/>
              </a:ln>
            </c:spPr>
          </c:dPt>
          <c:cat>
            <c:strRef>
              <c:f>'Slide 7'!$A$4:$A$32</c:f>
              <c:strCache>
                <c:ptCount val="29"/>
                <c:pt idx="0">
                  <c:v>Cyprus</c:v>
                </c:pt>
                <c:pt idx="1">
                  <c:v>Greece</c:v>
                </c:pt>
                <c:pt idx="2">
                  <c:v>Spain</c:v>
                </c:pt>
                <c:pt idx="3">
                  <c:v>Slovenia</c:v>
                </c:pt>
                <c:pt idx="4">
                  <c:v>Italy</c:v>
                </c:pt>
                <c:pt idx="5">
                  <c:v>Ireland</c:v>
                </c:pt>
                <c:pt idx="6">
                  <c:v>Netherlands</c:v>
                </c:pt>
                <c:pt idx="7">
                  <c:v>Portugal</c:v>
                </c:pt>
                <c:pt idx="8">
                  <c:v>Slovakia</c:v>
                </c:pt>
                <c:pt idx="9">
                  <c:v>Hungary</c:v>
                </c:pt>
                <c:pt idx="10">
                  <c:v>Bulgaria</c:v>
                </c:pt>
                <c:pt idx="11">
                  <c:v>EU-28</c:v>
                </c:pt>
                <c:pt idx="12">
                  <c:v>Denmark</c:v>
                </c:pt>
                <c:pt idx="13">
                  <c:v>France</c:v>
                </c:pt>
                <c:pt idx="14">
                  <c:v>Finland</c:v>
                </c:pt>
                <c:pt idx="15">
                  <c:v>Belgium</c:v>
                </c:pt>
                <c:pt idx="16">
                  <c:v>Malta</c:v>
                </c:pt>
                <c:pt idx="17">
                  <c:v>Sweden</c:v>
                </c:pt>
                <c:pt idx="18">
                  <c:v>Germany</c:v>
                </c:pt>
                <c:pt idx="19">
                  <c:v>Croatia</c:v>
                </c:pt>
                <c:pt idx="20">
                  <c:v>Lithuania</c:v>
                </c:pt>
                <c:pt idx="21">
                  <c:v>UK</c:v>
                </c:pt>
                <c:pt idx="22">
                  <c:v>Romania</c:v>
                </c:pt>
                <c:pt idx="23">
                  <c:v>Latvia</c:v>
                </c:pt>
                <c:pt idx="24">
                  <c:v>Czech Rep.</c:v>
                </c:pt>
                <c:pt idx="25">
                  <c:v>Estonia</c:v>
                </c:pt>
                <c:pt idx="26">
                  <c:v>Poland</c:v>
                </c:pt>
                <c:pt idx="27">
                  <c:v>Austria</c:v>
                </c:pt>
                <c:pt idx="28">
                  <c:v>Luxembourg</c:v>
                </c:pt>
              </c:strCache>
            </c:strRef>
          </c:cat>
          <c:val>
            <c:numRef>
              <c:f>'Slide 7'!$B$4:$B$32</c:f>
              <c:numCache>
                <c:formatCode>General</c:formatCode>
                <c:ptCount val="29"/>
                <c:pt idx="0">
                  <c:v>13</c:v>
                </c:pt>
                <c:pt idx="1">
                  <c:v>32</c:v>
                </c:pt>
                <c:pt idx="2">
                  <c:v>9</c:v>
                </c:pt>
                <c:pt idx="3">
                  <c:v>16</c:v>
                </c:pt>
                <c:pt idx="4">
                  <c:v>7</c:v>
                </c:pt>
                <c:pt idx="5">
                  <c:v>11</c:v>
                </c:pt>
                <c:pt idx="6">
                  <c:v>8</c:v>
                </c:pt>
                <c:pt idx="7">
                  <c:v>7</c:v>
                </c:pt>
                <c:pt idx="8">
                  <c:v>13</c:v>
                </c:pt>
                <c:pt idx="9">
                  <c:v>16</c:v>
                </c:pt>
                <c:pt idx="10">
                  <c:v>13</c:v>
                </c:pt>
                <c:pt idx="11">
                  <c:v>10</c:v>
                </c:pt>
                <c:pt idx="12">
                  <c:v>13</c:v>
                </c:pt>
                <c:pt idx="13">
                  <c:v>5</c:v>
                </c:pt>
                <c:pt idx="14">
                  <c:v>8</c:v>
                </c:pt>
                <c:pt idx="15">
                  <c:v>12</c:v>
                </c:pt>
                <c:pt idx="16">
                  <c:v>11</c:v>
                </c:pt>
                <c:pt idx="17">
                  <c:v>9</c:v>
                </c:pt>
                <c:pt idx="18">
                  <c:v>5</c:v>
                </c:pt>
                <c:pt idx="19">
                  <c:v>38</c:v>
                </c:pt>
                <c:pt idx="20">
                  <c:v>23</c:v>
                </c:pt>
                <c:pt idx="21">
                  <c:v>18</c:v>
                </c:pt>
                <c:pt idx="22">
                  <c:v>26</c:v>
                </c:pt>
                <c:pt idx="23">
                  <c:v>22</c:v>
                </c:pt>
                <c:pt idx="24">
                  <c:v>12</c:v>
                </c:pt>
                <c:pt idx="25">
                  <c:v>28</c:v>
                </c:pt>
                <c:pt idx="26">
                  <c:v>15</c:v>
                </c:pt>
                <c:pt idx="27">
                  <c:v>9</c:v>
                </c:pt>
                <c:pt idx="28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9225216"/>
        <c:axId val="79227136"/>
      </c:barChart>
      <c:lineChart>
        <c:grouping val="standard"/>
        <c:varyColors val="0"/>
        <c:ser>
          <c:idx val="1"/>
          <c:order val="1"/>
          <c:tx>
            <c:strRef>
              <c:f>'Slide 7'!$C$3</c:f>
              <c:strCache>
                <c:ptCount val="1"/>
                <c:pt idx="0">
                  <c:v>2013</c:v>
                </c:pt>
              </c:strCache>
            </c:strRef>
          </c:tx>
          <c:spPr>
            <a:ln>
              <a:noFill/>
            </a:ln>
          </c:spPr>
          <c:marker>
            <c:spPr>
              <a:ln>
                <a:noFill/>
              </a:ln>
            </c:spPr>
          </c:marker>
          <c:cat>
            <c:strRef>
              <c:f>'Slide 7'!$A$4:$A$32</c:f>
              <c:strCache>
                <c:ptCount val="29"/>
                <c:pt idx="0">
                  <c:v>Cyprus</c:v>
                </c:pt>
                <c:pt idx="1">
                  <c:v>Greece</c:v>
                </c:pt>
                <c:pt idx="2">
                  <c:v>Spain</c:v>
                </c:pt>
                <c:pt idx="3">
                  <c:v>Slovenia</c:v>
                </c:pt>
                <c:pt idx="4">
                  <c:v>Italy</c:v>
                </c:pt>
                <c:pt idx="5">
                  <c:v>Ireland</c:v>
                </c:pt>
                <c:pt idx="6">
                  <c:v>Netherlands</c:v>
                </c:pt>
                <c:pt idx="7">
                  <c:v>Portugal</c:v>
                </c:pt>
                <c:pt idx="8">
                  <c:v>Slovakia</c:v>
                </c:pt>
                <c:pt idx="9">
                  <c:v>Hungary</c:v>
                </c:pt>
                <c:pt idx="10">
                  <c:v>Bulgaria</c:v>
                </c:pt>
                <c:pt idx="11">
                  <c:v>EU-28</c:v>
                </c:pt>
                <c:pt idx="12">
                  <c:v>Denmark</c:v>
                </c:pt>
                <c:pt idx="13">
                  <c:v>France</c:v>
                </c:pt>
                <c:pt idx="14">
                  <c:v>Finland</c:v>
                </c:pt>
                <c:pt idx="15">
                  <c:v>Belgium</c:v>
                </c:pt>
                <c:pt idx="16">
                  <c:v>Malta</c:v>
                </c:pt>
                <c:pt idx="17">
                  <c:v>Sweden</c:v>
                </c:pt>
                <c:pt idx="18">
                  <c:v>Germany</c:v>
                </c:pt>
                <c:pt idx="19">
                  <c:v>Croatia</c:v>
                </c:pt>
                <c:pt idx="20">
                  <c:v>Lithuania</c:v>
                </c:pt>
                <c:pt idx="21">
                  <c:v>UK</c:v>
                </c:pt>
                <c:pt idx="22">
                  <c:v>Romania</c:v>
                </c:pt>
                <c:pt idx="23">
                  <c:v>Latvia</c:v>
                </c:pt>
                <c:pt idx="24">
                  <c:v>Czech Rep.</c:v>
                </c:pt>
                <c:pt idx="25">
                  <c:v>Estonia</c:v>
                </c:pt>
                <c:pt idx="26">
                  <c:v>Poland</c:v>
                </c:pt>
                <c:pt idx="27">
                  <c:v>Austria</c:v>
                </c:pt>
                <c:pt idx="28">
                  <c:v>Luxembourg</c:v>
                </c:pt>
              </c:strCache>
            </c:strRef>
          </c:cat>
          <c:val>
            <c:numRef>
              <c:f>'Slide 7'!$C$4:$C$32</c:f>
              <c:numCache>
                <c:formatCode>General</c:formatCode>
                <c:ptCount val="29"/>
                <c:pt idx="0">
                  <c:v>40</c:v>
                </c:pt>
                <c:pt idx="1">
                  <c:v>32</c:v>
                </c:pt>
                <c:pt idx="2">
                  <c:v>23</c:v>
                </c:pt>
                <c:pt idx="3">
                  <c:v>22</c:v>
                </c:pt>
                <c:pt idx="4">
                  <c:v>20</c:v>
                </c:pt>
                <c:pt idx="5">
                  <c:v>20</c:v>
                </c:pt>
                <c:pt idx="6">
                  <c:v>20</c:v>
                </c:pt>
                <c:pt idx="7">
                  <c:v>19</c:v>
                </c:pt>
                <c:pt idx="8">
                  <c:v>18</c:v>
                </c:pt>
                <c:pt idx="9">
                  <c:v>17</c:v>
                </c:pt>
                <c:pt idx="10">
                  <c:v>15</c:v>
                </c:pt>
                <c:pt idx="11">
                  <c:v>15</c:v>
                </c:pt>
                <c:pt idx="12">
                  <c:v>15</c:v>
                </c:pt>
                <c:pt idx="13">
                  <c:v>15</c:v>
                </c:pt>
                <c:pt idx="14">
                  <c:v>12</c:v>
                </c:pt>
                <c:pt idx="15">
                  <c:v>12</c:v>
                </c:pt>
                <c:pt idx="16">
                  <c:v>11</c:v>
                </c:pt>
                <c:pt idx="17">
                  <c:v>9</c:v>
                </c:pt>
                <c:pt idx="18">
                  <c:v>8</c:v>
                </c:pt>
                <c:pt idx="19">
                  <c:v>23</c:v>
                </c:pt>
                <c:pt idx="20">
                  <c:v>18</c:v>
                </c:pt>
                <c:pt idx="21">
                  <c:v>15</c:v>
                </c:pt>
                <c:pt idx="22">
                  <c:v>15</c:v>
                </c:pt>
                <c:pt idx="23">
                  <c:v>15</c:v>
                </c:pt>
                <c:pt idx="24">
                  <c:v>10</c:v>
                </c:pt>
                <c:pt idx="25">
                  <c:v>9</c:v>
                </c:pt>
                <c:pt idx="26">
                  <c:v>8</c:v>
                </c:pt>
                <c:pt idx="27">
                  <c:v>7</c:v>
                </c:pt>
                <c:pt idx="28">
                  <c:v>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9225216"/>
        <c:axId val="79227136"/>
      </c:lineChart>
      <c:catAx>
        <c:axId val="7922521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5400000" vert="horz"/>
          <a:lstStyle/>
          <a:p>
            <a:pPr>
              <a:defRPr sz="1400"/>
            </a:pPr>
            <a:endParaRPr lang="it-IT"/>
          </a:p>
        </c:txPr>
        <c:crossAx val="79227136"/>
        <c:crosses val="autoZero"/>
        <c:auto val="1"/>
        <c:lblAlgn val="ctr"/>
        <c:lblOffset val="100"/>
        <c:noMultiLvlLbl val="0"/>
      </c:catAx>
      <c:valAx>
        <c:axId val="79227136"/>
        <c:scaling>
          <c:orientation val="minMax"/>
        </c:scaling>
        <c:delete val="0"/>
        <c:axPos val="l"/>
        <c:majorGridlines>
          <c:spPr>
            <a:ln>
              <a:solidFill>
                <a:schemeClr val="bg1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it-IT"/>
          </a:p>
        </c:txPr>
        <c:crossAx val="79225216"/>
        <c:crosses val="autoZero"/>
        <c:crossBetween val="between"/>
      </c:valAx>
      <c:spPr>
        <a:solidFill>
          <a:schemeClr val="accent1">
            <a:lumMod val="20000"/>
            <a:lumOff val="80000"/>
            <a:alpha val="32000"/>
          </a:schemeClr>
        </a:solidFill>
      </c:spPr>
    </c:plotArea>
    <c:legend>
      <c:legendPos val="r"/>
      <c:layout>
        <c:manualLayout>
          <c:xMode val="edge"/>
          <c:yMode val="edge"/>
          <c:x val="0.336565460820822"/>
          <c:y val="3.010363049284447E-3"/>
          <c:w val="0.3476399274391353"/>
          <c:h val="8.1605719273729463E-2"/>
        </c:manualLayout>
      </c:layout>
      <c:overlay val="0"/>
      <c:txPr>
        <a:bodyPr/>
        <a:lstStyle/>
        <a:p>
          <a:pPr>
            <a:defRPr sz="1400"/>
          </a:pPr>
          <a:endParaRPr lang="it-IT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'Figure 1 '!$C$4</c:f>
              <c:strCache>
                <c:ptCount val="1"/>
                <c:pt idx="0">
                  <c:v>% of Micro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 w="15875">
                <a:noFill/>
              </a:ln>
            </c:spPr>
          </c:dPt>
          <c:cat>
            <c:strRef>
              <c:f>'Figure 1 '!$B$5:$B$20</c:f>
              <c:strCache>
                <c:ptCount val="16"/>
                <c:pt idx="0">
                  <c:v>Greece</c:v>
                </c:pt>
                <c:pt idx="1">
                  <c:v>Italy</c:v>
                </c:pt>
                <c:pt idx="2">
                  <c:v>Portugal</c:v>
                </c:pt>
                <c:pt idx="3">
                  <c:v>Spain</c:v>
                </c:pt>
                <c:pt idx="4">
                  <c:v>Poland</c:v>
                </c:pt>
                <c:pt idx="5">
                  <c:v>Belgium</c:v>
                </c:pt>
                <c:pt idx="6">
                  <c:v>Slovenia</c:v>
                </c:pt>
                <c:pt idx="7">
                  <c:v>EU-27</c:v>
                </c:pt>
                <c:pt idx="8">
                  <c:v>Latvia</c:v>
                </c:pt>
                <c:pt idx="9">
                  <c:v>Sweden</c:v>
                </c:pt>
                <c:pt idx="10">
                  <c:v>Austria</c:v>
                </c:pt>
                <c:pt idx="11">
                  <c:v>Finland</c:v>
                </c:pt>
                <c:pt idx="12">
                  <c:v>Lithuania</c:v>
                </c:pt>
                <c:pt idx="13">
                  <c:v>Germany</c:v>
                </c:pt>
                <c:pt idx="14">
                  <c:v>Switzerland</c:v>
                </c:pt>
                <c:pt idx="15">
                  <c:v>United Kingdom</c:v>
                </c:pt>
              </c:strCache>
            </c:strRef>
          </c:cat>
          <c:val>
            <c:numRef>
              <c:f>'Figure 1 '!$C$5:$C$20</c:f>
              <c:numCache>
                <c:formatCode>General</c:formatCode>
                <c:ptCount val="16"/>
                <c:pt idx="0">
                  <c:v>57.600899823760592</c:v>
                </c:pt>
                <c:pt idx="1">
                  <c:v>46.809036514921559</c:v>
                </c:pt>
                <c:pt idx="2">
                  <c:v>41.67176328128641</c:v>
                </c:pt>
                <c:pt idx="3">
                  <c:v>40.308839190628333</c:v>
                </c:pt>
                <c:pt idx="4">
                  <c:v>36.131792871322133</c:v>
                </c:pt>
                <c:pt idx="5">
                  <c:v>32.620830753899348</c:v>
                </c:pt>
                <c:pt idx="6">
                  <c:v>31.74113639370287</c:v>
                </c:pt>
                <c:pt idx="7">
                  <c:v>29.85413936956882</c:v>
                </c:pt>
                <c:pt idx="8">
                  <c:v>29.154386172780988</c:v>
                </c:pt>
                <c:pt idx="9">
                  <c:v>25.7207452673617</c:v>
                </c:pt>
                <c:pt idx="10">
                  <c:v>25.444769442532689</c:v>
                </c:pt>
                <c:pt idx="11">
                  <c:v>25.118777825882781</c:v>
                </c:pt>
                <c:pt idx="12">
                  <c:v>24.929212090252491</c:v>
                </c:pt>
                <c:pt idx="13">
                  <c:v>19.231287247243358</c:v>
                </c:pt>
                <c:pt idx="14">
                  <c:v>18.04389274585715</c:v>
                </c:pt>
                <c:pt idx="15">
                  <c:v>17.15868017793235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9335808"/>
        <c:axId val="79337344"/>
      </c:barChart>
      <c:catAx>
        <c:axId val="7933580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5400000" vert="horz"/>
          <a:lstStyle/>
          <a:p>
            <a:pPr>
              <a:defRPr sz="1400"/>
            </a:pPr>
            <a:endParaRPr lang="it-IT"/>
          </a:p>
        </c:txPr>
        <c:crossAx val="79337344"/>
        <c:crosses val="autoZero"/>
        <c:auto val="1"/>
        <c:lblAlgn val="ctr"/>
        <c:lblOffset val="100"/>
        <c:noMultiLvlLbl val="0"/>
      </c:catAx>
      <c:valAx>
        <c:axId val="79337344"/>
        <c:scaling>
          <c:orientation val="minMax"/>
          <c:min val="10"/>
        </c:scaling>
        <c:delete val="0"/>
        <c:axPos val="l"/>
        <c:majorGridlines>
          <c:spPr>
            <a:ln>
              <a:solidFill>
                <a:schemeClr val="bg1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it-IT"/>
          </a:p>
        </c:txPr>
        <c:crossAx val="79335808"/>
        <c:crosses val="autoZero"/>
        <c:crossBetween val="between"/>
      </c:valAx>
      <c:spPr>
        <a:solidFill>
          <a:schemeClr val="accent1">
            <a:lumMod val="20000"/>
            <a:lumOff val="80000"/>
            <a:alpha val="35000"/>
          </a:schemeClr>
        </a:solidFill>
      </c:spPr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0.06985</cdr:x>
      <cdr:y>0.01206</cdr:y>
    </cdr:from>
    <cdr:to>
      <cdr:x>0.52011</cdr:x>
      <cdr:y>0.16252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68601" y="52387"/>
          <a:ext cx="2375916" cy="6535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GB" sz="1400"/>
            <a:t>12 milllion </a:t>
          </a:r>
        </a:p>
        <a:p xmlns:a="http://schemas.openxmlformats.org/drawingml/2006/main">
          <a:pPr algn="ctr"/>
          <a:r>
            <a:rPr lang="en-GB" sz="1400"/>
            <a:t>(7.8m</a:t>
          </a:r>
          <a:r>
            <a:rPr lang="en-GB" sz="1400" baseline="0"/>
            <a:t> 2 years or more)</a:t>
          </a:r>
          <a:endParaRPr lang="en-GB" sz="1400"/>
        </a:p>
      </cdr:txBody>
    </cdr:sp>
  </cdr:relSizeAnchor>
  <cdr:relSizeAnchor xmlns:cdr="http://schemas.openxmlformats.org/drawingml/2006/chartDrawing">
    <cdr:from>
      <cdr:x>0.57055</cdr:x>
      <cdr:y>0.29475</cdr:y>
    </cdr:from>
    <cdr:to>
      <cdr:x>0.93648</cdr:x>
      <cdr:y>0.42207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3222625" y="1212850"/>
          <a:ext cx="2066926" cy="5238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GB" sz="1400"/>
            <a:t>1.8 milllion </a:t>
          </a:r>
        </a:p>
        <a:p xmlns:a="http://schemas.openxmlformats.org/drawingml/2006/main">
          <a:pPr algn="ctr"/>
          <a:r>
            <a:rPr lang="en-GB" sz="1400"/>
            <a:t>(0.8m</a:t>
          </a:r>
          <a:r>
            <a:rPr lang="en-GB" sz="1400" baseline="0"/>
            <a:t> 2 years or more)</a:t>
          </a:r>
          <a:endParaRPr lang="en-GB" sz="140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0.65799</cdr:x>
      <cdr:y>0.09761</cdr:y>
    </cdr:from>
    <cdr:to>
      <cdr:x>0.65801</cdr:x>
      <cdr:y>0.79716</cdr:y>
    </cdr:to>
    <cdr:cxnSp macro="">
      <cdr:nvCxnSpPr>
        <cdr:cNvPr id="3" name="Straight Connector 2"/>
        <cdr:cNvCxnSpPr/>
      </cdr:nvCxnSpPr>
      <cdr:spPr>
        <a:xfrm xmlns:a="http://schemas.openxmlformats.org/drawingml/2006/main" flipH="1">
          <a:off x="4691086" y="490414"/>
          <a:ext cx="143" cy="3514846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bg1">
              <a:lumMod val="6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0.31266</cdr:x>
      <cdr:y>0.10512</cdr:y>
    </cdr:from>
    <cdr:to>
      <cdr:x>0.59653</cdr:x>
      <cdr:y>0.27597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2229098" y="528169"/>
          <a:ext cx="2023841" cy="858408"/>
        </a:xfrm>
        <a:prstGeom xmlns:a="http://schemas.openxmlformats.org/drawingml/2006/main" prst="rect">
          <a:avLst/>
        </a:prstGeom>
        <a:solidFill xmlns:a="http://schemas.openxmlformats.org/drawingml/2006/main">
          <a:sysClr val="window" lastClr="FFFFFF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GB" sz="1400" dirty="0"/>
            <a:t>Countries where</a:t>
          </a:r>
          <a:r>
            <a:rPr lang="en-GB" sz="1400" baseline="0" dirty="0"/>
            <a:t> access to finance has deteriorated</a:t>
          </a:r>
          <a:endParaRPr lang="en-GB" sz="1400" dirty="0"/>
        </a:p>
      </cdr:txBody>
    </cdr:sp>
  </cdr:relSizeAnchor>
  <cdr:relSizeAnchor xmlns:cdr="http://schemas.openxmlformats.org/drawingml/2006/chartDrawing">
    <cdr:from>
      <cdr:x>0.7287</cdr:x>
      <cdr:y>0.10467</cdr:y>
    </cdr:from>
    <cdr:to>
      <cdr:x>0.96126</cdr:x>
      <cdr:y>0.19712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5195245" y="525911"/>
          <a:ext cx="1657993" cy="464497"/>
        </a:xfrm>
        <a:prstGeom xmlns:a="http://schemas.openxmlformats.org/drawingml/2006/main" prst="rect">
          <a:avLst/>
        </a:prstGeom>
        <a:solidFill xmlns:a="http://schemas.openxmlformats.org/drawingml/2006/main">
          <a:sysClr val="window" lastClr="FFFFFF"/>
        </a:solidFill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GB" sz="1400" dirty="0"/>
            <a:t>Countries where</a:t>
          </a:r>
          <a:r>
            <a:rPr lang="en-GB" sz="1400" baseline="0" dirty="0"/>
            <a:t> access to finance has improved</a:t>
          </a:r>
          <a:endParaRPr lang="en-GB" sz="14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3C3485-E398-4A96-9C73-F4D54D01992F}" type="datetimeFigureOut">
              <a:rPr lang="en-GB" smtClean="0"/>
              <a:t>18/11/2014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C96728-90C8-4EDF-BE7E-A7E32954BD3A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67950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C96728-90C8-4EDF-BE7E-A7E32954BD3A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53479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dirty="0" smtClean="0"/>
              <a:t>2,5 M vacant jobs in 22 EU countries Q2 2014 (Eurostat)</a:t>
            </a:r>
          </a:p>
          <a:p>
            <a:pPr marL="0" indent="0">
              <a:buNone/>
            </a:pPr>
            <a:endParaRPr lang="en-GB" sz="1000" dirty="0" smtClean="0"/>
          </a:p>
          <a:p>
            <a:r>
              <a:rPr lang="en-GB" sz="1200" dirty="0" smtClean="0"/>
              <a:t>~40% of companies in the EU have difficulties finding staff with right skills (European company survey, 2013)</a:t>
            </a:r>
          </a:p>
          <a:p>
            <a:pPr marL="0" indent="0">
              <a:buNone/>
            </a:pPr>
            <a:endParaRPr lang="en-GB" sz="1000" dirty="0" smtClean="0"/>
          </a:p>
          <a:p>
            <a:r>
              <a:rPr lang="en-GB" sz="1200" dirty="0" smtClean="0"/>
              <a:t>Employers report less difficulty filling a job in some of the worst hit crisis countries (ES; IR), but skills mismatch appears high in others (EL) (Manpower, 2014)</a:t>
            </a:r>
          </a:p>
          <a:p>
            <a:endParaRPr lang="en-GB" sz="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C96728-90C8-4EDF-BE7E-A7E32954BD3A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53479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457200" algn="l">
              <a:buFontTx/>
              <a:buChar char="-"/>
            </a:pPr>
            <a:r>
              <a:rPr lang="en-GB" sz="800" dirty="0" smtClean="0">
                <a:solidFill>
                  <a:schemeClr val="tx1"/>
                </a:solidFill>
              </a:rPr>
              <a:t>:reductions in career prospects, resulting in future lower wage growth than the average worker.</a:t>
            </a:r>
          </a:p>
          <a:p>
            <a:pPr marL="457200" indent="-457200" algn="l">
              <a:buFontTx/>
              <a:buChar char="-"/>
            </a:pPr>
            <a:endParaRPr lang="en-GB" sz="800" dirty="0" smtClean="0">
              <a:solidFill>
                <a:schemeClr val="tx1"/>
              </a:solidFill>
            </a:endParaRPr>
          </a:p>
          <a:p>
            <a:pPr marL="457200" indent="-457200" algn="l">
              <a:buFontTx/>
              <a:buChar char="-"/>
            </a:pPr>
            <a:r>
              <a:rPr lang="en-GB" sz="800" dirty="0" smtClean="0">
                <a:solidFill>
                  <a:schemeClr val="tx1"/>
                </a:solidFill>
              </a:rPr>
              <a:t>long-term unemployed/inactive are more likely to leave the labour force, retire or become “discouraged workers”.</a:t>
            </a:r>
          </a:p>
          <a:p>
            <a:pPr marL="457200" indent="-457200" algn="l">
              <a:buFontTx/>
              <a:buChar char="-"/>
            </a:pPr>
            <a:r>
              <a:rPr lang="en-GB" sz="800" b="1" u="sng" dirty="0" smtClean="0">
                <a:solidFill>
                  <a:schemeClr val="tx1"/>
                </a:solidFill>
              </a:rPr>
              <a:t>:</a:t>
            </a:r>
            <a:r>
              <a:rPr lang="en-GB" sz="800" dirty="0" smtClean="0">
                <a:solidFill>
                  <a:schemeClr val="tx1"/>
                </a:solidFill>
              </a:rPr>
              <a:t> long-term unemployed tend to fall behind on the latest firms’ technologies/practices so increasing skills mismatch with employers’ needs</a:t>
            </a:r>
          </a:p>
          <a:p>
            <a:pPr marL="457200" indent="-457200" algn="l">
              <a:buFontTx/>
              <a:buChar char="-"/>
            </a:pPr>
            <a:endParaRPr lang="en-GB" sz="800" dirty="0" smtClean="0">
              <a:solidFill>
                <a:schemeClr val="tx1"/>
              </a:solidFill>
            </a:endParaRPr>
          </a:p>
          <a:p>
            <a:pPr marL="457200" marR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sz="800" b="1" u="sng" dirty="0" smtClean="0">
                <a:solidFill>
                  <a:schemeClr val="tx1"/>
                </a:solidFill>
              </a:rPr>
              <a:t>:</a:t>
            </a:r>
            <a:r>
              <a:rPr lang="en-GB" sz="800" dirty="0" smtClean="0">
                <a:solidFill>
                  <a:schemeClr val="tx1"/>
                </a:solidFill>
              </a:rPr>
              <a:t> growing risks that long-term unemployed are stigmatized by employers and by society in general, with consequence on individuals’ well-being and health.</a:t>
            </a:r>
          </a:p>
          <a:p>
            <a:pPr marL="457200" marR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sz="800" b="1" u="sng" dirty="0" smtClean="0">
                <a:solidFill>
                  <a:schemeClr val="tx1"/>
                </a:solidFill>
              </a:rPr>
              <a:t>: </a:t>
            </a:r>
            <a:r>
              <a:rPr lang="en-GB" sz="800" dirty="0" smtClean="0">
                <a:solidFill>
                  <a:schemeClr val="tx1"/>
                </a:solidFill>
              </a:rPr>
              <a:t>long-term income support is highly costly for the public purse, and ALMPs may prove ineffective if not well-targeted to long-term unemployed needs.</a:t>
            </a:r>
          </a:p>
          <a:p>
            <a:pPr marL="457200" marR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GB" sz="800" dirty="0" smtClean="0">
              <a:solidFill>
                <a:schemeClr val="tx1"/>
              </a:solidFill>
            </a:endParaRPr>
          </a:p>
          <a:p>
            <a:pPr marL="457200" indent="-457200" algn="l">
              <a:buFontTx/>
              <a:buChar char="-"/>
            </a:pPr>
            <a:endParaRPr lang="en-GB" sz="800" dirty="0" smtClean="0">
              <a:solidFill>
                <a:schemeClr val="tx1"/>
              </a:solidFill>
            </a:endParaRPr>
          </a:p>
          <a:p>
            <a:pPr algn="l"/>
            <a:r>
              <a:rPr lang="en-GB" sz="800" dirty="0" smtClean="0">
                <a:solidFill>
                  <a:schemeClr val="tx1"/>
                </a:solidFill>
              </a:rPr>
              <a:t>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800" dirty="0" smtClean="0">
              <a:solidFill>
                <a:schemeClr val="tx1"/>
              </a:solidFill>
            </a:endParaRPr>
          </a:p>
          <a:p>
            <a:endParaRPr lang="en-GB" sz="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C96728-90C8-4EDF-BE7E-A7E32954BD3A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53479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76400"/>
            <a:ext cx="7848600" cy="1470025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rgbClr val="0070C0"/>
                </a:solidFill>
                <a:latin typeface="Cambria" panose="02040503050406030204" pitchFamily="18" charset="0"/>
              </a:rPr>
              <a:t>Growth: What is it good for?</a:t>
            </a:r>
            <a:endParaRPr lang="en-GB" b="1" dirty="0">
              <a:solidFill>
                <a:srgbClr val="0070C0"/>
              </a:solidFill>
              <a:latin typeface="Cambria" panose="02040503050406030204" pitchFamily="18" charset="0"/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457200" y="4267200"/>
            <a:ext cx="8208912" cy="985664"/>
          </a:xfrm>
        </p:spPr>
        <p:txBody>
          <a:bodyPr>
            <a:normAutofit/>
          </a:bodyPr>
          <a:lstStyle/>
          <a:p>
            <a:pPr lvl="0"/>
            <a:r>
              <a:rPr lang="en-GB" sz="2400" i="1" dirty="0" smtClean="0">
                <a:solidFill>
                  <a:prstClr val="black">
                    <a:tint val="75000"/>
                  </a:prstClr>
                </a:solidFill>
                <a:latin typeface="Arial" pitchFamily="34" charset="0"/>
                <a:cs typeface="Arial" pitchFamily="34" charset="0"/>
              </a:rPr>
              <a:t>Steven Tobin</a:t>
            </a:r>
          </a:p>
          <a:p>
            <a:pPr lvl="0">
              <a:spcAft>
                <a:spcPts val="600"/>
              </a:spcAft>
            </a:pPr>
            <a:r>
              <a:rPr lang="en-GB" sz="2400" i="1" dirty="0" smtClean="0">
                <a:solidFill>
                  <a:prstClr val="black">
                    <a:tint val="75000"/>
                  </a:prstClr>
                </a:solidFill>
                <a:latin typeface="Arial" pitchFamily="34" charset="0"/>
                <a:cs typeface="Arial" pitchFamily="34" charset="0"/>
              </a:rPr>
              <a:t>ILO Research Department</a:t>
            </a:r>
            <a:endParaRPr lang="en-GB" sz="2400" i="1" dirty="0">
              <a:solidFill>
                <a:prstClr val="black">
                  <a:tint val="7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7405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52400" y="260648"/>
            <a:ext cx="8915400" cy="1143000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Outline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/>
          </a:bodyPr>
          <a:lstStyle/>
          <a:p>
            <a:pPr>
              <a:spcBef>
                <a:spcPts val="1176"/>
              </a:spcBef>
              <a:spcAft>
                <a:spcPts val="3000"/>
              </a:spcAft>
            </a:pPr>
            <a:r>
              <a:rPr lang="en-GB" dirty="0" smtClean="0"/>
              <a:t>Key challenges and risks</a:t>
            </a:r>
          </a:p>
          <a:p>
            <a:pPr>
              <a:spcBef>
                <a:spcPts val="1176"/>
              </a:spcBef>
              <a:spcAft>
                <a:spcPts val="3000"/>
              </a:spcAft>
            </a:pPr>
            <a:r>
              <a:rPr lang="en-GB" dirty="0" smtClean="0"/>
              <a:t>Potential solutions</a:t>
            </a:r>
          </a:p>
          <a:p>
            <a:pPr>
              <a:spcBef>
                <a:spcPts val="1176"/>
              </a:spcBef>
              <a:spcAft>
                <a:spcPts val="3000"/>
              </a:spcAft>
            </a:pPr>
            <a:r>
              <a:rPr lang="en-GB" dirty="0" smtClean="0"/>
              <a:t>How do we get there?</a:t>
            </a:r>
          </a:p>
          <a:p>
            <a:pPr marL="541338" indent="-541338">
              <a:spcAft>
                <a:spcPts val="3000"/>
              </a:spcAft>
              <a:buFont typeface="+mj-lt"/>
              <a:buAutoNum type="romanUcPeriod" startAt="4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4664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8100" y="0"/>
            <a:ext cx="8915400" cy="1143000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Jobless growth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8871" y="1217085"/>
            <a:ext cx="853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/>
              <a:t>Employment and GDP in EU-28</a:t>
            </a:r>
            <a:endParaRPr lang="en-GB" sz="2800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7061263"/>
              </p:ext>
            </p:extLst>
          </p:nvPr>
        </p:nvGraphicFramePr>
        <p:xfrm>
          <a:off x="971811" y="1828800"/>
          <a:ext cx="7239000" cy="4205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09264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4625"/>
            <a:ext cx="9144000" cy="864095"/>
          </a:xfrm>
        </p:spPr>
        <p:txBody>
          <a:bodyPr>
            <a:noAutofit/>
          </a:bodyPr>
          <a:lstStyle/>
          <a:p>
            <a:r>
              <a:rPr lang="en-GB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Risks of labour market detachment</a:t>
            </a:r>
            <a:endParaRPr lang="en-GB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24768741"/>
              </p:ext>
            </p:extLst>
          </p:nvPr>
        </p:nvGraphicFramePr>
        <p:xfrm>
          <a:off x="1905000" y="1752600"/>
          <a:ext cx="5276850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15238" y="1143000"/>
            <a:ext cx="853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Unemployed for more than one year (% and millions)</a:t>
            </a:r>
            <a:endParaRPr lang="en-GB" sz="2400" dirty="0"/>
          </a:p>
          <a:p>
            <a:pPr algn="ctr"/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908093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21921" y="152400"/>
            <a:ext cx="9144000" cy="864095"/>
          </a:xfrm>
        </p:spPr>
        <p:txBody>
          <a:bodyPr>
            <a:noAutofit/>
          </a:bodyPr>
          <a:lstStyle/>
          <a:p>
            <a:r>
              <a:rPr lang="en-GB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Support for ALMPs has waned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281835" y="1447800"/>
            <a:ext cx="853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% </a:t>
            </a:r>
            <a:r>
              <a:rPr lang="en-GB" sz="2400" dirty="0"/>
              <a:t>change in real spending per unemployed person, </a:t>
            </a:r>
            <a:r>
              <a:rPr lang="en-GB" sz="2400" dirty="0" smtClean="0"/>
              <a:t>2007-11</a:t>
            </a:r>
            <a:endParaRPr lang="en-GB" sz="2400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641548"/>
              </p:ext>
            </p:extLst>
          </p:nvPr>
        </p:nvGraphicFramePr>
        <p:xfrm>
          <a:off x="1828800" y="2209800"/>
          <a:ext cx="5486400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45502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8120768"/>
              </p:ext>
            </p:extLst>
          </p:nvPr>
        </p:nvGraphicFramePr>
        <p:xfrm>
          <a:off x="990600" y="2133600"/>
          <a:ext cx="7239000" cy="388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-21921" y="152400"/>
            <a:ext cx="9144000" cy="8640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Training efforts are limited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152400" y="1295400"/>
            <a:ext cx="899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000000"/>
                </a:solidFill>
                <a:ea typeface="Lucida Grande"/>
                <a:cs typeface="Lucida Grande"/>
              </a:rPr>
              <a:t>Participants in labour market policies</a:t>
            </a:r>
          </a:p>
          <a:p>
            <a:pPr algn="ctr"/>
            <a:r>
              <a:rPr lang="en-GB" sz="2400" dirty="0" smtClean="0">
                <a:solidFill>
                  <a:srgbClr val="000000"/>
                </a:solidFill>
                <a:ea typeface="Lucida Grande"/>
                <a:cs typeface="Lucida Grande"/>
              </a:rPr>
              <a:t> (per 100 persons wanting to work)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541187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4625"/>
            <a:ext cx="9144000" cy="864095"/>
          </a:xfrm>
        </p:spPr>
        <p:txBody>
          <a:bodyPr>
            <a:noAutofit/>
          </a:bodyPr>
          <a:lstStyle/>
          <a:p>
            <a:r>
              <a:rPr lang="en-GB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Yet, finding “talent” is a challenge</a:t>
            </a:r>
            <a:endParaRPr lang="en-GB" dirty="0"/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46139857"/>
              </p:ext>
            </p:extLst>
          </p:nvPr>
        </p:nvGraphicFramePr>
        <p:xfrm>
          <a:off x="1143000" y="1524000"/>
          <a:ext cx="6741320" cy="4731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81835" y="1066800"/>
            <a:ext cx="853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% </a:t>
            </a:r>
            <a:r>
              <a:rPr lang="en-US" sz="2400" dirty="0" smtClean="0"/>
              <a:t>of </a:t>
            </a:r>
            <a:r>
              <a:rPr lang="en-US" sz="2400" dirty="0"/>
              <a:t>employers having difficulty to fill </a:t>
            </a:r>
            <a:r>
              <a:rPr lang="en-US" sz="2400" dirty="0" smtClean="0"/>
              <a:t>jobs, 2014</a:t>
            </a:r>
            <a:endParaRPr lang="en-GB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52400" y="6381062"/>
            <a:ext cx="6477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Source: Manpower Group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8115543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52400" y="6381062"/>
            <a:ext cx="6477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Source: ILO Research Department based on EU Commission</a:t>
            </a:r>
            <a:endParaRPr lang="en-GB" sz="1400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-21921" y="76200"/>
            <a:ext cx="9144000" cy="8640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Access to finance </a:t>
            </a:r>
            <a:r>
              <a:rPr lang="en-GB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has deteriorated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130479" y="914400"/>
            <a:ext cx="899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000000"/>
                </a:solidFill>
                <a:ea typeface="Lucida Grande"/>
                <a:cs typeface="Lucida Grande"/>
              </a:rPr>
              <a:t>Share of SMEs reporting access to finance as most pressing </a:t>
            </a:r>
            <a:r>
              <a:rPr lang="en-GB" sz="2400" dirty="0" smtClean="0">
                <a:solidFill>
                  <a:srgbClr val="000000"/>
                </a:solidFill>
                <a:ea typeface="Lucida Grande"/>
                <a:cs typeface="Lucida Grande"/>
              </a:rPr>
              <a:t>problem</a:t>
            </a:r>
            <a:endParaRPr lang="en-GB" sz="2400" dirty="0">
              <a:solidFill>
                <a:srgbClr val="000000"/>
              </a:solidFill>
              <a:ea typeface="Lucida Grande"/>
              <a:cs typeface="Lucida Grande"/>
            </a:endParaRP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5360650"/>
              </p:ext>
            </p:extLst>
          </p:nvPr>
        </p:nvGraphicFramePr>
        <p:xfrm>
          <a:off x="985347" y="1356623"/>
          <a:ext cx="7129463" cy="50244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682974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0793563"/>
              </p:ext>
            </p:extLst>
          </p:nvPr>
        </p:nvGraphicFramePr>
        <p:xfrm>
          <a:off x="1223628" y="1988840"/>
          <a:ext cx="6912767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81835" y="1297632"/>
            <a:ext cx="853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Share of employment in micro firms (0-9 employee), </a:t>
            </a:r>
            <a:r>
              <a:rPr lang="en-GB" sz="2400" dirty="0" smtClean="0"/>
              <a:t>2012</a:t>
            </a:r>
            <a:endParaRPr lang="en-GB" sz="2400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-21921" y="126505"/>
            <a:ext cx="9144000" cy="8640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Small firms are central to jobs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9560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78905"/>
            <a:ext cx="9144000" cy="864095"/>
          </a:xfrm>
        </p:spPr>
        <p:txBody>
          <a:bodyPr>
            <a:noAutofit/>
          </a:bodyPr>
          <a:lstStyle/>
          <a:p>
            <a:r>
              <a:rPr lang="en-GB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Costs of a prolonged job recession</a:t>
            </a:r>
            <a:endParaRPr lang="en-GB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152400" y="1371600"/>
            <a:ext cx="9144000" cy="5105400"/>
          </a:xfrm>
        </p:spPr>
        <p:txBody>
          <a:bodyPr>
            <a:noAutofit/>
          </a:bodyPr>
          <a:lstStyle/>
          <a:p>
            <a:pPr marL="801688" indent="-627063" algn="l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tx1"/>
                </a:solidFill>
              </a:rPr>
              <a:t>Declining reemployment wages/inequality</a:t>
            </a:r>
          </a:p>
          <a:p>
            <a:pPr marL="801688" indent="-627063" algn="l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tx1"/>
                </a:solidFill>
              </a:rPr>
              <a:t>Declining future labour market attachment</a:t>
            </a:r>
          </a:p>
          <a:p>
            <a:pPr marL="801688" indent="-627063" algn="l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Social </a:t>
            </a:r>
            <a:r>
              <a:rPr lang="en-GB" dirty="0" smtClean="0">
                <a:solidFill>
                  <a:schemeClr val="tx1"/>
                </a:solidFill>
              </a:rPr>
              <a:t>exclusion</a:t>
            </a:r>
          </a:p>
          <a:p>
            <a:pPr marL="801688" indent="-627063" algn="l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tx1"/>
                </a:solidFill>
              </a:rPr>
              <a:t>Skills erosion</a:t>
            </a:r>
          </a:p>
          <a:p>
            <a:pPr marL="801688" indent="-627063" algn="l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tx1"/>
                </a:solidFill>
              </a:rPr>
              <a:t>Competitiveness/productivity loss</a:t>
            </a:r>
          </a:p>
          <a:p>
            <a:pPr marL="801688" indent="-627063" algn="l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tx1"/>
                </a:solidFill>
              </a:rPr>
              <a:t>Challenges to the social security system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32938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278905"/>
            <a:ext cx="9144000" cy="8640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Demand</a:t>
            </a:r>
            <a:r>
              <a:rPr lang="en-GB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: Enabling growth and jobs</a:t>
            </a:r>
            <a:endParaRPr lang="en-GB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304800" y="1371600"/>
            <a:ext cx="8991600" cy="5105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176"/>
              </a:spcBef>
              <a:spcAft>
                <a:spcPts val="600"/>
              </a:spcAft>
            </a:pPr>
            <a:r>
              <a:rPr lang="en-GB" dirty="0" smtClean="0"/>
              <a:t>Start-up incentives</a:t>
            </a:r>
          </a:p>
          <a:p>
            <a:pPr>
              <a:spcBef>
                <a:spcPts val="1176"/>
              </a:spcBef>
              <a:spcAft>
                <a:spcPts val="600"/>
              </a:spcAft>
            </a:pPr>
            <a:r>
              <a:rPr lang="en-GB" dirty="0" smtClean="0"/>
              <a:t>“Lifelong learning” for firms/entrepreneurs</a:t>
            </a:r>
            <a:endParaRPr lang="en-GB" dirty="0"/>
          </a:p>
          <a:p>
            <a:pPr>
              <a:spcBef>
                <a:spcPts val="1176"/>
              </a:spcBef>
              <a:spcAft>
                <a:spcPts val="600"/>
              </a:spcAft>
            </a:pPr>
            <a:r>
              <a:rPr lang="en-GB" dirty="0"/>
              <a:t>Credit to SMEs</a:t>
            </a:r>
          </a:p>
          <a:p>
            <a:pPr>
              <a:spcBef>
                <a:spcPts val="1176"/>
              </a:spcBef>
              <a:spcAft>
                <a:spcPts val="600"/>
              </a:spcAft>
            </a:pPr>
            <a:r>
              <a:rPr lang="en-GB" dirty="0" smtClean="0"/>
              <a:t>There’s more to competitiveness than wages</a:t>
            </a:r>
          </a:p>
          <a:p>
            <a:pPr>
              <a:spcBef>
                <a:spcPts val="1176"/>
              </a:spcBef>
              <a:spcAft>
                <a:spcPts val="600"/>
              </a:spcAft>
            </a:pPr>
            <a:r>
              <a:rPr lang="en-GB" dirty="0" smtClean="0"/>
              <a:t>Support </a:t>
            </a:r>
            <a:r>
              <a:rPr lang="en-GB" dirty="0"/>
              <a:t>productive investments </a:t>
            </a:r>
            <a:endParaRPr lang="en-GB" dirty="0" smtClean="0"/>
          </a:p>
          <a:p>
            <a:pPr>
              <a:spcBef>
                <a:spcPts val="1176"/>
              </a:spcBef>
              <a:spcAft>
                <a:spcPts val="600"/>
              </a:spcAft>
            </a:pPr>
            <a:r>
              <a:rPr lang="en-GB" dirty="0" smtClean="0"/>
              <a:t>Complement </a:t>
            </a:r>
            <a:r>
              <a:rPr lang="en-GB" dirty="0"/>
              <a:t>investments with employment </a:t>
            </a:r>
            <a:r>
              <a:rPr lang="en-GB" dirty="0" smtClean="0"/>
              <a:t>policies: win-win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723798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278905"/>
            <a:ext cx="9144000" cy="8640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Supply </a:t>
            </a:r>
            <a:r>
              <a:rPr lang="en-GB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: Design </a:t>
            </a:r>
            <a:r>
              <a:rPr lang="en-GB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and delivery </a:t>
            </a:r>
            <a:r>
              <a:rPr lang="en-GB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matter</a:t>
            </a:r>
            <a:endParaRPr lang="en-GB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65970" y="1371600"/>
            <a:ext cx="8991600" cy="5105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176"/>
              </a:spcBef>
              <a:spcAft>
                <a:spcPts val="600"/>
              </a:spcAft>
            </a:pPr>
            <a:r>
              <a:rPr lang="en-GB" dirty="0" smtClean="0"/>
              <a:t>Properly targeted: Disadvantage </a:t>
            </a:r>
            <a:r>
              <a:rPr lang="en-GB" dirty="0" err="1" smtClean="0"/>
              <a:t>vs</a:t>
            </a:r>
            <a:r>
              <a:rPr lang="en-GB" dirty="0" smtClean="0"/>
              <a:t> disadvantaged</a:t>
            </a:r>
            <a:endParaRPr lang="en-GB" dirty="0"/>
          </a:p>
          <a:p>
            <a:pPr>
              <a:spcBef>
                <a:spcPts val="1176"/>
              </a:spcBef>
              <a:spcAft>
                <a:spcPts val="600"/>
              </a:spcAft>
            </a:pPr>
            <a:r>
              <a:rPr lang="en-GB" dirty="0" smtClean="0"/>
              <a:t>Implementation and delivery</a:t>
            </a:r>
            <a:endParaRPr lang="en-GB" dirty="0"/>
          </a:p>
          <a:p>
            <a:pPr>
              <a:spcBef>
                <a:spcPts val="1176"/>
              </a:spcBef>
              <a:spcAft>
                <a:spcPts val="600"/>
              </a:spcAft>
            </a:pPr>
            <a:r>
              <a:rPr lang="en-GB" dirty="0" smtClean="0"/>
              <a:t>Strengthen link </a:t>
            </a:r>
            <a:r>
              <a:rPr lang="en-GB" dirty="0"/>
              <a:t>between income support and </a:t>
            </a:r>
            <a:r>
              <a:rPr lang="en-GB" dirty="0" smtClean="0"/>
              <a:t>activation</a:t>
            </a:r>
          </a:p>
          <a:p>
            <a:pPr>
              <a:spcBef>
                <a:spcPts val="1176"/>
              </a:spcBef>
              <a:spcAft>
                <a:spcPts val="600"/>
              </a:spcAft>
            </a:pPr>
            <a:r>
              <a:rPr lang="en-GB" dirty="0" smtClean="0"/>
              <a:t>Emphasis on training and employability</a:t>
            </a:r>
            <a:endParaRPr lang="en-GB" dirty="0"/>
          </a:p>
          <a:p>
            <a:pPr>
              <a:spcBef>
                <a:spcPts val="1176"/>
              </a:spcBef>
              <a:spcAft>
                <a:spcPts val="600"/>
              </a:spcAft>
            </a:pPr>
            <a:r>
              <a:rPr lang="en-GB" dirty="0" smtClean="0"/>
              <a:t>Demand-driven: inclusive design</a:t>
            </a:r>
            <a:endParaRPr lang="en-GB" dirty="0"/>
          </a:p>
          <a:p>
            <a:pPr>
              <a:spcBef>
                <a:spcPts val="1176"/>
              </a:spcBef>
              <a:spcAft>
                <a:spcPts val="600"/>
              </a:spcAft>
            </a:pPr>
            <a:r>
              <a:rPr lang="en-GB" dirty="0"/>
              <a:t>Evaluation practices need to be </a:t>
            </a:r>
            <a:r>
              <a:rPr lang="en-GB" dirty="0" smtClean="0"/>
              <a:t>improved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65433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278905"/>
            <a:ext cx="9144000" cy="8640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Show me the money</a:t>
            </a:r>
            <a:endParaRPr lang="en-GB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381000" y="1371600"/>
            <a:ext cx="8991600" cy="5105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176"/>
              </a:spcBef>
              <a:spcAft>
                <a:spcPts val="600"/>
              </a:spcAft>
            </a:pPr>
            <a:r>
              <a:rPr lang="en-GB" dirty="0" smtClean="0"/>
              <a:t>Pace </a:t>
            </a:r>
            <a:r>
              <a:rPr lang="en-GB" dirty="0"/>
              <a:t>of fiscal consolidation</a:t>
            </a:r>
          </a:p>
          <a:p>
            <a:pPr>
              <a:spcBef>
                <a:spcPts val="1176"/>
              </a:spcBef>
              <a:spcAft>
                <a:spcPts val="600"/>
              </a:spcAft>
            </a:pPr>
            <a:r>
              <a:rPr lang="en-GB" dirty="0"/>
              <a:t>Shifting priorities</a:t>
            </a:r>
          </a:p>
          <a:p>
            <a:pPr>
              <a:spcBef>
                <a:spcPts val="1176"/>
              </a:spcBef>
              <a:spcAft>
                <a:spcPts val="600"/>
              </a:spcAft>
            </a:pPr>
            <a:r>
              <a:rPr lang="en-GB" dirty="0"/>
              <a:t>Costs cannot be viewed in isolation of benefits</a:t>
            </a:r>
          </a:p>
          <a:p>
            <a:pPr>
              <a:spcBef>
                <a:spcPts val="1176"/>
              </a:spcBef>
              <a:spcAft>
                <a:spcPts val="600"/>
              </a:spcAft>
            </a:pPr>
            <a:r>
              <a:rPr lang="en-GB" dirty="0"/>
              <a:t>Leverage existing funds: e.g. growth and investment </a:t>
            </a:r>
            <a:r>
              <a:rPr lang="en-GB" dirty="0" smtClean="0"/>
              <a:t>packages</a:t>
            </a:r>
          </a:p>
          <a:p>
            <a:pPr>
              <a:spcBef>
                <a:spcPts val="1176"/>
              </a:spcBef>
              <a:spcAft>
                <a:spcPts val="600"/>
              </a:spcAft>
            </a:pPr>
            <a:r>
              <a:rPr lang="en-GB" dirty="0"/>
              <a:t>Cost of inaction</a:t>
            </a:r>
          </a:p>
          <a:p>
            <a:pPr marL="0" indent="0">
              <a:spcBef>
                <a:spcPts val="1176"/>
              </a:spcBef>
              <a:spcAft>
                <a:spcPts val="600"/>
              </a:spcAft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45483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278905"/>
            <a:ext cx="9144000" cy="8640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How do we get there?</a:t>
            </a:r>
            <a:endParaRPr lang="en-GB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228600" y="1447800"/>
            <a:ext cx="8991600" cy="5105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GB" dirty="0" smtClean="0"/>
              <a:t>Recognition that growth is not enough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GB" dirty="0" smtClean="0"/>
              <a:t>Comprehensive labour market strategy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GB" dirty="0" smtClean="0"/>
              <a:t>Tripartite and inclusive strategy</a:t>
            </a:r>
            <a:endParaRPr lang="en-GB" dirty="0"/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GB" dirty="0" smtClean="0"/>
              <a:t>Co-ordination, co-ordination, co-ordination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GB" dirty="0" smtClean="0"/>
              <a:t>More than a “one-off”: monitor and (re)evaluate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06550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2788</TotalTime>
  <Words>521</Words>
  <Application>Microsoft Office PowerPoint</Application>
  <PresentationFormat>Presentazione su schermo (4:3)</PresentationFormat>
  <Paragraphs>82</Paragraphs>
  <Slides>14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15" baseType="lpstr">
      <vt:lpstr>Office Theme</vt:lpstr>
      <vt:lpstr>Growth: What is it good for?</vt:lpstr>
      <vt:lpstr>Outline</vt:lpstr>
      <vt:lpstr>Jobless growth</vt:lpstr>
      <vt:lpstr>Risks of labour market detachment</vt:lpstr>
      <vt:lpstr>Support for ALMPs has waned</vt:lpstr>
      <vt:lpstr>Presentazione standard di PowerPoint</vt:lpstr>
      <vt:lpstr>Yet, finding “talent” is a challenge</vt:lpstr>
      <vt:lpstr>Presentazione standard di PowerPoint</vt:lpstr>
      <vt:lpstr>Presentazione standard di PowerPoint</vt:lpstr>
      <vt:lpstr>Costs of a prolonged job recession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Spain: Growth with jobs</dc:title>
  <dc:creator>Pignatti, Clemente</dc:creator>
  <cp:lastModifiedBy>Utente_locale</cp:lastModifiedBy>
  <cp:revision>127</cp:revision>
  <dcterms:created xsi:type="dcterms:W3CDTF">2006-08-16T00:00:00Z</dcterms:created>
  <dcterms:modified xsi:type="dcterms:W3CDTF">2014-11-18T15:56:50Z</dcterms:modified>
</cp:coreProperties>
</file>