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mp4" ContentType="video/unknown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tif" ContentType="image/t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embeddings/oleObject1.bin" ContentType="application/vnd.openxmlformats-officedocument.oleObject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7" r:id="rId2"/>
    <p:sldId id="277" r:id="rId3"/>
    <p:sldId id="278" r:id="rId4"/>
    <p:sldId id="280" r:id="rId5"/>
    <p:sldId id="282" r:id="rId6"/>
    <p:sldId id="283" r:id="rId7"/>
    <p:sldId id="284" r:id="rId8"/>
    <p:sldId id="285" r:id="rId9"/>
    <p:sldId id="286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1" d="100"/>
          <a:sy n="111" d="100"/>
        </p:scale>
        <p:origin x="-116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38DF24-52FD-2342-A0F3-7C65E40661A6}" type="datetimeFigureOut">
              <a:rPr lang="it-IT" smtClean="0"/>
              <a:t>21/11/14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9B2A35-482D-E642-A239-43627B4E108B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3473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1413" y="684213"/>
            <a:ext cx="4576762" cy="3432175"/>
          </a:xfrm>
          <a:ln/>
        </p:spPr>
      </p:sp>
      <p:sp>
        <p:nvSpPr>
          <p:cNvPr id="19458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altLang="it-IT" smtClean="0">
              <a:ea typeface="MS PGothic"/>
              <a:cs typeface="MS PGothic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832ABE-9E5D-42ED-B546-BCFDBD6836A6}" type="slidenum">
              <a:rPr lang="it-IT">
                <a:solidFill>
                  <a:prstClr val="black"/>
                </a:solidFill>
                <a:latin typeface="Calibri"/>
              </a:rPr>
              <a:pPr/>
              <a:t>11</a:t>
            </a:fld>
            <a:endParaRPr lang="it-IT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84213"/>
            <a:ext cx="4576762" cy="3432175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832ABE-9E5D-42ED-B546-BCFDBD6836A6}" type="slidenum">
              <a:rPr lang="it-IT">
                <a:solidFill>
                  <a:prstClr val="black"/>
                </a:solidFill>
              </a:rPr>
              <a:pPr/>
              <a:t>13</a:t>
            </a:fld>
            <a:endParaRPr lang="it-IT">
              <a:solidFill>
                <a:prstClr val="black"/>
              </a:solidFill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84213"/>
            <a:ext cx="4576762" cy="3432175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 bwMode="auto">
          <a:xfrm>
            <a:off x="3885279" y="8684810"/>
            <a:ext cx="2971185" cy="457769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34" tIns="45718" rIns="91434" bIns="45718" anchor="b"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CC70A465-4232-4237-8491-A82C0698674A}" type="slidenum">
              <a:rPr lang="it-IT" sz="1200">
                <a:solidFill>
                  <a:prstClr val="black"/>
                </a:solidFill>
                <a:latin typeface="Arial" charset="0"/>
                <a:cs typeface="Arial" pitchFamily="34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it-IT" sz="1200" dirty="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84213"/>
            <a:ext cx="4576762" cy="3432175"/>
          </a:xfrm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832ABE-9E5D-42ED-B546-BCFDBD6836A6}" type="slidenum">
              <a:rPr lang="it-IT">
                <a:solidFill>
                  <a:prstClr val="black"/>
                </a:solidFill>
              </a:rPr>
              <a:pPr/>
              <a:t>16</a:t>
            </a:fld>
            <a:endParaRPr lang="it-IT">
              <a:solidFill>
                <a:prstClr val="black"/>
              </a:solidFill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84213"/>
            <a:ext cx="4576762" cy="3432175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832ABE-9E5D-42ED-B546-BCFDBD6836A6}" type="slidenum">
              <a:rPr lang="it-IT">
                <a:solidFill>
                  <a:prstClr val="black"/>
                </a:solidFill>
              </a:rPr>
              <a:pPr/>
              <a:t>17</a:t>
            </a:fld>
            <a:endParaRPr lang="it-IT">
              <a:solidFill>
                <a:prstClr val="black"/>
              </a:solidFill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84213"/>
            <a:ext cx="4576762" cy="3432175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832ABE-9E5D-42ED-B546-BCFDBD6836A6}" type="slidenum">
              <a:rPr lang="it-IT">
                <a:solidFill>
                  <a:prstClr val="black"/>
                </a:solidFill>
              </a:rPr>
              <a:pPr/>
              <a:t>19</a:t>
            </a:fld>
            <a:endParaRPr lang="it-IT">
              <a:solidFill>
                <a:prstClr val="black"/>
              </a:solidFill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84213"/>
            <a:ext cx="4576762" cy="3432175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1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/>
          <a:lstStyle/>
          <a:p>
            <a:r>
              <a:rPr lang="en-US">
                <a:solidFill>
                  <a:srgbClr val="000000"/>
                </a:solidFill>
                <a:latin typeface="Verdana" charset="0"/>
                <a:cs typeface="Verdana" charset="0"/>
                <a:sym typeface="Verdana" charset="0"/>
              </a:rPr>
              <a:t>Examples of industry and services required by RCC. Please add your own favorite picture.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8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685682" indent="-263724" eaLnBrk="0" hangingPunct="0">
              <a:defRPr sz="2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054897" indent="-210979" eaLnBrk="0" hangingPunct="0">
              <a:defRPr sz="2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476855" indent="-210979" eaLnBrk="0" hangingPunct="0">
              <a:defRPr sz="2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1898813" indent="-210979" eaLnBrk="0" hangingPunct="0">
              <a:defRPr sz="2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320771" indent="-210979" defTabSz="84245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742731" indent="-210979" defTabSz="84245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164690" indent="-210979" defTabSz="84245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586648" indent="-210979" defTabSz="84245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A217D716-ED5D-4A8B-A86C-452B1AADC746}" type="slidenum">
              <a:rPr lang="it-IT" sz="1200">
                <a:solidFill>
                  <a:prstClr val="black"/>
                </a:solidFill>
                <a:latin typeface="Calibri" pitchFamily="34" charset="0"/>
              </a:rPr>
              <a:pPr eaLnBrk="1" hangingPunct="1"/>
              <a:t>24</a:t>
            </a:fld>
            <a:endParaRPr lang="it-IT" sz="120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60771" name="Text Box 1"/>
          <p:cNvSpPr txBox="1">
            <a:spLocks noChangeArrowheads="1"/>
          </p:cNvSpPr>
          <p:nvPr/>
        </p:nvSpPr>
        <p:spPr bwMode="auto">
          <a:xfrm>
            <a:off x="3881395" y="8685881"/>
            <a:ext cx="2975072" cy="45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r" defTabSz="843701" eaLnBrk="1" hangingPunct="1"/>
            <a:fld id="{51ECB27B-182E-4967-8792-D069DB20D5D7}" type="slidenum">
              <a:rPr lang="it-IT" sz="13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pPr algn="r" defTabSz="843701" eaLnBrk="1" hangingPunct="1"/>
              <a:t>24</a:t>
            </a:fld>
            <a:endParaRPr lang="it-IT" sz="1300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6077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077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7028" y="4342942"/>
            <a:ext cx="5483946" cy="411175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smtClean="0"/>
              <a:t>People</a:t>
            </a:r>
            <a:r>
              <a:rPr lang="en-GB" altLang="it-IT" smtClean="0"/>
              <a:t>’</a:t>
            </a:r>
            <a:r>
              <a:rPr lang="en-GB" smtClean="0"/>
              <a:t>s and Europe</a:t>
            </a:r>
            <a:r>
              <a:rPr lang="en-GB" altLang="it-IT" smtClean="0"/>
              <a:t>’</a:t>
            </a:r>
            <a:r>
              <a:rPr lang="en-GB" smtClean="0"/>
              <a:t>s problems can have a common answer: robotics. </a:t>
            </a:r>
            <a:endParaRPr lang="it-IT" smtClean="0"/>
          </a:p>
          <a:p>
            <a:pPr eaLnBrk="1" hangingPunct="1">
              <a:spcBef>
                <a:spcPct val="0"/>
              </a:spcBef>
            </a:pPr>
            <a:r>
              <a:rPr lang="en-GB" smtClean="0"/>
              <a:t>Today's robotics has great merits, as seen in the dependability of industrial robots and their crucial contribution to keeping Europe</a:t>
            </a:r>
            <a:r>
              <a:rPr lang="en-GB" altLang="it-IT" smtClean="0"/>
              <a:t>’</a:t>
            </a:r>
            <a:r>
              <a:rPr lang="en-GB" smtClean="0"/>
              <a:t>s manufacturing base, but they perform well as long as they follow a fixed path and do not interact too closely with humans. </a:t>
            </a:r>
            <a:endParaRPr lang="it-IT" smtClean="0"/>
          </a:p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7536D-75CE-B94F-8F69-A5A45EB3004C}" type="datetimeFigureOut">
              <a:rPr lang="it-IT" smtClean="0"/>
              <a:t>21/11/14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1D0A6-7848-AE46-8A51-9830457EE64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5232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7536D-75CE-B94F-8F69-A5A45EB3004C}" type="datetimeFigureOut">
              <a:rPr lang="it-IT" smtClean="0"/>
              <a:t>21/11/14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1D0A6-7848-AE46-8A51-9830457EE64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7241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7536D-75CE-B94F-8F69-A5A45EB3004C}" type="datetimeFigureOut">
              <a:rPr lang="it-IT" smtClean="0"/>
              <a:t>21/11/14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1D0A6-7848-AE46-8A51-9830457EE64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1247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7536D-75CE-B94F-8F69-A5A45EB3004C}" type="datetimeFigureOut">
              <a:rPr lang="it-IT" smtClean="0"/>
              <a:t>21/11/14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1D0A6-7848-AE46-8A51-9830457EE64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8107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7536D-75CE-B94F-8F69-A5A45EB3004C}" type="datetimeFigureOut">
              <a:rPr lang="it-IT" smtClean="0"/>
              <a:t>21/11/14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1D0A6-7848-AE46-8A51-9830457EE64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82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7536D-75CE-B94F-8F69-A5A45EB3004C}" type="datetimeFigureOut">
              <a:rPr lang="it-IT" smtClean="0"/>
              <a:t>21/11/14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1D0A6-7848-AE46-8A51-9830457EE64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2695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7536D-75CE-B94F-8F69-A5A45EB3004C}" type="datetimeFigureOut">
              <a:rPr lang="it-IT" smtClean="0"/>
              <a:t>21/11/14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1D0A6-7848-AE46-8A51-9830457EE64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0960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7536D-75CE-B94F-8F69-A5A45EB3004C}" type="datetimeFigureOut">
              <a:rPr lang="it-IT" smtClean="0"/>
              <a:t>21/11/14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1D0A6-7848-AE46-8A51-9830457EE64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9767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7536D-75CE-B94F-8F69-A5A45EB3004C}" type="datetimeFigureOut">
              <a:rPr lang="it-IT" smtClean="0"/>
              <a:t>21/11/14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1D0A6-7848-AE46-8A51-9830457EE64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644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7536D-75CE-B94F-8F69-A5A45EB3004C}" type="datetimeFigureOut">
              <a:rPr lang="it-IT" smtClean="0"/>
              <a:t>21/11/14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1D0A6-7848-AE46-8A51-9830457EE64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2007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1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1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7536D-75CE-B94F-8F69-A5A45EB3004C}" type="datetimeFigureOut">
              <a:rPr lang="it-IT" smtClean="0"/>
              <a:t>21/11/14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1D0A6-7848-AE46-8A51-9830457EE64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22076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>
            <a:spLocks noGrp="1"/>
          </p:cNvSpPr>
          <p:nvPr>
            <p:ph type="sldNum" sz="quarter" idx="2"/>
          </p:nvPr>
        </p:nvSpPr>
        <p:spPr>
          <a:xfrm>
            <a:off x="6553200" y="6173292"/>
            <a:ext cx="2133600" cy="366118"/>
          </a:xfrm>
          <a:prstGeom prst="rect">
            <a:avLst/>
          </a:prstGeom>
        </p:spPr>
        <p:txBody>
          <a:bodyPr wrap="square" lIns="45718" tIns="45718" rIns="45718" bIns="45718" anchor="ctr"/>
          <a:lstStyle>
            <a:lvl1pPr algn="r" defTabSz="321457">
              <a:tabLst/>
              <a:defRPr sz="110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 lvl="0"/>
            <a:fld id="{86CB4B4D-7CA3-9044-876B-883B54F8677D}" type="slidenum">
              <a:t>‹n.›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16573390"/>
      </p:ext>
    </p:extLst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A7536D-75CE-B94F-8F69-A5A45EB3004C}" type="datetimeFigureOut">
              <a:rPr lang="it-IT" smtClean="0"/>
              <a:t>21/11/14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A1D0A6-7848-AE46-8A51-9830457EE64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725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tif"/><Relationship Id="rId3" Type="http://schemas.openxmlformats.org/officeDocument/2006/relationships/image" Target="../media/image6.t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jpeg"/><Relationship Id="rId5" Type="http://schemas.openxmlformats.org/officeDocument/2006/relationships/image" Target="../media/image10.jpe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jpeg"/><Relationship Id="rId5" Type="http://schemas.openxmlformats.org/officeDocument/2006/relationships/image" Target="../media/image19.jpeg"/><Relationship Id="rId6" Type="http://schemas.openxmlformats.org/officeDocument/2006/relationships/image" Target="../media/image20.jpeg"/><Relationship Id="rId7" Type="http://schemas.openxmlformats.org/officeDocument/2006/relationships/image" Target="../media/image21.png"/><Relationship Id="rId8" Type="http://schemas.openxmlformats.org/officeDocument/2006/relationships/image" Target="../media/image22.jpeg"/><Relationship Id="rId9" Type="http://schemas.openxmlformats.org/officeDocument/2006/relationships/image" Target="../media/image23.jpeg"/><Relationship Id="rId10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5.jp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26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4" Type="http://schemas.openxmlformats.org/officeDocument/2006/relationships/image" Target="../media/image13.jpeg"/><Relationship Id="rId5" Type="http://schemas.openxmlformats.org/officeDocument/2006/relationships/image" Target="../media/image28.jpeg"/><Relationship Id="rId6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4" Type="http://schemas.openxmlformats.org/officeDocument/2006/relationships/image" Target="../media/image32.jpeg"/><Relationship Id="rId5" Type="http://schemas.openxmlformats.org/officeDocument/2006/relationships/image" Target="../media/image33.jpeg"/><Relationship Id="rId6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5.png"/><Relationship Id="rId12" Type="http://schemas.openxmlformats.org/officeDocument/2006/relationships/image" Target="../media/image46.png"/><Relationship Id="rId13" Type="http://schemas.openxmlformats.org/officeDocument/2006/relationships/image" Target="../media/image47.png"/><Relationship Id="rId14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image" Target="../media/image40.png"/><Relationship Id="rId7" Type="http://schemas.openxmlformats.org/officeDocument/2006/relationships/image" Target="../media/image41.png"/><Relationship Id="rId8" Type="http://schemas.openxmlformats.org/officeDocument/2006/relationships/image" Target="../media/image42.png"/><Relationship Id="rId9" Type="http://schemas.openxmlformats.org/officeDocument/2006/relationships/image" Target="../media/image43.png"/><Relationship Id="rId10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4" Type="http://schemas.openxmlformats.org/officeDocument/2006/relationships/image" Target="../media/image51.jpeg"/><Relationship Id="rId5" Type="http://schemas.openxmlformats.org/officeDocument/2006/relationships/image" Target="../media/image52.jpeg"/><Relationship Id="rId6" Type="http://schemas.openxmlformats.org/officeDocument/2006/relationships/image" Target="../media/image53.jpeg"/><Relationship Id="rId7" Type="http://schemas.openxmlformats.org/officeDocument/2006/relationships/image" Target="../media/image54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4" Type="http://schemas.openxmlformats.org/officeDocument/2006/relationships/image" Target="../media/image57.jpg"/><Relationship Id="rId5" Type="http://schemas.openxmlformats.org/officeDocument/2006/relationships/image" Target="../media/image58.jpg"/><Relationship Id="rId6" Type="http://schemas.openxmlformats.org/officeDocument/2006/relationships/image" Target="../media/image59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4" Type="http://schemas.openxmlformats.org/officeDocument/2006/relationships/image" Target="../media/image61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4" Type="http://schemas.openxmlformats.org/officeDocument/2006/relationships/image" Target="../media/image64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2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33946" y="560654"/>
            <a:ext cx="7772400" cy="498749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defRPr/>
            </a:pPr>
            <a:r>
              <a:rPr lang="it-IT" b="1" dirty="0" smtClean="0"/>
              <a:t/>
            </a:r>
            <a:br>
              <a:rPr lang="it-IT" b="1" dirty="0" smtClean="0"/>
            </a:br>
            <a:r>
              <a:rPr lang="it-IT" b="1" dirty="0"/>
              <a:t/>
            </a:r>
            <a:br>
              <a:rPr lang="it-IT" b="1" dirty="0"/>
            </a:br>
            <a:r>
              <a:rPr lang="it-IT" b="1" dirty="0" err="1" smtClean="0"/>
              <a:t>Research</a:t>
            </a:r>
            <a:r>
              <a:rPr lang="it-IT" b="1" dirty="0" smtClean="0"/>
              <a:t> and </a:t>
            </a:r>
            <a:r>
              <a:rPr lang="it-IT" b="1" dirty="0" err="1" smtClean="0"/>
              <a:t>Innovation</a:t>
            </a:r>
            <a:r>
              <a:rPr lang="it-IT" b="1" dirty="0" smtClean="0"/>
              <a:t>: trends and impact </a:t>
            </a:r>
            <a:r>
              <a:rPr lang="it-IT" b="1" dirty="0" err="1" smtClean="0"/>
              <a:t>into</a:t>
            </a:r>
            <a:r>
              <a:rPr lang="it-IT" b="1" dirty="0" smtClean="0"/>
              <a:t> the society</a:t>
            </a:r>
            <a:br>
              <a:rPr lang="it-IT" b="1" dirty="0" smtClean="0"/>
            </a:br>
            <a:r>
              <a:rPr lang="it-IT" sz="2400" b="1" dirty="0" smtClean="0"/>
              <a:t>On. Prof. Maria </a:t>
            </a:r>
            <a:r>
              <a:rPr lang="it-IT" sz="2400" b="1" dirty="0"/>
              <a:t>Chiara </a:t>
            </a:r>
            <a:r>
              <a:rPr lang="it-IT" sz="2400" b="1" dirty="0" smtClean="0"/>
              <a:t>Carrozza</a:t>
            </a:r>
            <a:br>
              <a:rPr lang="it-IT" sz="2400" b="1" dirty="0" smtClean="0"/>
            </a:br>
            <a:r>
              <a:rPr lang="it-IT" sz="2400" b="1" dirty="0" smtClean="0"/>
              <a:t>Camera dei Deputati</a:t>
            </a:r>
            <a:br>
              <a:rPr lang="it-IT" sz="2400" b="1" dirty="0" smtClean="0"/>
            </a:br>
            <a:r>
              <a:rPr lang="it-IT" sz="2400" b="1" dirty="0" smtClean="0"/>
              <a:t>Scuola Superiore Sant’Anna</a:t>
            </a:r>
            <a:r>
              <a:rPr lang="it-IT" b="1" dirty="0" smtClean="0"/>
              <a:t/>
            </a:r>
            <a:br>
              <a:rPr lang="it-IT" b="1" dirty="0" smtClean="0"/>
            </a:br>
            <a:r>
              <a:rPr lang="it-IT" dirty="0"/>
              <a:t/>
            </a:r>
            <a:br>
              <a:rPr lang="it-IT" dirty="0"/>
            </a:b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71294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/>
        </p:nvSpPr>
        <p:spPr>
          <a:xfrm>
            <a:off x="4114799" y="152400"/>
            <a:ext cx="4724401" cy="74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6798" tIns="46798" rIns="46798" bIns="46798">
            <a:spAutoFit/>
          </a:bodyPr>
          <a:lstStyle/>
          <a:p>
            <a:pPr defTabSz="914367">
              <a:tabLst>
                <a:tab pos="910796" algn="l"/>
                <a:tab pos="1821591" algn="l"/>
                <a:tab pos="2741317" algn="l"/>
                <a:tab pos="3652112" algn="l"/>
                <a:tab pos="4571837" algn="l"/>
                <a:tab pos="5482633" algn="l"/>
                <a:tab pos="6393429" algn="l"/>
                <a:tab pos="7313154" algn="l"/>
                <a:tab pos="8223950" algn="l"/>
                <a:tab pos="9143675" algn="l"/>
                <a:tab pos="10054471" algn="l"/>
              </a:tabLst>
              <a:defRPr sz="1800">
                <a:uFillTx/>
              </a:defRPr>
            </a:pPr>
            <a:endParaRPr sz="2100"/>
          </a:p>
          <a:p>
            <a:pPr defTabSz="914367">
              <a:tabLst>
                <a:tab pos="910796" algn="l"/>
                <a:tab pos="1821591" algn="l"/>
                <a:tab pos="2741317" algn="l"/>
                <a:tab pos="3652112" algn="l"/>
                <a:tab pos="4571837" algn="l"/>
                <a:tab pos="5482633" algn="l"/>
                <a:tab pos="6393429" algn="l"/>
                <a:tab pos="7313154" algn="l"/>
                <a:tab pos="8223950" algn="l"/>
                <a:tab pos="9143675" algn="l"/>
                <a:tab pos="10054471" algn="l"/>
              </a:tabLst>
              <a:defRPr sz="1800">
                <a:uFillTx/>
              </a:defRPr>
            </a:pPr>
            <a:endParaRPr sz="2100">
              <a:solidFill>
                <a:srgbClr val="FFFFFF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pic>
        <p:nvPicPr>
          <p:cNvPr id="63" name="italyoecd1.png" descr="D:\Collaboratore\Desktop\italyoecd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9216" y="1110561"/>
            <a:ext cx="7914672" cy="3039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64" name="italyoecd3.png" descr="D:\Collaboratore\Desktop\italyoecd3.png"/>
          <p:cNvPicPr/>
          <p:nvPr/>
        </p:nvPicPr>
        <p:blipFill>
          <a:blip r:embed="rId3">
            <a:extLst/>
          </a:blip>
          <a:srcRect b="31927"/>
          <a:stretch>
            <a:fillRect/>
          </a:stretch>
        </p:blipFill>
        <p:spPr>
          <a:xfrm>
            <a:off x="4643438" y="863717"/>
            <a:ext cx="4476750" cy="521958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/>
        </p:nvSpPr>
        <p:spPr>
          <a:xfrm>
            <a:off x="329216" y="4442282"/>
            <a:ext cx="4078035" cy="13824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798" tIns="50798" rIns="50798" bIns="50798" anchor="ctr">
            <a:spAutoFit/>
          </a:bodyPr>
          <a:lstStyle/>
          <a:p>
            <a:pPr>
              <a:spcBef>
                <a:spcPts val="844"/>
              </a:spcBef>
              <a:defRPr sz="1800">
                <a:uFillTx/>
              </a:defRPr>
            </a:pPr>
            <a:r>
              <a:rPr sz="800">
                <a:solidFill>
                  <a:srgbClr val="323333"/>
                </a:solidFill>
                <a:latin typeface="Times Roman"/>
                <a:ea typeface="Times Roman"/>
                <a:cs typeface="Times Roman"/>
                <a:sym typeface="Times Roman"/>
              </a:rPr>
              <a:t>Population: 59.7 million (census 2012, Istituto Nazionale di Statistica)</a:t>
            </a:r>
            <a:endParaRPr sz="800">
              <a:latin typeface="Times Roman"/>
              <a:ea typeface="Times Roman"/>
              <a:cs typeface="Times Roman"/>
              <a:sym typeface="Times Roman"/>
            </a:endParaRPr>
          </a:p>
          <a:p>
            <a:pPr>
              <a:spcBef>
                <a:spcPts val="844"/>
              </a:spcBef>
              <a:defRPr sz="1800">
                <a:uFillTx/>
              </a:defRPr>
            </a:pPr>
            <a:r>
              <a:rPr sz="800">
                <a:solidFill>
                  <a:srgbClr val="323333"/>
                </a:solidFill>
                <a:latin typeface="Times Roman"/>
                <a:ea typeface="Times Roman"/>
                <a:cs typeface="Times Roman"/>
                <a:sym typeface="Times Roman"/>
              </a:rPr>
              <a:t>GDP (PPP): 1,833 billion $ (est. 2012, International Monetary Fund)</a:t>
            </a:r>
            <a:endParaRPr sz="800">
              <a:latin typeface="Times Roman"/>
              <a:ea typeface="Times Roman"/>
              <a:cs typeface="Times Roman"/>
              <a:sym typeface="Times Roman"/>
            </a:endParaRPr>
          </a:p>
          <a:p>
            <a:pPr>
              <a:spcBef>
                <a:spcPts val="844"/>
              </a:spcBef>
              <a:defRPr sz="1800">
                <a:uFillTx/>
              </a:defRPr>
            </a:pPr>
            <a:r>
              <a:rPr sz="800">
                <a:solidFill>
                  <a:srgbClr val="323333"/>
                </a:solidFill>
                <a:latin typeface="Times Roman"/>
                <a:ea typeface="Times Roman"/>
                <a:cs typeface="Times Roman"/>
                <a:sym typeface="Times Roman"/>
              </a:rPr>
              <a:t>GERD (billion current PPP$): 24.8 (2011, MSTI, OECD)</a:t>
            </a:r>
            <a:endParaRPr sz="800">
              <a:latin typeface="Times Roman"/>
              <a:ea typeface="Times Roman"/>
              <a:cs typeface="Times Roman"/>
              <a:sym typeface="Times Roman"/>
            </a:endParaRPr>
          </a:p>
          <a:p>
            <a:pPr>
              <a:spcBef>
                <a:spcPts val="844"/>
              </a:spcBef>
              <a:defRPr sz="1800">
                <a:uFillTx/>
              </a:defRPr>
            </a:pPr>
            <a:r>
              <a:rPr sz="800">
                <a:solidFill>
                  <a:srgbClr val="323333"/>
                </a:solidFill>
                <a:latin typeface="Times Roman"/>
                <a:ea typeface="Times Roman"/>
                <a:cs typeface="Times Roman"/>
                <a:sym typeface="Times Roman"/>
              </a:rPr>
              <a:t>GERD as % of GDP: 1.25 (2011, MSTI, OECD) BERD as % of GDP: .56 (2010, MSTI, OECD)</a:t>
            </a:r>
            <a:endParaRPr sz="800">
              <a:latin typeface="Times Roman"/>
              <a:ea typeface="Times Roman"/>
              <a:cs typeface="Times Roman"/>
              <a:sym typeface="Times Roman"/>
            </a:endParaRPr>
          </a:p>
          <a:p>
            <a:pPr>
              <a:spcBef>
                <a:spcPts val="844"/>
              </a:spcBef>
              <a:defRPr sz="1800">
                <a:uFillTx/>
              </a:defRPr>
            </a:pPr>
            <a:r>
              <a:rPr sz="800">
                <a:solidFill>
                  <a:srgbClr val="323333"/>
                </a:solidFill>
                <a:latin typeface="Times Roman"/>
                <a:ea typeface="Times Roman"/>
                <a:cs typeface="Times Roman"/>
                <a:sym typeface="Times Roman"/>
              </a:rPr>
              <a:t>Researchers (FTE) thousands: 106.8 (2011, MSTI, OECD)</a:t>
            </a:r>
            <a:endParaRPr sz="800">
              <a:latin typeface="Times Roman"/>
              <a:ea typeface="Times Roman"/>
              <a:cs typeface="Times Roman"/>
              <a:sym typeface="Times Roman"/>
            </a:endParaRPr>
          </a:p>
          <a:p>
            <a:pPr>
              <a:spcBef>
                <a:spcPts val="844"/>
              </a:spcBef>
              <a:defRPr sz="1800">
                <a:uFillTx/>
              </a:defRPr>
            </a:pPr>
            <a:r>
              <a:rPr sz="800">
                <a:solidFill>
                  <a:srgbClr val="323333"/>
                </a:solidFill>
                <a:latin typeface="Times Roman"/>
                <a:ea typeface="Times Roman"/>
                <a:cs typeface="Times Roman"/>
                <a:sym typeface="Times Roman"/>
              </a:rPr>
              <a:t>R&amp;D personnel per thousand labor force: 9.25 (2011, MSTI, OECD)</a:t>
            </a:r>
            <a:endParaRPr sz="80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66" name="Shape 66"/>
          <p:cNvSpPr/>
          <p:nvPr/>
        </p:nvSpPr>
        <p:spPr>
          <a:xfrm>
            <a:off x="4566983" y="3239207"/>
            <a:ext cx="102588" cy="379587"/>
          </a:xfrm>
          <a:prstGeom prst="rect">
            <a:avLst/>
          </a:prstGeom>
          <a:ln w="12700">
            <a:miter lim="400000"/>
          </a:ln>
        </p:spPr>
        <p:txBody>
          <a:bodyPr wrap="none" lIns="50798" tIns="50798" rIns="50798" bIns="50798" anchor="ctr">
            <a:spAutoFit/>
          </a:bodyPr>
          <a:lstStyle/>
          <a:p>
            <a:pPr>
              <a:tabLst>
                <a:tab pos="26788" algn="l"/>
                <a:tab pos="669703" algn="l"/>
                <a:tab pos="1312617" algn="l"/>
                <a:tab pos="1955532" algn="l"/>
                <a:tab pos="2598447" algn="l"/>
                <a:tab pos="3241361" algn="l"/>
                <a:tab pos="3884276" algn="l"/>
                <a:tab pos="4527191" algn="l"/>
                <a:tab pos="5170105" algn="l"/>
                <a:tab pos="5813020" algn="l"/>
                <a:tab pos="6455935" algn="l"/>
                <a:tab pos="7098849" algn="l"/>
              </a:tabLst>
            </a:pPr>
            <a:endParaRPr/>
          </a:p>
        </p:txBody>
      </p:sp>
      <p:sp>
        <p:nvSpPr>
          <p:cNvPr id="67" name="Shape 67"/>
          <p:cNvSpPr/>
          <p:nvPr/>
        </p:nvSpPr>
        <p:spPr>
          <a:xfrm>
            <a:off x="4295895" y="6536797"/>
            <a:ext cx="3488130" cy="2256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798" tIns="50798" rIns="50798" bIns="50798" anchor="ctr">
            <a:spAutoFit/>
          </a:bodyPr>
          <a:lstStyle>
            <a:lvl1pPr>
              <a:tabLst>
                <a:tab pos="38100" algn="l"/>
                <a:tab pos="952500" algn="l"/>
                <a:tab pos="1866900" algn="l"/>
                <a:tab pos="2781300" algn="l"/>
                <a:tab pos="3695700" algn="l"/>
                <a:tab pos="4610100" algn="l"/>
                <a:tab pos="5524500" algn="l"/>
                <a:tab pos="6438900" algn="l"/>
                <a:tab pos="7353300" algn="l"/>
                <a:tab pos="8267700" algn="l"/>
                <a:tab pos="9182100" algn="l"/>
                <a:tab pos="10096500" algn="l"/>
              </a:tabLst>
            </a:lvl1pPr>
          </a:lstStyle>
          <a:p>
            <a:pPr lvl="0">
              <a:defRPr sz="1800">
                <a:uFillTx/>
              </a:defRPr>
            </a:pPr>
            <a:r>
              <a:rPr sz="800">
                <a:uFill>
                  <a:solidFill>
                    <a:srgbClr val="FFFFFF"/>
                  </a:solidFill>
                </a:uFill>
              </a:rPr>
              <a:t>Fonte: The  Research and innovation performance of the G20 Thompson  Reuters  </a:t>
            </a:r>
          </a:p>
        </p:txBody>
      </p:sp>
    </p:spTree>
    <p:extLst>
      <p:ext uri="{BB962C8B-B14F-4D97-AF65-F5344CB8AC3E}">
        <p14:creationId xmlns:p14="http://schemas.microsoft.com/office/powerpoint/2010/main" val="104303432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italyoecd2.png" descr="D:\Collaboratore\Desktop\italyoecd2.png"/>
          <p:cNvPicPr/>
          <p:nvPr/>
        </p:nvPicPr>
        <p:blipFill>
          <a:blip r:embed="rId2">
            <a:extLst/>
          </a:blip>
          <a:srcRect t="13027"/>
          <a:stretch>
            <a:fillRect/>
          </a:stretch>
        </p:blipFill>
        <p:spPr>
          <a:xfrm>
            <a:off x="179387" y="873124"/>
            <a:ext cx="6615113" cy="5355020"/>
          </a:xfrm>
          <a:prstGeom prst="rect">
            <a:avLst/>
          </a:prstGeom>
          <a:ln w="12700">
            <a:miter lim="400000"/>
          </a:ln>
        </p:spPr>
      </p:pic>
      <p:sp>
        <p:nvSpPr>
          <p:cNvPr id="70" name="Shape 70"/>
          <p:cNvSpPr/>
          <p:nvPr/>
        </p:nvSpPr>
        <p:spPr>
          <a:xfrm>
            <a:off x="4114799" y="152400"/>
            <a:ext cx="4724401" cy="4176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6798" tIns="46798" rIns="46798" bIns="46798">
            <a:spAutoFit/>
          </a:bodyPr>
          <a:lstStyle>
            <a:lvl1pPr marL="0" marR="0" defTabSz="1300480">
              <a:buClrTx/>
              <a:buFontTx/>
              <a:tabLst>
                <a:tab pos="1295400" algn="l"/>
                <a:tab pos="2590800" algn="l"/>
                <a:tab pos="3898900" algn="l"/>
                <a:tab pos="5194300" algn="l"/>
                <a:tab pos="6502400" algn="l"/>
                <a:tab pos="7797800" algn="l"/>
                <a:tab pos="9093200" algn="l"/>
                <a:tab pos="10401300" algn="l"/>
                <a:tab pos="11696700" algn="l"/>
                <a:tab pos="13004800" algn="l"/>
                <a:tab pos="14300200" algn="l"/>
              </a:tabLst>
              <a:defRPr sz="3000">
                <a:uFillTx/>
              </a:defRPr>
            </a:lvl1pPr>
          </a:lstStyle>
          <a:p>
            <a:pPr lvl="0">
              <a:defRPr sz="1800"/>
            </a:pPr>
            <a:r>
              <a:rPr sz="2100" dirty="0"/>
              <a:t>Citation </a:t>
            </a:r>
            <a:r>
              <a:rPr sz="2100" dirty="0" smtClean="0"/>
              <a:t>Impact</a:t>
            </a:r>
            <a:r>
              <a:rPr lang="it-IT" sz="2100" dirty="0" smtClean="0"/>
              <a:t> of </a:t>
            </a:r>
            <a:r>
              <a:rPr lang="it-IT" sz="2100" dirty="0" err="1" smtClean="0"/>
              <a:t>Italian</a:t>
            </a:r>
            <a:r>
              <a:rPr lang="it-IT" sz="2100" dirty="0" smtClean="0"/>
              <a:t> </a:t>
            </a:r>
            <a:r>
              <a:rPr lang="it-IT" sz="2100" dirty="0" err="1" smtClean="0"/>
              <a:t>Research</a:t>
            </a:r>
            <a:endParaRPr sz="2100" dirty="0">
              <a:solidFill>
                <a:srgbClr val="FFFFFF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89640628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tabLst>
                <a:tab pos="26788" algn="l"/>
                <a:tab pos="669703" algn="l"/>
                <a:tab pos="1312617" algn="l"/>
                <a:tab pos="1955532" algn="l"/>
                <a:tab pos="2598447" algn="l"/>
                <a:tab pos="3241361" algn="l"/>
                <a:tab pos="3884276" algn="l"/>
                <a:tab pos="4527191" algn="l"/>
                <a:tab pos="5170105" algn="l"/>
                <a:tab pos="5813020" algn="l"/>
                <a:tab pos="6455935" algn="l"/>
                <a:tab pos="7098849" algn="l"/>
              </a:tabLst>
            </a:lvl1pPr>
          </a:lstStyle>
          <a:p>
            <a:pPr lvl="0">
              <a:defRPr sz="1800">
                <a:uFillTx/>
              </a:defRPr>
            </a:pPr>
            <a:fld id="{86CB4B4D-7CA3-9044-876B-883B54F8677D}" type="slidenum">
              <a:rPr sz="800">
                <a:uFill>
                  <a:solidFill>
                    <a:srgbClr val="FFFFFF"/>
                  </a:solidFill>
                </a:uFill>
              </a:rPr>
              <a:t>4</a:t>
            </a:fld>
            <a:endParaRPr sz="800">
              <a:uFill>
                <a:solidFill>
                  <a:srgbClr val="FFFFFF"/>
                </a:solidFill>
              </a:uFill>
            </a:endParaRPr>
          </a:p>
        </p:txBody>
      </p:sp>
      <p:pic>
        <p:nvPicPr>
          <p:cNvPr id="77" name="pasted-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49676" y="3241477"/>
            <a:ext cx="44648" cy="375047"/>
          </a:xfrm>
          <a:prstGeom prst="rect">
            <a:avLst/>
          </a:prstGeom>
          <a:ln w="12700">
            <a:round/>
          </a:ln>
        </p:spPr>
      </p:pic>
      <p:pic>
        <p:nvPicPr>
          <p:cNvPr id="78" name="pasted-image.ti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05107" y="1004540"/>
            <a:ext cx="7474149" cy="5670352"/>
          </a:xfrm>
          <a:prstGeom prst="rect">
            <a:avLst/>
          </a:prstGeom>
          <a:ln w="12700">
            <a:round/>
          </a:ln>
        </p:spPr>
      </p:pic>
    </p:spTree>
    <p:extLst>
      <p:ext uri="{BB962C8B-B14F-4D97-AF65-F5344CB8AC3E}">
        <p14:creationId xmlns:p14="http://schemas.microsoft.com/office/powerpoint/2010/main" val="76012953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/>
          <p:nvPr/>
        </p:nvSpPr>
        <p:spPr>
          <a:xfrm>
            <a:off x="1689100" y="152400"/>
            <a:ext cx="7162801" cy="323165"/>
          </a:xfrm>
          <a:prstGeom prst="rect">
            <a:avLst/>
          </a:prstGeom>
          <a:ln>
            <a:round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38100" algn="l"/>
                <a:tab pos="952500" algn="l"/>
                <a:tab pos="1866900" algn="l"/>
                <a:tab pos="2781300" algn="l"/>
                <a:tab pos="3695700" algn="l"/>
                <a:tab pos="4610100" algn="l"/>
                <a:tab pos="5524500" algn="l"/>
                <a:tab pos="6438900" algn="l"/>
                <a:tab pos="7353300" algn="l"/>
                <a:tab pos="8267700" algn="l"/>
                <a:tab pos="9182100" algn="l"/>
                <a:tab pos="10096500" algn="l"/>
              </a:tabLst>
              <a:defRPr sz="30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lvl="0">
              <a:defRPr sz="1800">
                <a:uFillTx/>
              </a:defRPr>
            </a:pPr>
            <a:r>
              <a:rPr sz="2100">
                <a:uFill>
                  <a:solidFill>
                    <a:srgbClr val="FFFFFF"/>
                  </a:solidFill>
                </a:uFill>
              </a:rPr>
              <a:t>EMPOWERMENT OF RESEARCHERS</a:t>
            </a:r>
          </a:p>
        </p:txBody>
      </p:sp>
      <p:sp>
        <p:nvSpPr>
          <p:cNvPr id="231" name="Shape 231"/>
          <p:cNvSpPr/>
          <p:nvPr/>
        </p:nvSpPr>
        <p:spPr>
          <a:xfrm>
            <a:off x="3748167" y="985917"/>
            <a:ext cx="4522788" cy="4801314"/>
          </a:xfrm>
          <a:prstGeom prst="rect">
            <a:avLst/>
          </a:prstGeom>
          <a:ln>
            <a:round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buClr>
                <a:srgbClr val="000000"/>
              </a:buClr>
              <a:buFont typeface="Times New Roman"/>
              <a:tabLst>
                <a:tab pos="26788" algn="l"/>
                <a:tab pos="669703" algn="l"/>
                <a:tab pos="1312617" algn="l"/>
                <a:tab pos="1955532" algn="l"/>
                <a:tab pos="2598447" algn="l"/>
                <a:tab pos="3241361" algn="l"/>
                <a:tab pos="3884276" algn="l"/>
                <a:tab pos="4527191" algn="l"/>
                <a:tab pos="5170105" algn="l"/>
                <a:tab pos="5813020" algn="l"/>
                <a:tab pos="6455935" algn="l"/>
                <a:tab pos="7098849" algn="l"/>
              </a:tabLst>
              <a:defRPr sz="1800">
                <a:uFillTx/>
              </a:defRPr>
            </a:pPr>
            <a:r>
              <a:rPr sz="2400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Italian researchers are one of the excellence of the Country that guarantee Italy’s reputation</a:t>
            </a:r>
          </a:p>
          <a:p>
            <a:pPr marL="27561">
              <a:buClr>
                <a:srgbClr val="000000"/>
              </a:buClr>
              <a:buSzPct val="45000"/>
              <a:buFont typeface="Wingdings"/>
              <a:buChar char=""/>
              <a:tabLst>
                <a:tab pos="26788" algn="l"/>
                <a:tab pos="669703" algn="l"/>
                <a:tab pos="1312617" algn="l"/>
                <a:tab pos="1955532" algn="l"/>
                <a:tab pos="2598447" algn="l"/>
                <a:tab pos="3241361" algn="l"/>
                <a:tab pos="3884276" algn="l"/>
                <a:tab pos="4527191" algn="l"/>
                <a:tab pos="5170105" algn="l"/>
                <a:tab pos="5813020" algn="l"/>
                <a:tab pos="6455935" algn="l"/>
                <a:tab pos="7098849" algn="l"/>
              </a:tabLst>
              <a:defRPr sz="1800">
                <a:uFillTx/>
              </a:defRPr>
            </a:pPr>
            <a:endParaRPr sz="2400">
              <a:uFill>
                <a:solidFill>
                  <a:srgbClr val="FFFFFF"/>
                </a:solidFill>
              </a:uFill>
            </a:endParaRPr>
          </a:p>
          <a:p>
            <a:pPr>
              <a:tabLst>
                <a:tab pos="26788" algn="l"/>
                <a:tab pos="669703" algn="l"/>
                <a:tab pos="1312617" algn="l"/>
                <a:tab pos="1955532" algn="l"/>
                <a:tab pos="2598447" algn="l"/>
                <a:tab pos="3241361" algn="l"/>
                <a:tab pos="3884276" algn="l"/>
                <a:tab pos="4527191" algn="l"/>
                <a:tab pos="5170105" algn="l"/>
                <a:tab pos="5813020" algn="l"/>
                <a:tab pos="6455935" algn="l"/>
                <a:tab pos="7098849" algn="l"/>
              </a:tabLst>
              <a:defRPr sz="1800">
                <a:uFillTx/>
              </a:defRPr>
            </a:pPr>
            <a:r>
              <a:rPr sz="2400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Italy is ranked in the top 5 for cross border scientific publications: with </a:t>
            </a:r>
            <a:r>
              <a:rPr sz="2400" b="1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499.8 </a:t>
            </a:r>
            <a:r>
              <a:rPr sz="2400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publications per 1 M citizens, Italy is well above EU average*</a:t>
            </a:r>
          </a:p>
          <a:p>
            <a:pPr marL="27561">
              <a:buClr>
                <a:srgbClr val="000000"/>
              </a:buClr>
              <a:buSzPct val="45000"/>
              <a:buFont typeface="Arial"/>
              <a:buChar char="•"/>
              <a:tabLst>
                <a:tab pos="26788" algn="l"/>
                <a:tab pos="669703" algn="l"/>
                <a:tab pos="1312617" algn="l"/>
                <a:tab pos="1955532" algn="l"/>
                <a:tab pos="2598447" algn="l"/>
                <a:tab pos="3241361" algn="l"/>
                <a:tab pos="3884276" algn="l"/>
                <a:tab pos="4527191" algn="l"/>
                <a:tab pos="5170105" algn="l"/>
                <a:tab pos="5813020" algn="l"/>
                <a:tab pos="6455935" algn="l"/>
                <a:tab pos="7098849" algn="l"/>
              </a:tabLst>
              <a:defRPr sz="1800">
                <a:uFillTx/>
              </a:defRPr>
            </a:pPr>
            <a:endParaRPr sz="2400">
              <a:uFill>
                <a:solidFill/>
              </a:uFill>
              <a:latin typeface="Calibri"/>
              <a:ea typeface="Calibri"/>
              <a:cs typeface="Calibri"/>
              <a:sym typeface="Calibri"/>
            </a:endParaRPr>
          </a:p>
          <a:p>
            <a:pPr>
              <a:buClr>
                <a:srgbClr val="000000"/>
              </a:buClr>
              <a:buFont typeface="Times New Roman"/>
              <a:tabLst>
                <a:tab pos="26788" algn="l"/>
                <a:tab pos="669703" algn="l"/>
                <a:tab pos="1312617" algn="l"/>
                <a:tab pos="1955532" algn="l"/>
                <a:tab pos="2598447" algn="l"/>
                <a:tab pos="3241361" algn="l"/>
                <a:tab pos="3884276" algn="l"/>
                <a:tab pos="4527191" algn="l"/>
                <a:tab pos="5170105" algn="l"/>
                <a:tab pos="5813020" algn="l"/>
                <a:tab pos="6455935" algn="l"/>
                <a:tab pos="7098849" algn="l"/>
              </a:tabLst>
              <a:defRPr sz="1800">
                <a:uFillTx/>
              </a:defRPr>
            </a:pPr>
            <a:r>
              <a:rPr sz="2400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Granting researchers </a:t>
            </a:r>
            <a:r>
              <a:rPr sz="2400" b="1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autonomy </a:t>
            </a:r>
            <a:r>
              <a:rPr sz="2400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is a priority. They need to purse their studies and research, build up their careers</a:t>
            </a:r>
          </a:p>
        </p:txBody>
      </p:sp>
      <p:grpSp>
        <p:nvGrpSpPr>
          <p:cNvPr id="234" name="Group 234"/>
          <p:cNvGrpSpPr/>
          <p:nvPr/>
        </p:nvGrpSpPr>
        <p:grpSpPr>
          <a:xfrm>
            <a:off x="457199" y="2616200"/>
            <a:ext cx="3017839" cy="1828801"/>
            <a:chOff x="0" y="0"/>
            <a:chExt cx="4292035" cy="2600960"/>
          </a:xfrm>
        </p:grpSpPr>
        <p:sp>
          <p:nvSpPr>
            <p:cNvPr id="232" name="Shape 232"/>
            <p:cNvSpPr/>
            <p:nvPr/>
          </p:nvSpPr>
          <p:spPr>
            <a:xfrm>
              <a:off x="0" y="0"/>
              <a:ext cx="4292036" cy="2600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CA00"/>
            </a:solidFill>
            <a:ln w="12700" cap="flat">
              <a:solidFill>
                <a:srgbClr val="929292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28573" marR="28573">
                <a:defRPr sz="3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imes New Roman"/>
                </a:defRPr>
              </a:pPr>
              <a:endParaRPr/>
            </a:p>
          </p:txBody>
        </p:sp>
        <p:sp>
          <p:nvSpPr>
            <p:cNvPr id="233" name="Shape 233"/>
            <p:cNvSpPr/>
            <p:nvPr/>
          </p:nvSpPr>
          <p:spPr>
            <a:xfrm>
              <a:off x="628791" y="306493"/>
              <a:ext cx="3034454" cy="19879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4186" tIns="54186" rIns="54186" bIns="54186" numCol="1" anchor="ctr">
              <a:spAutoFit/>
            </a:bodyPr>
            <a:lstStyle/>
            <a:p>
              <a:pPr marL="27224" marR="27224" algn="ctr">
                <a:buClr>
                  <a:srgbClr val="000000"/>
                </a:buClr>
                <a:buFont typeface="Times New Roman"/>
                <a:tabLst>
                  <a:tab pos="26788" algn="l"/>
                  <a:tab pos="669703" algn="l"/>
                  <a:tab pos="1312617" algn="l"/>
                  <a:tab pos="1955532" algn="l"/>
                  <a:tab pos="2598447" algn="l"/>
                  <a:tab pos="3241361" algn="l"/>
                  <a:tab pos="3884276" algn="l"/>
                  <a:tab pos="4527191" algn="l"/>
                  <a:tab pos="5170105" algn="l"/>
                  <a:tab pos="5813020" algn="l"/>
                  <a:tab pos="6455935" algn="l"/>
                  <a:tab pos="7098849" algn="l"/>
                </a:tabLst>
                <a:defRPr sz="1800">
                  <a:uFillTx/>
                </a:defRPr>
              </a:pPr>
              <a:r>
                <a:rPr sz="2100" b="1" i="1">
                  <a:uFill>
                    <a:solidFill/>
                  </a:uFill>
                  <a:latin typeface="Calibri"/>
                  <a:ea typeface="Calibri"/>
                  <a:cs typeface="Calibri"/>
                  <a:sym typeface="Calibri"/>
                </a:rPr>
                <a:t>Granting autonomy </a:t>
              </a:r>
            </a:p>
            <a:p>
              <a:pPr marL="27224" marR="27224" algn="ctr">
                <a:buClr>
                  <a:srgbClr val="000000"/>
                </a:buClr>
                <a:buFont typeface="Times New Roman"/>
                <a:tabLst>
                  <a:tab pos="26788" algn="l"/>
                  <a:tab pos="669703" algn="l"/>
                  <a:tab pos="1312617" algn="l"/>
                  <a:tab pos="1955532" algn="l"/>
                  <a:tab pos="2598447" algn="l"/>
                  <a:tab pos="3241361" algn="l"/>
                  <a:tab pos="3884276" algn="l"/>
                  <a:tab pos="4527191" algn="l"/>
                  <a:tab pos="5170105" algn="l"/>
                  <a:tab pos="5813020" algn="l"/>
                  <a:tab pos="6455935" algn="l"/>
                  <a:tab pos="7098849" algn="l"/>
                </a:tabLst>
                <a:defRPr sz="1800">
                  <a:uFillTx/>
                </a:defRPr>
              </a:pPr>
              <a:r>
                <a:rPr sz="2100" b="1" i="1">
                  <a:uFill>
                    <a:solidFill/>
                  </a:uFill>
                  <a:latin typeface="Calibri"/>
                  <a:ea typeface="Calibri"/>
                  <a:cs typeface="Calibri"/>
                  <a:sym typeface="Calibri"/>
                </a:rPr>
                <a:t>leads to Empowerment</a:t>
              </a:r>
            </a:p>
          </p:txBody>
        </p:sp>
      </p:grpSp>
      <p:sp>
        <p:nvSpPr>
          <p:cNvPr id="235" name="Shape 235"/>
          <p:cNvSpPr/>
          <p:nvPr/>
        </p:nvSpPr>
        <p:spPr>
          <a:xfrm>
            <a:off x="1258887" y="6330950"/>
            <a:ext cx="6565901" cy="230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buClr>
                <a:srgbClr val="000000"/>
              </a:buClr>
              <a:buFont typeface="Times New Roman"/>
              <a:tabLst>
                <a:tab pos="38100" algn="l"/>
                <a:tab pos="952500" algn="l"/>
                <a:tab pos="1866900" algn="l"/>
                <a:tab pos="2781300" algn="l"/>
                <a:tab pos="3695700" algn="l"/>
                <a:tab pos="4610100" algn="l"/>
                <a:tab pos="5524500" algn="l"/>
                <a:tab pos="6438900" algn="l"/>
                <a:tab pos="7353300" algn="l"/>
                <a:tab pos="8267700" algn="l"/>
                <a:tab pos="9182100" algn="l"/>
                <a:tab pos="10096500" algn="l"/>
              </a:tabLst>
              <a:defRPr sz="22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defRPr sz="1800">
                <a:uFillTx/>
              </a:defRPr>
            </a:pPr>
            <a:r>
              <a:rPr sz="1500">
                <a:uFill>
                  <a:solidFill/>
                </a:uFill>
              </a:rPr>
              <a:t>* Data from Researchers’ Report 2013, DG Research &amp; Innovation</a:t>
            </a:r>
          </a:p>
        </p:txBody>
      </p:sp>
      <p:sp>
        <p:nvSpPr>
          <p:cNvPr id="236" name="Shape 236"/>
          <p:cNvSpPr>
            <a:spLocks noGrp="1"/>
          </p:cNvSpPr>
          <p:nvPr>
            <p:ph type="sldNum" sz="quarter" idx="2"/>
          </p:nvPr>
        </p:nvSpPr>
        <p:spPr>
          <a:xfrm>
            <a:off x="4362450" y="6388100"/>
            <a:ext cx="419100" cy="431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tabLst>
                <a:tab pos="26788" algn="l"/>
                <a:tab pos="669703" algn="l"/>
                <a:tab pos="1312617" algn="l"/>
                <a:tab pos="1955532" algn="l"/>
                <a:tab pos="2598447" algn="l"/>
                <a:tab pos="3241361" algn="l"/>
                <a:tab pos="3884276" algn="l"/>
                <a:tab pos="4527191" algn="l"/>
                <a:tab pos="5170105" algn="l"/>
                <a:tab pos="5813020" algn="l"/>
                <a:tab pos="6455935" algn="l"/>
                <a:tab pos="7098849" algn="l"/>
              </a:tabLst>
            </a:lvl1pPr>
          </a:lstStyle>
          <a:p>
            <a:pPr lvl="0">
              <a:defRPr sz="1800">
                <a:uFillTx/>
              </a:defRPr>
            </a:pPr>
            <a:fld id="{86CB4B4D-7CA3-9044-876B-883B54F8677D}" type="slidenum">
              <a:rPr sz="800">
                <a:uFill>
                  <a:solidFill>
                    <a:srgbClr val="FFFFFF"/>
                  </a:solidFill>
                </a:uFill>
              </a:rPr>
              <a:t>5</a:t>
            </a:fld>
            <a:endParaRPr sz="800">
              <a:uFill>
                <a:solidFill>
                  <a:srgbClr val="FFFFFF"/>
                </a:solidFill>
              </a:uFill>
            </a:endParaRPr>
          </a:p>
        </p:txBody>
      </p:sp>
    </p:spTree>
    <p:extLst>
      <p:ext uri="{BB962C8B-B14F-4D97-AF65-F5344CB8AC3E}">
        <p14:creationId xmlns:p14="http://schemas.microsoft.com/office/powerpoint/2010/main" val="395504415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/>
          <p:nvPr/>
        </p:nvSpPr>
        <p:spPr>
          <a:xfrm>
            <a:off x="4114799" y="152400"/>
            <a:ext cx="4737101" cy="477054"/>
          </a:xfrm>
          <a:prstGeom prst="rect">
            <a:avLst/>
          </a:prstGeom>
          <a:ln>
            <a:round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38100" algn="l"/>
                <a:tab pos="952500" algn="l"/>
                <a:tab pos="1866900" algn="l"/>
                <a:tab pos="2781300" algn="l"/>
                <a:tab pos="3695700" algn="l"/>
                <a:tab pos="4610100" algn="l"/>
                <a:tab pos="5524500" algn="l"/>
                <a:tab pos="6438900" algn="l"/>
                <a:tab pos="7353300" algn="l"/>
                <a:tab pos="8267700" algn="l"/>
                <a:tab pos="9182100" algn="l"/>
                <a:tab pos="10096500" algn="l"/>
              </a:tabLst>
              <a:defRPr sz="44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lvl="0">
              <a:defRPr sz="1800">
                <a:uFillTx/>
              </a:defRPr>
            </a:pPr>
            <a:r>
              <a:rPr lang="it-IT" sz="3100" dirty="0" smtClean="0">
                <a:uFill>
                  <a:solidFill>
                    <a:srgbClr val="FFFFFF"/>
                  </a:solidFill>
                </a:uFill>
              </a:rPr>
              <a:t>Challenge </a:t>
            </a:r>
            <a:r>
              <a:rPr lang="it-IT" sz="3100" dirty="0" err="1" smtClean="0">
                <a:uFill>
                  <a:solidFill>
                    <a:srgbClr val="FFFFFF"/>
                  </a:solidFill>
                </a:uFill>
              </a:rPr>
              <a:t>Prize</a:t>
            </a:r>
            <a:endParaRPr sz="3100" dirty="0"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3834131" y="1302383"/>
            <a:ext cx="4521201" cy="2708434"/>
          </a:xfrm>
          <a:prstGeom prst="rect">
            <a:avLst/>
          </a:prstGeom>
          <a:ln>
            <a:round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buClr>
                <a:srgbClr val="000000"/>
              </a:buClr>
              <a:buFont typeface="Times New Roman"/>
              <a:tabLst>
                <a:tab pos="26788" algn="l"/>
                <a:tab pos="669703" algn="l"/>
                <a:tab pos="1312617" algn="l"/>
                <a:tab pos="1955532" algn="l"/>
                <a:tab pos="2598447" algn="l"/>
                <a:tab pos="3241361" algn="l"/>
                <a:tab pos="3884276" algn="l"/>
                <a:tab pos="4527191" algn="l"/>
                <a:tab pos="5170105" algn="l"/>
                <a:tab pos="5813020" algn="l"/>
                <a:tab pos="6455935" algn="l"/>
                <a:tab pos="7098849" algn="l"/>
              </a:tabLst>
              <a:defRPr sz="1800">
                <a:uFillTx/>
              </a:defRPr>
            </a:pPr>
            <a:r>
              <a:rPr sz="2400">
                <a:uFill>
                  <a:solidFill/>
                </a:uFill>
                <a:latin typeface="Gill Sans"/>
                <a:ea typeface="Gill Sans"/>
                <a:cs typeface="Gill Sans"/>
                <a:sym typeface="Gill Sans"/>
              </a:rPr>
              <a:t>Empowering Researcher doesn’t mean leaving them in the ivory tower of Academia.</a:t>
            </a:r>
          </a:p>
          <a:p>
            <a:pPr>
              <a:buClr>
                <a:srgbClr val="000000"/>
              </a:buClr>
              <a:buFont typeface="Times New Roman"/>
              <a:tabLst>
                <a:tab pos="26788" algn="l"/>
                <a:tab pos="669703" algn="l"/>
                <a:tab pos="1312617" algn="l"/>
                <a:tab pos="1955532" algn="l"/>
                <a:tab pos="2598447" algn="l"/>
                <a:tab pos="3241361" algn="l"/>
                <a:tab pos="3884276" algn="l"/>
                <a:tab pos="4527191" algn="l"/>
                <a:tab pos="5170105" algn="l"/>
                <a:tab pos="5813020" algn="l"/>
                <a:tab pos="6455935" algn="l"/>
                <a:tab pos="7098849" algn="l"/>
              </a:tabLst>
              <a:defRPr sz="1800">
                <a:uFillTx/>
              </a:defRPr>
            </a:pPr>
            <a:endParaRPr sz="800">
              <a:uFill>
                <a:solidFill>
                  <a:srgbClr val="FFFFFF"/>
                </a:solidFill>
              </a:uFill>
            </a:endParaRPr>
          </a:p>
          <a:p>
            <a:pPr>
              <a:buClr>
                <a:srgbClr val="000000"/>
              </a:buClr>
              <a:buFont typeface="Times New Roman"/>
              <a:tabLst>
                <a:tab pos="26788" algn="l"/>
                <a:tab pos="669703" algn="l"/>
                <a:tab pos="1312617" algn="l"/>
                <a:tab pos="1955532" algn="l"/>
                <a:tab pos="2598447" algn="l"/>
                <a:tab pos="3241361" algn="l"/>
                <a:tab pos="3884276" algn="l"/>
                <a:tab pos="4527191" algn="l"/>
                <a:tab pos="5170105" algn="l"/>
                <a:tab pos="5813020" algn="l"/>
                <a:tab pos="6455935" algn="l"/>
                <a:tab pos="7098849" algn="l"/>
              </a:tabLst>
              <a:defRPr sz="1800">
                <a:uFillTx/>
              </a:defRPr>
            </a:pPr>
            <a:r>
              <a:rPr sz="2400">
                <a:uFill>
                  <a:solidFill/>
                </a:uFill>
                <a:latin typeface="Gill Sans"/>
                <a:ea typeface="Gill Sans"/>
                <a:cs typeface="Gill Sans"/>
                <a:sym typeface="Gill Sans"/>
              </a:rPr>
              <a:t>The Peer Review methods are showing their weaknesses compared to well coordinated </a:t>
            </a:r>
            <a:r>
              <a:rPr sz="2400" b="1">
                <a:uFill>
                  <a:solidFill/>
                </a:uFill>
                <a:latin typeface="Gill Sans"/>
                <a:ea typeface="Gill Sans"/>
                <a:cs typeface="Gill Sans"/>
                <a:sym typeface="Gill Sans"/>
              </a:rPr>
              <a:t>crowdsourcing</a:t>
            </a:r>
            <a:r>
              <a:rPr sz="2400">
                <a:uFill>
                  <a:solidFill/>
                </a:uFill>
                <a:latin typeface="Gill Sans"/>
                <a:ea typeface="Gill Sans"/>
                <a:cs typeface="Gill Sans"/>
                <a:sym typeface="Gill Sans"/>
              </a:rPr>
              <a:t> dynamics.</a:t>
            </a:r>
          </a:p>
        </p:txBody>
      </p:sp>
      <p:grpSp>
        <p:nvGrpSpPr>
          <p:cNvPr id="242" name="Group 242"/>
          <p:cNvGrpSpPr/>
          <p:nvPr/>
        </p:nvGrpSpPr>
        <p:grpSpPr>
          <a:xfrm>
            <a:off x="214312" y="2468562"/>
            <a:ext cx="3259139" cy="1976439"/>
            <a:chOff x="0" y="0"/>
            <a:chExt cx="4635218" cy="2810934"/>
          </a:xfrm>
        </p:grpSpPr>
        <p:sp>
          <p:nvSpPr>
            <p:cNvPr id="240" name="Shape 240"/>
            <p:cNvSpPr/>
            <p:nvPr/>
          </p:nvSpPr>
          <p:spPr>
            <a:xfrm>
              <a:off x="0" y="0"/>
              <a:ext cx="4635218" cy="28109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CA00"/>
            </a:solidFill>
            <a:ln w="12700" cap="flat">
              <a:solidFill>
                <a:srgbClr val="929292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28573" marR="28573">
                <a:defRPr sz="3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imes New Roman"/>
                </a:defRPr>
              </a:pPr>
              <a:endParaRPr/>
            </a:p>
          </p:txBody>
        </p:sp>
        <p:sp>
          <p:nvSpPr>
            <p:cNvPr id="241" name="Shape 241"/>
            <p:cNvSpPr/>
            <p:nvPr/>
          </p:nvSpPr>
          <p:spPr>
            <a:xfrm>
              <a:off x="682976" y="397483"/>
              <a:ext cx="3269264" cy="20159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4186" tIns="54186" rIns="54186" bIns="54186" numCol="1" anchor="ctr">
              <a:spAutoFit/>
            </a:bodyPr>
            <a:lstStyle/>
            <a:p>
              <a:pPr marL="27224" marR="27224" algn="ctr">
                <a:buClr>
                  <a:srgbClr val="000000"/>
                </a:buClr>
                <a:buFont typeface="Times New Roman"/>
                <a:tabLst>
                  <a:tab pos="26788" algn="l"/>
                  <a:tab pos="669703" algn="l"/>
                  <a:tab pos="1312617" algn="l"/>
                  <a:tab pos="1955532" algn="l"/>
                  <a:tab pos="2598447" algn="l"/>
                  <a:tab pos="3241361" algn="l"/>
                  <a:tab pos="3884276" algn="l"/>
                  <a:tab pos="4527191" algn="l"/>
                  <a:tab pos="5170105" algn="l"/>
                  <a:tab pos="5813020" algn="l"/>
                  <a:tab pos="6455935" algn="l"/>
                  <a:tab pos="7098849" algn="l"/>
                </a:tabLst>
                <a:defRPr sz="1800">
                  <a:uFillTx/>
                </a:defRPr>
              </a:pPr>
              <a:r>
                <a:rPr sz="1700" b="1" i="1">
                  <a:uFill>
                    <a:solidFill/>
                  </a:uFill>
                  <a:latin typeface="Calibri"/>
                  <a:ea typeface="Calibri"/>
                  <a:cs typeface="Calibri"/>
                  <a:sym typeface="Calibri"/>
                </a:rPr>
                <a:t>Inducement Prize: </a:t>
              </a:r>
            </a:p>
            <a:p>
              <a:pPr marL="27224" marR="27224" algn="ctr">
                <a:buClr>
                  <a:srgbClr val="000000"/>
                </a:buClr>
                <a:buFont typeface="Times New Roman"/>
                <a:tabLst>
                  <a:tab pos="26788" algn="l"/>
                  <a:tab pos="669703" algn="l"/>
                  <a:tab pos="1312617" algn="l"/>
                  <a:tab pos="1955532" algn="l"/>
                  <a:tab pos="2598447" algn="l"/>
                  <a:tab pos="3241361" algn="l"/>
                  <a:tab pos="3884276" algn="l"/>
                  <a:tab pos="4527191" algn="l"/>
                  <a:tab pos="5170105" algn="l"/>
                  <a:tab pos="5813020" algn="l"/>
                  <a:tab pos="6455935" algn="l"/>
                  <a:tab pos="7098849" algn="l"/>
                </a:tabLst>
                <a:defRPr sz="1800">
                  <a:uFillTx/>
                </a:defRPr>
              </a:pPr>
              <a:r>
                <a:rPr sz="1700" b="1" i="1">
                  <a:uFill>
                    <a:solidFill/>
                  </a:uFill>
                  <a:latin typeface="Calibri"/>
                  <a:ea typeface="Calibri"/>
                  <a:cs typeface="Calibri"/>
                  <a:sym typeface="Calibri"/>
                </a:rPr>
                <a:t>this new instrument is changing </a:t>
              </a:r>
            </a:p>
            <a:p>
              <a:pPr marL="27224" marR="27224" algn="ctr">
                <a:buClr>
                  <a:srgbClr val="000000"/>
                </a:buClr>
                <a:buFont typeface="Times New Roman"/>
                <a:tabLst>
                  <a:tab pos="26788" algn="l"/>
                  <a:tab pos="669703" algn="l"/>
                  <a:tab pos="1312617" algn="l"/>
                  <a:tab pos="1955532" algn="l"/>
                  <a:tab pos="2598447" algn="l"/>
                  <a:tab pos="3241361" algn="l"/>
                  <a:tab pos="3884276" algn="l"/>
                  <a:tab pos="4527191" algn="l"/>
                  <a:tab pos="5170105" algn="l"/>
                  <a:tab pos="5813020" algn="l"/>
                  <a:tab pos="6455935" algn="l"/>
                  <a:tab pos="7098849" algn="l"/>
                </a:tabLst>
                <a:defRPr sz="1800">
                  <a:uFillTx/>
                </a:defRPr>
              </a:pPr>
              <a:r>
                <a:rPr sz="1700" b="1" i="1">
                  <a:uFill>
                    <a:solidFill/>
                  </a:uFill>
                  <a:latin typeface="Calibri"/>
                  <a:ea typeface="Calibri"/>
                  <a:cs typeface="Calibri"/>
                  <a:sym typeface="Calibri"/>
                </a:rPr>
                <a:t>open innovation’s dynamics</a:t>
              </a:r>
              <a:r>
                <a:rPr sz="1500" b="1" i="1">
                  <a:uFill>
                    <a:solidFill/>
                  </a:uFill>
                  <a:latin typeface="Calibri"/>
                  <a:ea typeface="Calibri"/>
                  <a:cs typeface="Calibri"/>
                  <a:sym typeface="Calibri"/>
                </a:rPr>
                <a:t> </a:t>
              </a:r>
            </a:p>
          </p:txBody>
        </p:sp>
      </p:grpSp>
      <p:grpSp>
        <p:nvGrpSpPr>
          <p:cNvPr id="245" name="Group 245"/>
          <p:cNvGrpSpPr/>
          <p:nvPr/>
        </p:nvGrpSpPr>
        <p:grpSpPr>
          <a:xfrm>
            <a:off x="2330450" y="5121275"/>
            <a:ext cx="4483102" cy="1096964"/>
            <a:chOff x="0" y="0"/>
            <a:chExt cx="6375965" cy="1560125"/>
          </a:xfrm>
        </p:grpSpPr>
        <p:sp>
          <p:nvSpPr>
            <p:cNvPr id="243" name="Shape 243"/>
            <p:cNvSpPr/>
            <p:nvPr/>
          </p:nvSpPr>
          <p:spPr>
            <a:xfrm>
              <a:off x="2258" y="0"/>
              <a:ext cx="6371450" cy="1560125"/>
            </a:xfrm>
            <a:prstGeom prst="roundRect">
              <a:avLst>
                <a:gd name="adj" fmla="val 101"/>
              </a:avLst>
            </a:prstGeom>
            <a:solidFill>
              <a:srgbClr val="FFFFFF"/>
            </a:solidFill>
            <a:ln w="12700" cap="flat">
              <a:solidFill>
                <a:srgbClr val="929292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28573" marR="28573">
                <a:defRPr sz="3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imes New Roman"/>
                </a:defRPr>
              </a:pPr>
              <a:endParaRPr/>
            </a:p>
          </p:txBody>
        </p:sp>
        <p:sp>
          <p:nvSpPr>
            <p:cNvPr id="244" name="Shape 244"/>
            <p:cNvSpPr/>
            <p:nvPr/>
          </p:nvSpPr>
          <p:spPr>
            <a:xfrm>
              <a:off x="0" y="183865"/>
              <a:ext cx="6375965" cy="11923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spAutoFit/>
            </a:bodyPr>
            <a:lstStyle/>
            <a:p>
              <a:pPr marL="27554" marR="27554" algn="ctr">
                <a:buClr>
                  <a:srgbClr val="000000"/>
                </a:buClr>
                <a:buFont typeface="Times New Roman"/>
                <a:tabLst>
                  <a:tab pos="26788" algn="l"/>
                  <a:tab pos="669703" algn="l"/>
                  <a:tab pos="1312617" algn="l"/>
                  <a:tab pos="1955532" algn="l"/>
                  <a:tab pos="2598447" algn="l"/>
                  <a:tab pos="3241361" algn="l"/>
                  <a:tab pos="3884276" algn="l"/>
                  <a:tab pos="4527191" algn="l"/>
                  <a:tab pos="5170105" algn="l"/>
                  <a:tab pos="5813020" algn="l"/>
                  <a:tab pos="6455935" algn="l"/>
                  <a:tab pos="7098849" algn="l"/>
                </a:tabLst>
                <a:defRPr sz="1800">
                  <a:uFillTx/>
                </a:defRPr>
              </a:pPr>
              <a:r>
                <a:rPr sz="1500">
                  <a:uFill>
                    <a:solidFill/>
                  </a:uFill>
                  <a:latin typeface="Calibri"/>
                  <a:ea typeface="Calibri"/>
                  <a:cs typeface="Calibri"/>
                  <a:sym typeface="Calibri"/>
                </a:rPr>
                <a:t>i.e. NASA’s Centennial Challenges;</a:t>
              </a:r>
            </a:p>
            <a:p>
              <a:pPr marL="27554" marR="27554" algn="ctr">
                <a:buClr>
                  <a:srgbClr val="000000"/>
                </a:buClr>
                <a:buFont typeface="Times New Roman"/>
                <a:tabLst>
                  <a:tab pos="26788" algn="l"/>
                  <a:tab pos="669703" algn="l"/>
                  <a:tab pos="1312617" algn="l"/>
                  <a:tab pos="1955532" algn="l"/>
                  <a:tab pos="2598447" algn="l"/>
                  <a:tab pos="3241361" algn="l"/>
                  <a:tab pos="3884276" algn="l"/>
                  <a:tab pos="4527191" algn="l"/>
                  <a:tab pos="5170105" algn="l"/>
                  <a:tab pos="5813020" algn="l"/>
                  <a:tab pos="6455935" algn="l"/>
                  <a:tab pos="7098849" algn="l"/>
                </a:tabLst>
                <a:defRPr sz="1800">
                  <a:uFillTx/>
                </a:defRPr>
              </a:pPr>
              <a:r>
                <a:rPr sz="1500">
                  <a:uFill>
                    <a:solidFill/>
                  </a:uFill>
                  <a:latin typeface="Calibri"/>
                  <a:ea typeface="Calibri"/>
                  <a:cs typeface="Calibri"/>
                  <a:sym typeface="Calibri"/>
                </a:rPr>
                <a:t>H 2020, EU Commission will launch </a:t>
              </a:r>
            </a:p>
            <a:p>
              <a:pPr marL="27554" marR="27554" algn="ctr">
                <a:buClr>
                  <a:srgbClr val="000000"/>
                </a:buClr>
                <a:buFont typeface="Times New Roman"/>
                <a:tabLst>
                  <a:tab pos="26788" algn="l"/>
                  <a:tab pos="669703" algn="l"/>
                  <a:tab pos="1312617" algn="l"/>
                  <a:tab pos="1955532" algn="l"/>
                  <a:tab pos="2598447" algn="l"/>
                  <a:tab pos="3241361" algn="l"/>
                  <a:tab pos="3884276" algn="l"/>
                  <a:tab pos="4527191" algn="l"/>
                  <a:tab pos="5170105" algn="l"/>
                  <a:tab pos="5813020" algn="l"/>
                  <a:tab pos="6455935" algn="l"/>
                  <a:tab pos="7098849" algn="l"/>
                </a:tabLst>
                <a:defRPr sz="1800">
                  <a:uFillTx/>
                </a:defRPr>
              </a:pPr>
              <a:r>
                <a:rPr sz="1500">
                  <a:uFill>
                    <a:solidFill/>
                  </a:uFill>
                  <a:latin typeface="Calibri"/>
                  <a:ea typeface="Calibri"/>
                  <a:cs typeface="Calibri"/>
                  <a:sym typeface="Calibri"/>
                </a:rPr>
                <a:t>three ICT-related inducement prizes in 2014-2015.</a:t>
              </a:r>
            </a:p>
          </p:txBody>
        </p:sp>
      </p:grpSp>
      <p:sp>
        <p:nvSpPr>
          <p:cNvPr id="246" name="Shape 246"/>
          <p:cNvSpPr>
            <a:spLocks noGrp="1"/>
          </p:cNvSpPr>
          <p:nvPr>
            <p:ph type="sldNum" sz="quarter" idx="2"/>
          </p:nvPr>
        </p:nvSpPr>
        <p:spPr>
          <a:xfrm>
            <a:off x="4362450" y="6388100"/>
            <a:ext cx="419100" cy="431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tabLst>
                <a:tab pos="26788" algn="l"/>
                <a:tab pos="669703" algn="l"/>
                <a:tab pos="1312617" algn="l"/>
                <a:tab pos="1955532" algn="l"/>
                <a:tab pos="2598447" algn="l"/>
                <a:tab pos="3241361" algn="l"/>
                <a:tab pos="3884276" algn="l"/>
                <a:tab pos="4527191" algn="l"/>
                <a:tab pos="5170105" algn="l"/>
                <a:tab pos="5813020" algn="l"/>
                <a:tab pos="6455935" algn="l"/>
                <a:tab pos="7098849" algn="l"/>
              </a:tabLst>
            </a:lvl1pPr>
          </a:lstStyle>
          <a:p>
            <a:pPr lvl="0">
              <a:defRPr sz="1800">
                <a:uFillTx/>
              </a:defRPr>
            </a:pPr>
            <a:fld id="{86CB4B4D-7CA3-9044-876B-883B54F8677D}" type="slidenum">
              <a:rPr sz="800">
                <a:uFill>
                  <a:solidFill>
                    <a:srgbClr val="FFFFFF"/>
                  </a:solidFill>
                </a:uFill>
              </a:rPr>
              <a:t>6</a:t>
            </a:fld>
            <a:endParaRPr sz="800">
              <a:uFill>
                <a:solidFill>
                  <a:srgbClr val="FFFFFF"/>
                </a:solidFill>
              </a:uFill>
            </a:endParaRPr>
          </a:p>
        </p:txBody>
      </p:sp>
    </p:spTree>
    <p:extLst>
      <p:ext uri="{BB962C8B-B14F-4D97-AF65-F5344CB8AC3E}">
        <p14:creationId xmlns:p14="http://schemas.microsoft.com/office/powerpoint/2010/main" val="253797863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/>
          <p:nvPr/>
        </p:nvSpPr>
        <p:spPr>
          <a:xfrm>
            <a:off x="4114799" y="152400"/>
            <a:ext cx="4737101" cy="538609"/>
          </a:xfrm>
          <a:prstGeom prst="rect">
            <a:avLst/>
          </a:prstGeom>
          <a:ln>
            <a:round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38100" algn="l"/>
                <a:tab pos="952500" algn="l"/>
                <a:tab pos="1866900" algn="l"/>
                <a:tab pos="2781300" algn="l"/>
                <a:tab pos="3695700" algn="l"/>
                <a:tab pos="4610100" algn="l"/>
                <a:tab pos="5524500" algn="l"/>
                <a:tab pos="6438900" algn="l"/>
                <a:tab pos="7353300" algn="l"/>
                <a:tab pos="8267700" algn="l"/>
                <a:tab pos="9182100" algn="l"/>
                <a:tab pos="10096500" algn="l"/>
              </a:tabLst>
              <a:defRPr sz="50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lvl="0">
              <a:defRPr sz="1800">
                <a:uFillTx/>
              </a:defRPr>
            </a:pPr>
            <a:r>
              <a:rPr sz="3500">
                <a:uFill>
                  <a:solidFill>
                    <a:srgbClr val="FFFFFF"/>
                  </a:solidFill>
                </a:uFill>
              </a:rPr>
              <a:t>Multilateralism</a:t>
            </a:r>
          </a:p>
        </p:txBody>
      </p:sp>
      <p:sp>
        <p:nvSpPr>
          <p:cNvPr id="249" name="Shape 249"/>
          <p:cNvSpPr/>
          <p:nvPr/>
        </p:nvSpPr>
        <p:spPr>
          <a:xfrm>
            <a:off x="3563938" y="1196975"/>
            <a:ext cx="4889500" cy="4524315"/>
          </a:xfrm>
          <a:prstGeom prst="rect">
            <a:avLst/>
          </a:prstGeom>
          <a:ln>
            <a:round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179361" indent="-151799">
              <a:buClr>
                <a:srgbClr val="000000"/>
              </a:buClr>
              <a:buFont typeface="Times New Roman"/>
              <a:tabLst>
                <a:tab pos="26788" algn="l"/>
                <a:tab pos="669703" algn="l"/>
                <a:tab pos="1312617" algn="l"/>
                <a:tab pos="1955532" algn="l"/>
                <a:tab pos="2598447" algn="l"/>
                <a:tab pos="3241361" algn="l"/>
                <a:tab pos="3884276" algn="l"/>
                <a:tab pos="4527191" algn="l"/>
                <a:tab pos="5170105" algn="l"/>
                <a:tab pos="5813020" algn="l"/>
                <a:tab pos="6455935" algn="l"/>
                <a:tab pos="7098849" algn="l"/>
              </a:tabLst>
              <a:defRPr sz="1800">
                <a:uFillTx/>
              </a:defRPr>
            </a:pPr>
            <a:r>
              <a:rPr sz="2100" b="1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Academy = Multilateralism</a:t>
            </a:r>
          </a:p>
          <a:p>
            <a:pPr marL="179361" indent="-151799">
              <a:buClr>
                <a:srgbClr val="000000"/>
              </a:buClr>
              <a:buFont typeface="Times New Roman"/>
              <a:tabLst>
                <a:tab pos="26788" algn="l"/>
                <a:tab pos="669703" algn="l"/>
                <a:tab pos="1312617" algn="l"/>
                <a:tab pos="1955532" algn="l"/>
                <a:tab pos="2598447" algn="l"/>
                <a:tab pos="3241361" algn="l"/>
                <a:tab pos="3884276" algn="l"/>
                <a:tab pos="4527191" algn="l"/>
                <a:tab pos="5170105" algn="l"/>
                <a:tab pos="5813020" algn="l"/>
                <a:tab pos="6455935" algn="l"/>
                <a:tab pos="7098849" algn="l"/>
              </a:tabLst>
              <a:defRPr sz="1800">
                <a:uFillTx/>
              </a:defRPr>
            </a:pPr>
            <a:endParaRPr sz="2100">
              <a:uFill>
                <a:solidFill>
                  <a:srgbClr val="FFFFFF"/>
                </a:solidFill>
              </a:uFill>
            </a:endParaRPr>
          </a:p>
          <a:p>
            <a:pPr marL="179361" indent="-151799">
              <a:buClr>
                <a:srgbClr val="000000"/>
              </a:buClr>
              <a:buFont typeface="Times New Roman"/>
              <a:tabLst>
                <a:tab pos="26788" algn="l"/>
                <a:tab pos="669703" algn="l"/>
                <a:tab pos="1312617" algn="l"/>
                <a:tab pos="1955532" algn="l"/>
                <a:tab pos="2598447" algn="l"/>
                <a:tab pos="3241361" algn="l"/>
                <a:tab pos="3884276" algn="l"/>
                <a:tab pos="4527191" algn="l"/>
                <a:tab pos="5170105" algn="l"/>
                <a:tab pos="5813020" algn="l"/>
                <a:tab pos="6455935" algn="l"/>
                <a:tab pos="7098849" algn="l"/>
              </a:tabLst>
              <a:defRPr sz="1800">
                <a:uFillTx/>
              </a:defRPr>
            </a:pPr>
            <a:r>
              <a:rPr sz="2100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European Commission: </a:t>
            </a:r>
            <a:r>
              <a:rPr sz="2100" i="1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“the benefits of mobility across institutions, disciplines, countries and sectors are becoming increasingly recognized”</a:t>
            </a:r>
          </a:p>
          <a:p>
            <a:pPr marL="179361" indent="-151799">
              <a:buClr>
                <a:srgbClr val="000000"/>
              </a:buClr>
              <a:buFont typeface="Times New Roman"/>
              <a:tabLst>
                <a:tab pos="26788" algn="l"/>
                <a:tab pos="669703" algn="l"/>
                <a:tab pos="1312617" algn="l"/>
                <a:tab pos="1955532" algn="l"/>
                <a:tab pos="2598447" algn="l"/>
                <a:tab pos="3241361" algn="l"/>
                <a:tab pos="3884276" algn="l"/>
                <a:tab pos="4527191" algn="l"/>
                <a:tab pos="5170105" algn="l"/>
                <a:tab pos="5813020" algn="l"/>
                <a:tab pos="6455935" algn="l"/>
                <a:tab pos="7098849" algn="l"/>
              </a:tabLst>
              <a:defRPr sz="1800">
                <a:uFillTx/>
              </a:defRPr>
            </a:pPr>
            <a:endParaRPr sz="2100">
              <a:uFill>
                <a:solidFill/>
              </a:uFill>
              <a:latin typeface="Calibri"/>
              <a:ea typeface="Calibri"/>
              <a:cs typeface="Calibri"/>
              <a:sym typeface="Calibri"/>
            </a:endParaRPr>
          </a:p>
          <a:p>
            <a:pPr marL="103460" indent="-75900">
              <a:buClr>
                <a:srgbClr val="000000"/>
              </a:buClr>
              <a:buSzPct val="45000"/>
              <a:buFont typeface="Wingdings"/>
              <a:buChar char=""/>
              <a:tabLst>
                <a:tab pos="26788" algn="l"/>
                <a:tab pos="669703" algn="l"/>
                <a:tab pos="1312617" algn="l"/>
                <a:tab pos="1955532" algn="l"/>
                <a:tab pos="2598447" algn="l"/>
                <a:tab pos="3241361" algn="l"/>
                <a:tab pos="3884276" algn="l"/>
                <a:tab pos="4527191" algn="l"/>
                <a:tab pos="5170105" algn="l"/>
                <a:tab pos="5813020" algn="l"/>
                <a:tab pos="6455935" algn="l"/>
                <a:tab pos="7098849" algn="l"/>
              </a:tabLst>
              <a:defRPr sz="1800">
                <a:uFillTx/>
              </a:defRPr>
            </a:pPr>
            <a:r>
              <a:rPr sz="2100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Italian PhD students mobility: </a:t>
            </a:r>
            <a:r>
              <a:rPr sz="2100" b="1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37%</a:t>
            </a:r>
            <a:r>
              <a:rPr sz="2100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 (EU: 23%)</a:t>
            </a:r>
          </a:p>
          <a:p>
            <a:pPr marL="103460" indent="-75900">
              <a:buClr>
                <a:srgbClr val="000000"/>
              </a:buClr>
              <a:buSzPct val="45000"/>
              <a:buFont typeface="Wingdings"/>
              <a:buChar char=""/>
              <a:tabLst>
                <a:tab pos="26788" algn="l"/>
                <a:tab pos="669703" algn="l"/>
                <a:tab pos="1312617" algn="l"/>
                <a:tab pos="1955532" algn="l"/>
                <a:tab pos="2598447" algn="l"/>
                <a:tab pos="3241361" algn="l"/>
                <a:tab pos="3884276" algn="l"/>
                <a:tab pos="4527191" algn="l"/>
                <a:tab pos="5170105" algn="l"/>
                <a:tab pos="5813020" algn="l"/>
                <a:tab pos="6455935" algn="l"/>
                <a:tab pos="7098849" algn="l"/>
              </a:tabLst>
              <a:defRPr sz="1800">
                <a:uFillTx/>
              </a:defRPr>
            </a:pPr>
            <a:r>
              <a:rPr sz="2100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 PostDoc cross-sectoral mobility: </a:t>
            </a:r>
            <a:r>
              <a:rPr sz="2100" b="1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6%</a:t>
            </a:r>
            <a:r>
              <a:rPr sz="2100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 (EU: 30%)</a:t>
            </a:r>
          </a:p>
          <a:p>
            <a:pPr marL="179361" indent="-151799">
              <a:buClr>
                <a:srgbClr val="000000"/>
              </a:buClr>
              <a:buFont typeface="Wingdings"/>
              <a:tabLst>
                <a:tab pos="26788" algn="l"/>
                <a:tab pos="669703" algn="l"/>
                <a:tab pos="1312617" algn="l"/>
                <a:tab pos="1955532" algn="l"/>
                <a:tab pos="2598447" algn="l"/>
                <a:tab pos="3241361" algn="l"/>
                <a:tab pos="3884276" algn="l"/>
                <a:tab pos="4527191" algn="l"/>
                <a:tab pos="5170105" algn="l"/>
                <a:tab pos="5813020" algn="l"/>
                <a:tab pos="6455935" algn="l"/>
                <a:tab pos="7098849" algn="l"/>
              </a:tabLst>
              <a:defRPr sz="1800">
                <a:uFillTx/>
              </a:defRPr>
            </a:pPr>
            <a:endParaRPr sz="2100">
              <a:uFill>
                <a:solidFill/>
              </a:uFill>
              <a:latin typeface="Gill Sans"/>
              <a:ea typeface="Gill Sans"/>
              <a:cs typeface="Gill Sans"/>
              <a:sym typeface="Gill Sans"/>
            </a:endParaRPr>
          </a:p>
          <a:p>
            <a:pPr marL="179361" indent="-151799">
              <a:buClr>
                <a:srgbClr val="000000"/>
              </a:buClr>
              <a:buFont typeface="Gill Sans"/>
              <a:tabLst>
                <a:tab pos="26788" algn="l"/>
                <a:tab pos="669703" algn="l"/>
                <a:tab pos="1312617" algn="l"/>
                <a:tab pos="1955532" algn="l"/>
                <a:tab pos="2598447" algn="l"/>
                <a:tab pos="3241361" algn="l"/>
                <a:tab pos="3884276" algn="l"/>
                <a:tab pos="4527191" algn="l"/>
                <a:tab pos="5170105" algn="l"/>
                <a:tab pos="5813020" algn="l"/>
                <a:tab pos="6455935" algn="l"/>
                <a:tab pos="7098849" algn="l"/>
              </a:tabLst>
              <a:defRPr sz="1800">
                <a:uFillTx/>
              </a:defRPr>
            </a:pPr>
            <a:r>
              <a:rPr sz="2100">
                <a:uFill>
                  <a:solidFill/>
                </a:uFill>
                <a:latin typeface="Gill Sans"/>
                <a:ea typeface="Gill Sans"/>
                <a:cs typeface="Gill Sans"/>
                <a:sym typeface="Gill Sans"/>
              </a:rPr>
              <a:t>* Data from Researchers’ Report 2013, DG Research &amp; Innovation</a:t>
            </a:r>
          </a:p>
        </p:txBody>
      </p:sp>
      <p:grpSp>
        <p:nvGrpSpPr>
          <p:cNvPr id="252" name="Group 252"/>
          <p:cNvGrpSpPr/>
          <p:nvPr/>
        </p:nvGrpSpPr>
        <p:grpSpPr>
          <a:xfrm>
            <a:off x="92075" y="2276474"/>
            <a:ext cx="3292477" cy="2957514"/>
            <a:chOff x="0" y="-1"/>
            <a:chExt cx="4682632" cy="4206242"/>
          </a:xfrm>
        </p:grpSpPr>
        <p:sp>
          <p:nvSpPr>
            <p:cNvPr id="250" name="Shape 250"/>
            <p:cNvSpPr/>
            <p:nvPr/>
          </p:nvSpPr>
          <p:spPr>
            <a:xfrm>
              <a:off x="0" y="-1"/>
              <a:ext cx="4682632" cy="4206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CA00"/>
            </a:solidFill>
            <a:ln w="12700" cap="flat">
              <a:solidFill>
                <a:srgbClr val="929292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28573" marR="28573">
                <a:defRPr sz="3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imes New Roman"/>
                </a:defRPr>
              </a:pPr>
              <a:endParaRPr/>
            </a:p>
          </p:txBody>
        </p:sp>
        <p:sp>
          <p:nvSpPr>
            <p:cNvPr id="251" name="Shape 251"/>
            <p:cNvSpPr/>
            <p:nvPr/>
          </p:nvSpPr>
          <p:spPr>
            <a:xfrm>
              <a:off x="688623" y="1281168"/>
              <a:ext cx="3305387" cy="16439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4186" tIns="54186" rIns="54186" bIns="54186" numCol="1" anchor="ctr">
              <a:spAutoFit/>
            </a:bodyPr>
            <a:lstStyle/>
            <a:p>
              <a:pPr marL="27224" marR="27224" algn="ctr">
                <a:buClr>
                  <a:srgbClr val="000000"/>
                </a:buClr>
                <a:buFont typeface="Times New Roman"/>
                <a:tabLst>
                  <a:tab pos="26788" algn="l"/>
                  <a:tab pos="669703" algn="l"/>
                  <a:tab pos="1312617" algn="l"/>
                  <a:tab pos="1955532" algn="l"/>
                  <a:tab pos="2598447" algn="l"/>
                  <a:tab pos="3241361" algn="l"/>
                  <a:tab pos="3884276" algn="l"/>
                  <a:tab pos="4527191" algn="l"/>
                  <a:tab pos="5170105" algn="l"/>
                  <a:tab pos="5813020" algn="l"/>
                  <a:tab pos="6455935" algn="l"/>
                  <a:tab pos="7098849" algn="l"/>
                </a:tabLst>
                <a:defRPr sz="1800">
                  <a:uFillTx/>
                </a:defRPr>
              </a:pPr>
              <a:r>
                <a:rPr sz="1700" b="1" dirty="0">
                  <a:uFill>
                    <a:solidFill/>
                  </a:uFill>
                  <a:latin typeface="Calibri"/>
                  <a:ea typeface="Calibri"/>
                  <a:cs typeface="Calibri"/>
                  <a:sym typeface="Calibri"/>
                </a:rPr>
                <a:t>The EU achieves its goals </a:t>
              </a:r>
            </a:p>
            <a:p>
              <a:pPr marL="27224" marR="27224" algn="ctr">
                <a:buClr>
                  <a:srgbClr val="000000"/>
                </a:buClr>
                <a:buFont typeface="Times New Roman"/>
                <a:tabLst>
                  <a:tab pos="26788" algn="l"/>
                  <a:tab pos="669703" algn="l"/>
                  <a:tab pos="1312617" algn="l"/>
                  <a:tab pos="1955532" algn="l"/>
                  <a:tab pos="2598447" algn="l"/>
                  <a:tab pos="3241361" algn="l"/>
                  <a:tab pos="3884276" algn="l"/>
                  <a:tab pos="4527191" algn="l"/>
                  <a:tab pos="5170105" algn="l"/>
                  <a:tab pos="5813020" algn="l"/>
                  <a:tab pos="6455935" algn="l"/>
                  <a:tab pos="7098849" algn="l"/>
                </a:tabLst>
                <a:defRPr sz="1800">
                  <a:uFillTx/>
                </a:defRPr>
              </a:pPr>
              <a:r>
                <a:rPr sz="1700" b="1" dirty="0">
                  <a:uFill>
                    <a:solidFill/>
                  </a:uFill>
                  <a:latin typeface="Calibri"/>
                  <a:ea typeface="Calibri"/>
                  <a:cs typeface="Calibri"/>
                  <a:sym typeface="Calibri"/>
                </a:rPr>
                <a:t>when it uses </a:t>
              </a:r>
            </a:p>
            <a:p>
              <a:pPr marL="27224" marR="27224" algn="ctr">
                <a:buClr>
                  <a:srgbClr val="000000"/>
                </a:buClr>
                <a:buFont typeface="Times New Roman"/>
                <a:tabLst>
                  <a:tab pos="26788" algn="l"/>
                  <a:tab pos="669703" algn="l"/>
                  <a:tab pos="1312617" algn="l"/>
                  <a:tab pos="1955532" algn="l"/>
                  <a:tab pos="2598447" algn="l"/>
                  <a:tab pos="3241361" algn="l"/>
                  <a:tab pos="3884276" algn="l"/>
                  <a:tab pos="4527191" algn="l"/>
                  <a:tab pos="5170105" algn="l"/>
                  <a:tab pos="5813020" algn="l"/>
                  <a:tab pos="6455935" algn="l"/>
                  <a:tab pos="7098849" algn="l"/>
                </a:tabLst>
                <a:defRPr sz="1800">
                  <a:uFillTx/>
                </a:defRPr>
              </a:pPr>
              <a:r>
                <a:rPr sz="1700" b="1" dirty="0">
                  <a:uFill>
                    <a:solidFill/>
                  </a:uFill>
                  <a:latin typeface="Calibri"/>
                  <a:ea typeface="Calibri"/>
                  <a:cs typeface="Calibri"/>
                  <a:sym typeface="Calibri"/>
                </a:rPr>
                <a:t>a multilateral approach. </a:t>
              </a:r>
            </a:p>
          </p:txBody>
        </p:sp>
      </p:grpSp>
      <p:sp>
        <p:nvSpPr>
          <p:cNvPr id="253" name="Shape 253"/>
          <p:cNvSpPr>
            <a:spLocks noGrp="1"/>
          </p:cNvSpPr>
          <p:nvPr>
            <p:ph type="sldNum" sz="quarter" idx="2"/>
          </p:nvPr>
        </p:nvSpPr>
        <p:spPr>
          <a:xfrm>
            <a:off x="4362450" y="6388100"/>
            <a:ext cx="419100" cy="431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tabLst>
                <a:tab pos="26788" algn="l"/>
                <a:tab pos="669703" algn="l"/>
                <a:tab pos="1312617" algn="l"/>
                <a:tab pos="1955532" algn="l"/>
                <a:tab pos="2598447" algn="l"/>
                <a:tab pos="3241361" algn="l"/>
                <a:tab pos="3884276" algn="l"/>
                <a:tab pos="4527191" algn="l"/>
                <a:tab pos="5170105" algn="l"/>
                <a:tab pos="5813020" algn="l"/>
                <a:tab pos="6455935" algn="l"/>
                <a:tab pos="7098849" algn="l"/>
              </a:tabLst>
            </a:lvl1pPr>
          </a:lstStyle>
          <a:p>
            <a:pPr lvl="0">
              <a:defRPr sz="1800">
                <a:uFillTx/>
              </a:defRPr>
            </a:pPr>
            <a:fld id="{86CB4B4D-7CA3-9044-876B-883B54F8677D}" type="slidenum">
              <a:rPr sz="800">
                <a:uFill>
                  <a:solidFill>
                    <a:srgbClr val="FFFFFF"/>
                  </a:solidFill>
                </a:uFill>
              </a:rPr>
              <a:t>7</a:t>
            </a:fld>
            <a:endParaRPr sz="800">
              <a:uFill>
                <a:solidFill>
                  <a:srgbClr val="FFFFFF"/>
                </a:solidFill>
              </a:uFill>
            </a:endParaRPr>
          </a:p>
        </p:txBody>
      </p:sp>
    </p:spTree>
    <p:extLst>
      <p:ext uri="{BB962C8B-B14F-4D97-AF65-F5344CB8AC3E}">
        <p14:creationId xmlns:p14="http://schemas.microsoft.com/office/powerpoint/2010/main" val="386901704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hape 255"/>
          <p:cNvSpPr/>
          <p:nvPr/>
        </p:nvSpPr>
        <p:spPr>
          <a:xfrm>
            <a:off x="4114799" y="152400"/>
            <a:ext cx="4737101" cy="477054"/>
          </a:xfrm>
          <a:prstGeom prst="rect">
            <a:avLst/>
          </a:prstGeom>
          <a:ln>
            <a:round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38100" algn="l"/>
                <a:tab pos="952500" algn="l"/>
                <a:tab pos="1866900" algn="l"/>
                <a:tab pos="2781300" algn="l"/>
                <a:tab pos="3695700" algn="l"/>
                <a:tab pos="4610100" algn="l"/>
                <a:tab pos="5524500" algn="l"/>
                <a:tab pos="6438900" algn="l"/>
                <a:tab pos="7353300" algn="l"/>
                <a:tab pos="8267700" algn="l"/>
                <a:tab pos="9182100" algn="l"/>
                <a:tab pos="10096500" algn="l"/>
              </a:tabLst>
              <a:defRPr sz="44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lvl="0">
              <a:defRPr sz="1800">
                <a:uFillTx/>
              </a:defRPr>
            </a:pPr>
            <a:r>
              <a:rPr sz="3100">
                <a:uFill>
                  <a:solidFill>
                    <a:srgbClr val="FFFFFF"/>
                  </a:solidFill>
                </a:uFill>
              </a:rPr>
              <a:t>Pay to be unbiased</a:t>
            </a:r>
          </a:p>
        </p:txBody>
      </p:sp>
      <p:sp>
        <p:nvSpPr>
          <p:cNvPr id="256" name="Shape 256"/>
          <p:cNvSpPr/>
          <p:nvPr/>
        </p:nvSpPr>
        <p:spPr>
          <a:xfrm>
            <a:off x="4754562" y="2282031"/>
            <a:ext cx="4521201" cy="2077492"/>
          </a:xfrm>
          <a:prstGeom prst="rect">
            <a:avLst/>
          </a:prstGeom>
          <a:ln>
            <a:round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179361" indent="-151799">
              <a:buClr>
                <a:srgbClr val="000000"/>
              </a:buClr>
              <a:buFont typeface="Times New Roman"/>
              <a:tabLst>
                <a:tab pos="26788" algn="l"/>
                <a:tab pos="669703" algn="l"/>
                <a:tab pos="1312617" algn="l"/>
                <a:tab pos="1955532" algn="l"/>
                <a:tab pos="2598447" algn="l"/>
                <a:tab pos="3241361" algn="l"/>
                <a:tab pos="3884276" algn="l"/>
                <a:tab pos="4527191" algn="l"/>
                <a:tab pos="5170105" algn="l"/>
                <a:tab pos="5813020" algn="l"/>
                <a:tab pos="6455935" algn="l"/>
                <a:tab pos="7098849" algn="l"/>
              </a:tabLst>
              <a:defRPr sz="1800">
                <a:uFillTx/>
              </a:defRPr>
            </a:pPr>
            <a:r>
              <a:rPr sz="2700" b="1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Cons</a:t>
            </a:r>
          </a:p>
          <a:p>
            <a:pPr marL="233575" indent="-206013">
              <a:buClr>
                <a:srgbClr val="000000"/>
              </a:buClr>
              <a:buSzPct val="45000"/>
              <a:buFont typeface="Wingdings"/>
              <a:buChar char=""/>
              <a:tabLst>
                <a:tab pos="26788" algn="l"/>
                <a:tab pos="669703" algn="l"/>
                <a:tab pos="1312617" algn="l"/>
                <a:tab pos="1955532" algn="l"/>
                <a:tab pos="2598447" algn="l"/>
                <a:tab pos="3241361" algn="l"/>
                <a:tab pos="3884276" algn="l"/>
                <a:tab pos="4527191" algn="l"/>
                <a:tab pos="5170105" algn="l"/>
                <a:tab pos="5813020" algn="l"/>
                <a:tab pos="6455935" algn="l"/>
                <a:tab pos="7098849" algn="l"/>
              </a:tabLst>
              <a:defRPr sz="1800">
                <a:uFillTx/>
              </a:defRPr>
            </a:pPr>
            <a:r>
              <a:rPr sz="2700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Entropy </a:t>
            </a:r>
          </a:p>
          <a:p>
            <a:pPr marL="233575" indent="-206013">
              <a:buClr>
                <a:srgbClr val="000000"/>
              </a:buClr>
              <a:buSzPct val="45000"/>
              <a:buFont typeface="Wingdings"/>
              <a:buChar char=""/>
              <a:tabLst>
                <a:tab pos="26788" algn="l"/>
                <a:tab pos="669703" algn="l"/>
                <a:tab pos="1312617" algn="l"/>
                <a:tab pos="1955532" algn="l"/>
                <a:tab pos="2598447" algn="l"/>
                <a:tab pos="3241361" algn="l"/>
                <a:tab pos="3884276" algn="l"/>
                <a:tab pos="4527191" algn="l"/>
                <a:tab pos="5170105" algn="l"/>
                <a:tab pos="5813020" algn="l"/>
                <a:tab pos="6455935" algn="l"/>
                <a:tab pos="7098849" algn="l"/>
              </a:tabLst>
              <a:defRPr sz="1800">
                <a:uFillTx/>
              </a:defRPr>
            </a:pPr>
            <a:r>
              <a:rPr sz="2700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Depletion of the institution</a:t>
            </a:r>
          </a:p>
          <a:p>
            <a:pPr marL="233575" indent="-206013">
              <a:buClr>
                <a:srgbClr val="000000"/>
              </a:buClr>
              <a:buSzPct val="45000"/>
              <a:buFont typeface="Wingdings"/>
              <a:buChar char=""/>
              <a:tabLst>
                <a:tab pos="26788" algn="l"/>
                <a:tab pos="669703" algn="l"/>
                <a:tab pos="1312617" algn="l"/>
                <a:tab pos="1955532" algn="l"/>
                <a:tab pos="2598447" algn="l"/>
                <a:tab pos="3241361" algn="l"/>
                <a:tab pos="3884276" algn="l"/>
                <a:tab pos="4527191" algn="l"/>
                <a:tab pos="5170105" algn="l"/>
                <a:tab pos="5813020" algn="l"/>
                <a:tab pos="6455935" algn="l"/>
                <a:tab pos="7098849" algn="l"/>
              </a:tabLst>
              <a:defRPr sz="1800">
                <a:uFillTx/>
              </a:defRPr>
            </a:pPr>
            <a:r>
              <a:rPr sz="2700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“Follow the money”</a:t>
            </a:r>
          </a:p>
          <a:p>
            <a:pPr marL="233575" indent="-206013">
              <a:buClr>
                <a:srgbClr val="000000"/>
              </a:buClr>
              <a:buSzPct val="45000"/>
              <a:buFont typeface="Wingdings"/>
              <a:buChar char=""/>
              <a:tabLst>
                <a:tab pos="26788" algn="l"/>
                <a:tab pos="669703" algn="l"/>
                <a:tab pos="1312617" algn="l"/>
                <a:tab pos="1955532" algn="l"/>
                <a:tab pos="2598447" algn="l"/>
                <a:tab pos="3241361" algn="l"/>
                <a:tab pos="3884276" algn="l"/>
                <a:tab pos="4527191" algn="l"/>
                <a:tab pos="5170105" algn="l"/>
                <a:tab pos="5813020" algn="l"/>
                <a:tab pos="6455935" algn="l"/>
                <a:tab pos="7098849" algn="l"/>
              </a:tabLst>
              <a:defRPr sz="1800">
                <a:uFillTx/>
              </a:defRPr>
            </a:pPr>
            <a:r>
              <a:rPr sz="2700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Lack of independence</a:t>
            </a:r>
          </a:p>
        </p:txBody>
      </p:sp>
      <p:grpSp>
        <p:nvGrpSpPr>
          <p:cNvPr id="259" name="Group 259"/>
          <p:cNvGrpSpPr/>
          <p:nvPr/>
        </p:nvGrpSpPr>
        <p:grpSpPr>
          <a:xfrm>
            <a:off x="2009775" y="1146175"/>
            <a:ext cx="4483101" cy="1096964"/>
            <a:chOff x="0" y="0"/>
            <a:chExt cx="6375965" cy="1560125"/>
          </a:xfrm>
        </p:grpSpPr>
        <p:sp>
          <p:nvSpPr>
            <p:cNvPr id="257" name="Shape 257"/>
            <p:cNvSpPr/>
            <p:nvPr/>
          </p:nvSpPr>
          <p:spPr>
            <a:xfrm>
              <a:off x="2258" y="0"/>
              <a:ext cx="6371450" cy="1560125"/>
            </a:xfrm>
            <a:prstGeom prst="roundRect">
              <a:avLst>
                <a:gd name="adj" fmla="val 101"/>
              </a:avLst>
            </a:prstGeom>
            <a:solidFill>
              <a:srgbClr val="FFCA00"/>
            </a:solidFill>
            <a:ln w="12700" cap="flat">
              <a:solidFill>
                <a:srgbClr val="929292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28573" marR="28573">
                <a:defRPr sz="3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imes New Roman"/>
                </a:defRPr>
              </a:pPr>
              <a:endParaRPr/>
            </a:p>
          </p:txBody>
        </p:sp>
        <p:sp>
          <p:nvSpPr>
            <p:cNvPr id="258" name="Shape 258"/>
            <p:cNvSpPr/>
            <p:nvPr/>
          </p:nvSpPr>
          <p:spPr>
            <a:xfrm>
              <a:off x="0" y="85376"/>
              <a:ext cx="6375965" cy="13893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2248" tIns="72248" rIns="72248" bIns="72248" numCol="1" anchor="ctr">
              <a:spAutoFit/>
            </a:bodyPr>
            <a:lstStyle/>
            <a:p>
              <a:pPr marL="27554" marR="27554" algn="ctr">
                <a:buClr>
                  <a:srgbClr val="000000"/>
                </a:buClr>
                <a:buFont typeface="Times New Roman"/>
                <a:tabLst>
                  <a:tab pos="26788" algn="l"/>
                  <a:tab pos="669703" algn="l"/>
                  <a:tab pos="1312617" algn="l"/>
                  <a:tab pos="1955532" algn="l"/>
                  <a:tab pos="2598447" algn="l"/>
                  <a:tab pos="3241361" algn="l"/>
                  <a:tab pos="3884276" algn="l"/>
                  <a:tab pos="4527191" algn="l"/>
                  <a:tab pos="5170105" algn="l"/>
                  <a:tab pos="5813020" algn="l"/>
                  <a:tab pos="6455935" algn="l"/>
                  <a:tab pos="7098849" algn="l"/>
                </a:tabLst>
                <a:defRPr sz="1800">
                  <a:uFillTx/>
                </a:defRPr>
              </a:pPr>
              <a:r>
                <a:rPr sz="2700" b="1">
                  <a:uFill>
                    <a:solidFill/>
                  </a:uFill>
                  <a:latin typeface="Calibri"/>
                  <a:ea typeface="Calibri"/>
                  <a:cs typeface="Calibri"/>
                  <a:sym typeface="Calibri"/>
                </a:rPr>
                <a:t>Italian Scholars </a:t>
              </a:r>
            </a:p>
            <a:p>
              <a:pPr marL="27554" marR="27554" algn="ctr">
                <a:buClr>
                  <a:srgbClr val="000000"/>
                </a:buClr>
                <a:buFont typeface="Times New Roman"/>
                <a:tabLst>
                  <a:tab pos="26788" algn="l"/>
                  <a:tab pos="669703" algn="l"/>
                  <a:tab pos="1312617" algn="l"/>
                  <a:tab pos="1955532" algn="l"/>
                  <a:tab pos="2598447" algn="l"/>
                  <a:tab pos="3241361" algn="l"/>
                  <a:tab pos="3884276" algn="l"/>
                  <a:tab pos="4527191" algn="l"/>
                  <a:tab pos="5170105" algn="l"/>
                  <a:tab pos="5813020" algn="l"/>
                  <a:tab pos="6455935" algn="l"/>
                  <a:tab pos="7098849" algn="l"/>
                </a:tabLst>
                <a:defRPr sz="1800">
                  <a:uFillTx/>
                </a:defRPr>
              </a:pPr>
              <a:r>
                <a:rPr sz="2700" b="1">
                  <a:uFill>
                    <a:solidFill/>
                  </a:uFill>
                  <a:latin typeface="Calibri"/>
                  <a:ea typeface="Calibri"/>
                  <a:cs typeface="Calibri"/>
                  <a:sym typeface="Calibri"/>
                </a:rPr>
                <a:t>are significantly underpaid </a:t>
              </a:r>
            </a:p>
          </p:txBody>
        </p:sp>
      </p:grpSp>
      <p:sp>
        <p:nvSpPr>
          <p:cNvPr id="260" name="Shape 260"/>
          <p:cNvSpPr/>
          <p:nvPr/>
        </p:nvSpPr>
        <p:spPr>
          <a:xfrm>
            <a:off x="306732" y="2264569"/>
            <a:ext cx="4521201" cy="3323987"/>
          </a:xfrm>
          <a:prstGeom prst="rect">
            <a:avLst/>
          </a:prstGeom>
          <a:ln>
            <a:round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179361" indent="-151799">
              <a:buClr>
                <a:srgbClr val="000000"/>
              </a:buClr>
              <a:buFont typeface="Times New Roman"/>
              <a:tabLst>
                <a:tab pos="26788" algn="l"/>
                <a:tab pos="669703" algn="l"/>
                <a:tab pos="1312617" algn="l"/>
                <a:tab pos="1955532" algn="l"/>
                <a:tab pos="2598447" algn="l"/>
                <a:tab pos="3241361" algn="l"/>
                <a:tab pos="3884276" algn="l"/>
                <a:tab pos="4527191" algn="l"/>
                <a:tab pos="5170105" algn="l"/>
                <a:tab pos="5813020" algn="l"/>
                <a:tab pos="6455935" algn="l"/>
                <a:tab pos="7098849" algn="l"/>
              </a:tabLst>
              <a:defRPr sz="1800">
                <a:uFillTx/>
              </a:defRPr>
            </a:pPr>
            <a:r>
              <a:rPr sz="2700" b="1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Pros</a:t>
            </a:r>
          </a:p>
          <a:p>
            <a:pPr marL="233575" indent="-206013">
              <a:buClr>
                <a:srgbClr val="000000"/>
              </a:buClr>
              <a:buSzPct val="45000"/>
              <a:buFont typeface="Wingdings"/>
              <a:buChar char=""/>
              <a:tabLst>
                <a:tab pos="26788" algn="l"/>
                <a:tab pos="669703" algn="l"/>
                <a:tab pos="1312617" algn="l"/>
                <a:tab pos="1955532" algn="l"/>
                <a:tab pos="2598447" algn="l"/>
                <a:tab pos="3241361" algn="l"/>
                <a:tab pos="3884276" algn="l"/>
                <a:tab pos="4527191" algn="l"/>
                <a:tab pos="5170105" algn="l"/>
                <a:tab pos="5813020" algn="l"/>
                <a:tab pos="6455935" algn="l"/>
                <a:tab pos="7098849" algn="l"/>
              </a:tabLst>
              <a:defRPr sz="1800">
                <a:uFillTx/>
              </a:defRPr>
            </a:pPr>
            <a:r>
              <a:rPr sz="2700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Stimulus for individual creativity</a:t>
            </a:r>
          </a:p>
          <a:p>
            <a:pPr marL="233575" indent="-206013">
              <a:buClr>
                <a:srgbClr val="000000"/>
              </a:buClr>
              <a:buSzPct val="45000"/>
              <a:buFont typeface="Wingdings"/>
              <a:buChar char=""/>
              <a:tabLst>
                <a:tab pos="26788" algn="l"/>
                <a:tab pos="669703" algn="l"/>
                <a:tab pos="1312617" algn="l"/>
                <a:tab pos="1955532" algn="l"/>
                <a:tab pos="2598447" algn="l"/>
                <a:tab pos="3241361" algn="l"/>
                <a:tab pos="3884276" algn="l"/>
                <a:tab pos="4527191" algn="l"/>
                <a:tab pos="5170105" algn="l"/>
                <a:tab pos="5813020" algn="l"/>
                <a:tab pos="6455935" algn="l"/>
                <a:tab pos="7098849" algn="l"/>
              </a:tabLst>
              <a:defRPr sz="1800">
                <a:uFillTx/>
              </a:defRPr>
            </a:pPr>
            <a:r>
              <a:rPr sz="2700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Proactivity in networiking </a:t>
            </a:r>
          </a:p>
          <a:p>
            <a:pPr marL="233575" indent="-206013">
              <a:buClr>
                <a:srgbClr val="000000"/>
              </a:buClr>
              <a:buSzPct val="45000"/>
              <a:buFont typeface="Wingdings"/>
              <a:buChar char=""/>
              <a:tabLst>
                <a:tab pos="26788" algn="l"/>
                <a:tab pos="669703" algn="l"/>
                <a:tab pos="1312617" algn="l"/>
                <a:tab pos="1955532" algn="l"/>
                <a:tab pos="2598447" algn="l"/>
                <a:tab pos="3241361" algn="l"/>
                <a:tab pos="3884276" algn="l"/>
                <a:tab pos="4527191" algn="l"/>
                <a:tab pos="5170105" algn="l"/>
                <a:tab pos="5813020" algn="l"/>
                <a:tab pos="6455935" algn="l"/>
                <a:tab pos="7098849" algn="l"/>
              </a:tabLst>
              <a:defRPr sz="1800">
                <a:uFillTx/>
              </a:defRPr>
            </a:pPr>
            <a:r>
              <a:rPr sz="2700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Crowdsourcing and communities of intermediaries</a:t>
            </a:r>
          </a:p>
          <a:p>
            <a:pPr marL="233575" indent="-206013">
              <a:buClr>
                <a:srgbClr val="000000"/>
              </a:buClr>
              <a:buSzPct val="45000"/>
              <a:buFont typeface="Wingdings"/>
              <a:buChar char=""/>
              <a:tabLst>
                <a:tab pos="26788" algn="l"/>
                <a:tab pos="669703" algn="l"/>
                <a:tab pos="1312617" algn="l"/>
                <a:tab pos="1955532" algn="l"/>
                <a:tab pos="2598447" algn="l"/>
                <a:tab pos="3241361" algn="l"/>
                <a:tab pos="3884276" algn="l"/>
                <a:tab pos="4527191" algn="l"/>
                <a:tab pos="5170105" algn="l"/>
                <a:tab pos="5813020" algn="l"/>
                <a:tab pos="6455935" algn="l"/>
                <a:tab pos="7098849" algn="l"/>
              </a:tabLst>
              <a:defRPr sz="1800">
                <a:uFillTx/>
              </a:defRPr>
            </a:pPr>
            <a:r>
              <a:rPr sz="2700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Engagements with other institutions</a:t>
            </a:r>
          </a:p>
        </p:txBody>
      </p:sp>
      <p:sp>
        <p:nvSpPr>
          <p:cNvPr id="261" name="Shape 261"/>
          <p:cNvSpPr>
            <a:spLocks noGrp="1"/>
          </p:cNvSpPr>
          <p:nvPr>
            <p:ph type="sldNum" sz="quarter" idx="2"/>
          </p:nvPr>
        </p:nvSpPr>
        <p:spPr>
          <a:xfrm>
            <a:off x="4362450" y="6388100"/>
            <a:ext cx="419100" cy="431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tabLst>
                <a:tab pos="26788" algn="l"/>
                <a:tab pos="669703" algn="l"/>
                <a:tab pos="1312617" algn="l"/>
                <a:tab pos="1955532" algn="l"/>
                <a:tab pos="2598447" algn="l"/>
                <a:tab pos="3241361" algn="l"/>
                <a:tab pos="3884276" algn="l"/>
                <a:tab pos="4527191" algn="l"/>
                <a:tab pos="5170105" algn="l"/>
                <a:tab pos="5813020" algn="l"/>
                <a:tab pos="6455935" algn="l"/>
                <a:tab pos="7098849" algn="l"/>
              </a:tabLst>
            </a:lvl1pPr>
          </a:lstStyle>
          <a:p>
            <a:pPr lvl="0">
              <a:defRPr sz="1800">
                <a:uFillTx/>
              </a:defRPr>
            </a:pPr>
            <a:fld id="{86CB4B4D-7CA3-9044-876B-883B54F8677D}" type="slidenum">
              <a:rPr sz="800">
                <a:uFill>
                  <a:solidFill>
                    <a:srgbClr val="FFFFFF"/>
                  </a:solidFill>
                </a:uFill>
              </a:rPr>
              <a:t>8</a:t>
            </a:fld>
            <a:endParaRPr sz="800">
              <a:uFill>
                <a:solidFill>
                  <a:srgbClr val="FFFFFF"/>
                </a:solidFill>
              </a:uFill>
            </a:endParaRPr>
          </a:p>
        </p:txBody>
      </p:sp>
    </p:spTree>
    <p:extLst>
      <p:ext uri="{BB962C8B-B14F-4D97-AF65-F5344CB8AC3E}">
        <p14:creationId xmlns:p14="http://schemas.microsoft.com/office/powerpoint/2010/main" val="34001968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/>
          <p:nvPr/>
        </p:nvSpPr>
        <p:spPr>
          <a:xfrm>
            <a:off x="4114799" y="152400"/>
            <a:ext cx="4737101" cy="477054"/>
          </a:xfrm>
          <a:prstGeom prst="rect">
            <a:avLst/>
          </a:prstGeom>
          <a:ln>
            <a:round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38100" algn="l"/>
                <a:tab pos="952500" algn="l"/>
                <a:tab pos="1866900" algn="l"/>
                <a:tab pos="2781300" algn="l"/>
                <a:tab pos="3695700" algn="l"/>
                <a:tab pos="4610100" algn="l"/>
                <a:tab pos="5524500" algn="l"/>
                <a:tab pos="6438900" algn="l"/>
                <a:tab pos="7353300" algn="l"/>
                <a:tab pos="8267700" algn="l"/>
                <a:tab pos="9182100" algn="l"/>
                <a:tab pos="10096500" algn="l"/>
              </a:tabLst>
              <a:defRPr sz="44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lvl="0">
              <a:defRPr sz="1800">
                <a:uFillTx/>
              </a:defRPr>
            </a:pPr>
            <a:r>
              <a:rPr sz="3100">
                <a:uFill>
                  <a:solidFill>
                    <a:srgbClr val="FFFFFF"/>
                  </a:solidFill>
                </a:uFill>
              </a:rPr>
              <a:t>Complexity matters</a:t>
            </a:r>
          </a:p>
        </p:txBody>
      </p:sp>
      <p:sp>
        <p:nvSpPr>
          <p:cNvPr id="264" name="Shape 264"/>
          <p:cNvSpPr/>
          <p:nvPr/>
        </p:nvSpPr>
        <p:spPr>
          <a:xfrm>
            <a:off x="4341192" y="1628775"/>
            <a:ext cx="4358308" cy="2985432"/>
          </a:xfrm>
          <a:prstGeom prst="rect">
            <a:avLst/>
          </a:prstGeom>
          <a:ln>
            <a:round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buClr>
                <a:srgbClr val="000000"/>
              </a:buClr>
              <a:buFont typeface="Times New Roman"/>
              <a:tabLst>
                <a:tab pos="26788" algn="l"/>
                <a:tab pos="669703" algn="l"/>
                <a:tab pos="1312617" algn="l"/>
                <a:tab pos="1955532" algn="l"/>
                <a:tab pos="2598447" algn="l"/>
                <a:tab pos="3241361" algn="l"/>
                <a:tab pos="3884276" algn="l"/>
                <a:tab pos="4527191" algn="l"/>
                <a:tab pos="5170105" algn="l"/>
                <a:tab pos="5813020" algn="l"/>
                <a:tab pos="6455935" algn="l"/>
                <a:tab pos="7098849" algn="l"/>
              </a:tabLst>
              <a:defRPr sz="1800">
                <a:uFillTx/>
              </a:defRPr>
            </a:pPr>
            <a:r>
              <a:rPr sz="3100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High </a:t>
            </a:r>
            <a:r>
              <a:rPr sz="3100" b="1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complexity</a:t>
            </a:r>
            <a:r>
              <a:rPr sz="3100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 of technical issues.</a:t>
            </a:r>
          </a:p>
          <a:p>
            <a:pPr algn="ctr">
              <a:buClr>
                <a:srgbClr val="000000"/>
              </a:buClr>
              <a:buFont typeface="Times New Roman"/>
              <a:tabLst>
                <a:tab pos="26788" algn="l"/>
                <a:tab pos="669703" algn="l"/>
                <a:tab pos="1312617" algn="l"/>
                <a:tab pos="1955532" algn="l"/>
                <a:tab pos="2598447" algn="l"/>
                <a:tab pos="3241361" algn="l"/>
                <a:tab pos="3884276" algn="l"/>
                <a:tab pos="4527191" algn="l"/>
                <a:tab pos="5170105" algn="l"/>
                <a:tab pos="5813020" algn="l"/>
                <a:tab pos="6455935" algn="l"/>
                <a:tab pos="7098849" algn="l"/>
              </a:tabLst>
              <a:defRPr sz="1800">
                <a:uFillTx/>
              </a:defRPr>
            </a:pPr>
            <a:endParaRPr sz="800">
              <a:uFill>
                <a:solidFill>
                  <a:srgbClr val="FFFFFF"/>
                </a:solidFill>
              </a:uFill>
            </a:endParaRPr>
          </a:p>
          <a:p>
            <a:pPr algn="ctr">
              <a:buClr>
                <a:srgbClr val="000000"/>
              </a:buClr>
              <a:buFont typeface="Times New Roman"/>
              <a:tabLst>
                <a:tab pos="26788" algn="l"/>
                <a:tab pos="669703" algn="l"/>
                <a:tab pos="1312617" algn="l"/>
                <a:tab pos="1955532" algn="l"/>
                <a:tab pos="2598447" algn="l"/>
                <a:tab pos="3241361" algn="l"/>
                <a:tab pos="3884276" algn="l"/>
                <a:tab pos="4527191" algn="l"/>
                <a:tab pos="5170105" algn="l"/>
                <a:tab pos="5813020" algn="l"/>
                <a:tab pos="6455935" algn="l"/>
                <a:tab pos="7098849" algn="l"/>
              </a:tabLst>
              <a:defRPr sz="1800">
                <a:uFillTx/>
              </a:defRPr>
            </a:pPr>
            <a:r>
              <a:rPr sz="3100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Democratic institutions</a:t>
            </a:r>
          </a:p>
          <a:p>
            <a:pPr algn="ctr">
              <a:buClr>
                <a:srgbClr val="000000"/>
              </a:buClr>
              <a:buFont typeface="Times New Roman"/>
              <a:tabLst>
                <a:tab pos="26788" algn="l"/>
                <a:tab pos="669703" algn="l"/>
                <a:tab pos="1312617" algn="l"/>
                <a:tab pos="1955532" algn="l"/>
                <a:tab pos="2598447" algn="l"/>
                <a:tab pos="3241361" algn="l"/>
                <a:tab pos="3884276" algn="l"/>
                <a:tab pos="4527191" algn="l"/>
                <a:tab pos="5170105" algn="l"/>
                <a:tab pos="5813020" algn="l"/>
                <a:tab pos="6455935" algn="l"/>
                <a:tab pos="7098849" algn="l"/>
              </a:tabLst>
              <a:defRPr sz="1800">
                <a:uFillTx/>
              </a:defRPr>
            </a:pPr>
            <a:r>
              <a:rPr sz="3100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play the decision-maker role, but they need to be </a:t>
            </a:r>
            <a:r>
              <a:rPr sz="3100" b="1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advised</a:t>
            </a:r>
            <a:r>
              <a:rPr sz="3100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.</a:t>
            </a:r>
          </a:p>
        </p:txBody>
      </p:sp>
      <p:grpSp>
        <p:nvGrpSpPr>
          <p:cNvPr id="267" name="Group 267"/>
          <p:cNvGrpSpPr/>
          <p:nvPr/>
        </p:nvGrpSpPr>
        <p:grpSpPr>
          <a:xfrm>
            <a:off x="182561" y="908049"/>
            <a:ext cx="3932239" cy="4852989"/>
            <a:chOff x="-1" y="-1"/>
            <a:chExt cx="5592517" cy="6902028"/>
          </a:xfrm>
        </p:grpSpPr>
        <p:sp>
          <p:nvSpPr>
            <p:cNvPr id="265" name="Shape 265"/>
            <p:cNvSpPr/>
            <p:nvPr/>
          </p:nvSpPr>
          <p:spPr>
            <a:xfrm>
              <a:off x="-1" y="-1"/>
              <a:ext cx="5592517" cy="6902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CA00"/>
            </a:solidFill>
            <a:ln w="12700" cap="flat">
              <a:solidFill>
                <a:srgbClr val="929292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28573" marR="28573">
                <a:defRPr sz="3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imes New Roman"/>
                </a:defRPr>
              </a:pPr>
              <a:endParaRPr/>
            </a:p>
          </p:txBody>
        </p:sp>
        <p:sp>
          <p:nvSpPr>
            <p:cNvPr id="266" name="Shape 266"/>
            <p:cNvSpPr/>
            <p:nvPr/>
          </p:nvSpPr>
          <p:spPr>
            <a:xfrm>
              <a:off x="818445" y="746837"/>
              <a:ext cx="3955629" cy="5408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4186" tIns="54186" rIns="54186" bIns="54186" numCol="1" anchor="ctr">
              <a:spAutoFit/>
            </a:bodyPr>
            <a:lstStyle/>
            <a:p>
              <a:pPr marL="27224" marR="27224" algn="ctr">
                <a:buClr>
                  <a:srgbClr val="000000"/>
                </a:buClr>
                <a:buFont typeface="Times New Roman"/>
                <a:tabLst>
                  <a:tab pos="26788" algn="l"/>
                  <a:tab pos="669703" algn="l"/>
                  <a:tab pos="1312617" algn="l"/>
                  <a:tab pos="1955532" algn="l"/>
                  <a:tab pos="2598447" algn="l"/>
                  <a:tab pos="3241361" algn="l"/>
                  <a:tab pos="3884276" algn="l"/>
                  <a:tab pos="4527191" algn="l"/>
                  <a:tab pos="5170105" algn="l"/>
                  <a:tab pos="5813020" algn="l"/>
                  <a:tab pos="6455935" algn="l"/>
                  <a:tab pos="7098849" algn="l"/>
                </a:tabLst>
                <a:defRPr sz="1800">
                  <a:uFillTx/>
                </a:defRPr>
              </a:pPr>
              <a:r>
                <a:rPr sz="1500" b="1">
                  <a:uFill>
                    <a:solidFill/>
                  </a:uFill>
                  <a:latin typeface="Calibri"/>
                  <a:ea typeface="Calibri"/>
                  <a:cs typeface="Calibri"/>
                  <a:sym typeface="Calibri"/>
                </a:rPr>
                <a:t>“</a:t>
              </a:r>
              <a:r>
                <a:rPr sz="1500" b="1" i="1">
                  <a:uFill>
                    <a:solidFill/>
                  </a:uFill>
                  <a:latin typeface="Calibri"/>
                  <a:ea typeface="Calibri"/>
                  <a:cs typeface="Calibri"/>
                  <a:sym typeface="Calibri"/>
                </a:rPr>
                <a:t>My focus is on what science </a:t>
              </a:r>
            </a:p>
            <a:p>
              <a:pPr marL="27224" marR="27224" algn="ctr">
                <a:buClr>
                  <a:srgbClr val="000000"/>
                </a:buClr>
                <a:buFont typeface="Times New Roman"/>
                <a:tabLst>
                  <a:tab pos="26788" algn="l"/>
                  <a:tab pos="669703" algn="l"/>
                  <a:tab pos="1312617" algn="l"/>
                  <a:tab pos="1955532" algn="l"/>
                  <a:tab pos="2598447" algn="l"/>
                  <a:tab pos="3241361" algn="l"/>
                  <a:tab pos="3884276" algn="l"/>
                  <a:tab pos="4527191" algn="l"/>
                  <a:tab pos="5170105" algn="l"/>
                  <a:tab pos="5813020" algn="l"/>
                  <a:tab pos="6455935" algn="l"/>
                  <a:tab pos="7098849" algn="l"/>
                </a:tabLst>
                <a:defRPr sz="1800">
                  <a:uFillTx/>
                </a:defRPr>
              </a:pPr>
              <a:r>
                <a:rPr sz="1500" b="1" i="1">
                  <a:uFill>
                    <a:solidFill/>
                  </a:uFill>
                  <a:latin typeface="Calibri"/>
                  <a:ea typeface="Calibri"/>
                  <a:cs typeface="Calibri"/>
                  <a:sym typeface="Calibri"/>
                </a:rPr>
                <a:t>can do to deliver better policies and </a:t>
              </a:r>
            </a:p>
            <a:p>
              <a:pPr marL="27224" marR="27224" algn="ctr">
                <a:buClr>
                  <a:srgbClr val="000000"/>
                </a:buClr>
                <a:buFont typeface="Times New Roman"/>
                <a:tabLst>
                  <a:tab pos="26788" algn="l"/>
                  <a:tab pos="669703" algn="l"/>
                  <a:tab pos="1312617" algn="l"/>
                  <a:tab pos="1955532" algn="l"/>
                  <a:tab pos="2598447" algn="l"/>
                  <a:tab pos="3241361" algn="l"/>
                  <a:tab pos="3884276" algn="l"/>
                  <a:tab pos="4527191" algn="l"/>
                  <a:tab pos="5170105" algn="l"/>
                  <a:tab pos="5813020" algn="l"/>
                  <a:tab pos="6455935" algn="l"/>
                  <a:tab pos="7098849" algn="l"/>
                </a:tabLst>
                <a:defRPr sz="1800">
                  <a:uFillTx/>
                </a:defRPr>
              </a:pPr>
              <a:r>
                <a:rPr sz="1500" b="1" i="1">
                  <a:uFill>
                    <a:solidFill/>
                  </a:uFill>
                  <a:latin typeface="Calibri"/>
                  <a:ea typeface="Calibri"/>
                  <a:cs typeface="Calibri"/>
                  <a:sym typeface="Calibri"/>
                </a:rPr>
                <a:t>ultimately a more rewarding </a:t>
              </a:r>
            </a:p>
            <a:p>
              <a:pPr marL="27224" marR="27224" algn="ctr">
                <a:buClr>
                  <a:srgbClr val="000000"/>
                </a:buClr>
                <a:buFont typeface="Times New Roman"/>
                <a:tabLst>
                  <a:tab pos="26788" algn="l"/>
                  <a:tab pos="669703" algn="l"/>
                  <a:tab pos="1312617" algn="l"/>
                  <a:tab pos="1955532" algn="l"/>
                  <a:tab pos="2598447" algn="l"/>
                  <a:tab pos="3241361" algn="l"/>
                  <a:tab pos="3884276" algn="l"/>
                  <a:tab pos="4527191" algn="l"/>
                  <a:tab pos="5170105" algn="l"/>
                  <a:tab pos="5813020" algn="l"/>
                  <a:tab pos="6455935" algn="l"/>
                  <a:tab pos="7098849" algn="l"/>
                </a:tabLst>
                <a:defRPr sz="1800">
                  <a:uFillTx/>
                </a:defRPr>
              </a:pPr>
              <a:r>
                <a:rPr sz="1500" b="1" i="1">
                  <a:uFill>
                    <a:solidFill/>
                  </a:uFill>
                  <a:latin typeface="Calibri"/>
                  <a:ea typeface="Calibri"/>
                  <a:cs typeface="Calibri"/>
                  <a:sym typeface="Calibri"/>
                </a:rPr>
                <a:t>life for all of us. […] </a:t>
              </a:r>
            </a:p>
            <a:p>
              <a:pPr marL="27224" marR="27224" algn="ctr">
                <a:buClr>
                  <a:srgbClr val="000000"/>
                </a:buClr>
                <a:buFont typeface="Times New Roman"/>
                <a:tabLst>
                  <a:tab pos="26788" algn="l"/>
                  <a:tab pos="669703" algn="l"/>
                  <a:tab pos="1312617" algn="l"/>
                  <a:tab pos="1955532" algn="l"/>
                  <a:tab pos="2598447" algn="l"/>
                  <a:tab pos="3241361" algn="l"/>
                  <a:tab pos="3884276" algn="l"/>
                  <a:tab pos="4527191" algn="l"/>
                  <a:tab pos="5170105" algn="l"/>
                  <a:tab pos="5813020" algn="l"/>
                  <a:tab pos="6455935" algn="l"/>
                  <a:tab pos="7098849" algn="l"/>
                </a:tabLst>
                <a:defRPr sz="1800">
                  <a:uFillTx/>
                </a:defRPr>
              </a:pPr>
              <a:endParaRPr sz="1500" b="1" i="1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endParaRPr>
            </a:p>
            <a:p>
              <a:pPr marL="27224" marR="27224" algn="ctr">
                <a:buClr>
                  <a:srgbClr val="000000"/>
                </a:buClr>
                <a:buFont typeface="Times New Roman"/>
                <a:tabLst>
                  <a:tab pos="26788" algn="l"/>
                  <a:tab pos="669703" algn="l"/>
                  <a:tab pos="1312617" algn="l"/>
                  <a:tab pos="1955532" algn="l"/>
                  <a:tab pos="2598447" algn="l"/>
                  <a:tab pos="3241361" algn="l"/>
                  <a:tab pos="3884276" algn="l"/>
                  <a:tab pos="4527191" algn="l"/>
                  <a:tab pos="5170105" algn="l"/>
                  <a:tab pos="5813020" algn="l"/>
                  <a:tab pos="6455935" algn="l"/>
                  <a:tab pos="7098849" algn="l"/>
                </a:tabLst>
                <a:defRPr sz="1800">
                  <a:uFillTx/>
                </a:defRPr>
              </a:pPr>
              <a:r>
                <a:rPr sz="1500" b="1" i="1">
                  <a:uFill>
                    <a:solidFill/>
                  </a:uFill>
                  <a:latin typeface="Calibri"/>
                  <a:ea typeface="Calibri"/>
                  <a:cs typeface="Calibri"/>
                  <a:sym typeface="Calibri"/>
                </a:rPr>
                <a:t>So I am here to say </a:t>
              </a:r>
            </a:p>
            <a:p>
              <a:pPr marL="27224" marR="27224" algn="ctr">
                <a:buClr>
                  <a:srgbClr val="000000"/>
                </a:buClr>
                <a:buFont typeface="Times New Roman"/>
                <a:tabLst>
                  <a:tab pos="26788" algn="l"/>
                  <a:tab pos="669703" algn="l"/>
                  <a:tab pos="1312617" algn="l"/>
                  <a:tab pos="1955532" algn="l"/>
                  <a:tab pos="2598447" algn="l"/>
                  <a:tab pos="3241361" algn="l"/>
                  <a:tab pos="3884276" algn="l"/>
                  <a:tab pos="4527191" algn="l"/>
                  <a:tab pos="5170105" algn="l"/>
                  <a:tab pos="5813020" algn="l"/>
                  <a:tab pos="6455935" algn="l"/>
                  <a:tab pos="7098849" algn="l"/>
                </a:tabLst>
                <a:defRPr sz="1800">
                  <a:uFillTx/>
                </a:defRPr>
              </a:pPr>
              <a:r>
                <a:rPr sz="1500" b="1" i="1">
                  <a:uFill>
                    <a:solidFill/>
                  </a:uFill>
                  <a:latin typeface="Calibri"/>
                  <a:ea typeface="Calibri"/>
                  <a:cs typeface="Calibri"/>
                  <a:sym typeface="Calibri"/>
                </a:rPr>
                <a:t>what science can do for you, </a:t>
              </a:r>
            </a:p>
            <a:p>
              <a:pPr marL="27224" marR="27224" algn="ctr">
                <a:buClr>
                  <a:srgbClr val="000000"/>
                </a:buClr>
                <a:buFont typeface="Times New Roman"/>
                <a:tabLst>
                  <a:tab pos="26788" algn="l"/>
                  <a:tab pos="669703" algn="l"/>
                  <a:tab pos="1312617" algn="l"/>
                  <a:tab pos="1955532" algn="l"/>
                  <a:tab pos="2598447" algn="l"/>
                  <a:tab pos="3241361" algn="l"/>
                  <a:tab pos="3884276" algn="l"/>
                  <a:tab pos="4527191" algn="l"/>
                  <a:tab pos="5170105" algn="l"/>
                  <a:tab pos="5813020" algn="l"/>
                  <a:tab pos="6455935" algn="l"/>
                  <a:tab pos="7098849" algn="l"/>
                </a:tabLst>
                <a:defRPr sz="1800">
                  <a:uFillTx/>
                </a:defRPr>
              </a:pPr>
              <a:r>
                <a:rPr sz="1500" b="1" i="1">
                  <a:uFill>
                    <a:solidFill/>
                  </a:uFill>
                  <a:latin typeface="Calibri"/>
                  <a:ea typeface="Calibri"/>
                  <a:cs typeface="Calibri"/>
                  <a:sym typeface="Calibri"/>
                </a:rPr>
                <a:t>rather than asking </a:t>
              </a:r>
            </a:p>
            <a:p>
              <a:pPr marL="27224" marR="27224" algn="ctr">
                <a:buClr>
                  <a:srgbClr val="000000"/>
                </a:buClr>
                <a:buFont typeface="Times New Roman"/>
                <a:tabLst>
                  <a:tab pos="26788" algn="l"/>
                  <a:tab pos="669703" algn="l"/>
                  <a:tab pos="1312617" algn="l"/>
                  <a:tab pos="1955532" algn="l"/>
                  <a:tab pos="2598447" algn="l"/>
                  <a:tab pos="3241361" algn="l"/>
                  <a:tab pos="3884276" algn="l"/>
                  <a:tab pos="4527191" algn="l"/>
                  <a:tab pos="5170105" algn="l"/>
                  <a:tab pos="5813020" algn="l"/>
                  <a:tab pos="6455935" algn="l"/>
                  <a:tab pos="7098849" algn="l"/>
                </a:tabLst>
                <a:defRPr sz="1800">
                  <a:uFillTx/>
                </a:defRPr>
              </a:pPr>
              <a:r>
                <a:rPr sz="1500" b="1" i="1">
                  <a:uFill>
                    <a:solidFill/>
                  </a:uFill>
                  <a:latin typeface="Calibri"/>
                  <a:ea typeface="Calibri"/>
                  <a:cs typeface="Calibri"/>
                  <a:sym typeface="Calibri"/>
                </a:rPr>
                <a:t>what you should do for science.”</a:t>
              </a:r>
            </a:p>
            <a:p>
              <a:pPr marL="27224" marR="27224" algn="ctr">
                <a:buClr>
                  <a:srgbClr val="000000"/>
                </a:buClr>
                <a:buFont typeface="Times New Roman"/>
                <a:tabLst>
                  <a:tab pos="26788" algn="l"/>
                  <a:tab pos="669703" algn="l"/>
                  <a:tab pos="1312617" algn="l"/>
                  <a:tab pos="1955532" algn="l"/>
                  <a:tab pos="2598447" algn="l"/>
                  <a:tab pos="3241361" algn="l"/>
                  <a:tab pos="3884276" algn="l"/>
                  <a:tab pos="4527191" algn="l"/>
                  <a:tab pos="5170105" algn="l"/>
                  <a:tab pos="5813020" algn="l"/>
                  <a:tab pos="6455935" algn="l"/>
                  <a:tab pos="7098849" algn="l"/>
                </a:tabLst>
                <a:defRPr sz="1800">
                  <a:uFillTx/>
                </a:defRPr>
              </a:pPr>
              <a:endParaRPr b="1">
                <a:uFill>
                  <a:solidFill/>
                </a:uFill>
              </a:endParaRPr>
            </a:p>
            <a:p>
              <a:pPr marL="27224" marR="27224" algn="ctr">
                <a:buClr>
                  <a:srgbClr val="000000"/>
                </a:buClr>
                <a:buFont typeface="Times New Roman"/>
                <a:tabLst>
                  <a:tab pos="26788" algn="l"/>
                  <a:tab pos="669703" algn="l"/>
                  <a:tab pos="1312617" algn="l"/>
                  <a:tab pos="1955532" algn="l"/>
                  <a:tab pos="2598447" algn="l"/>
                  <a:tab pos="3241361" algn="l"/>
                  <a:tab pos="3884276" algn="l"/>
                  <a:tab pos="4527191" algn="l"/>
                  <a:tab pos="5170105" algn="l"/>
                  <a:tab pos="5813020" algn="l"/>
                  <a:tab pos="6455935" algn="l"/>
                  <a:tab pos="7098849" algn="l"/>
                </a:tabLst>
                <a:defRPr sz="1800">
                  <a:uFillTx/>
                </a:defRPr>
              </a:pPr>
              <a:r>
                <a:rPr b="1">
                  <a:uFill>
                    <a:solidFill/>
                  </a:uFill>
                </a:rPr>
                <a:t>					</a:t>
              </a:r>
            </a:p>
            <a:p>
              <a:pPr marL="27224" marR="27224" algn="ctr">
                <a:buClr>
                  <a:srgbClr val="000000"/>
                </a:buClr>
                <a:buFont typeface="Times New Roman"/>
                <a:tabLst>
                  <a:tab pos="26788" algn="l"/>
                  <a:tab pos="669703" algn="l"/>
                  <a:tab pos="1312617" algn="l"/>
                  <a:tab pos="1955532" algn="l"/>
                  <a:tab pos="2598447" algn="l"/>
                  <a:tab pos="3241361" algn="l"/>
                  <a:tab pos="3884276" algn="l"/>
                  <a:tab pos="4527191" algn="l"/>
                  <a:tab pos="5170105" algn="l"/>
                  <a:tab pos="5813020" algn="l"/>
                  <a:tab pos="6455935" algn="l"/>
                  <a:tab pos="7098849" algn="l"/>
                </a:tabLst>
                <a:defRPr sz="1800">
                  <a:uFillTx/>
                </a:defRPr>
              </a:pPr>
              <a:r>
                <a:rPr b="1">
                  <a:uFill>
                    <a:solidFill/>
                  </a:uFill>
                </a:rPr>
                <a:t>Prof. Anne Glover, </a:t>
              </a:r>
            </a:p>
            <a:p>
              <a:pPr marL="27224" marR="27224" algn="ctr">
                <a:buClr>
                  <a:srgbClr val="000000"/>
                </a:buClr>
                <a:buFont typeface="Times New Roman"/>
                <a:tabLst>
                  <a:tab pos="26788" algn="l"/>
                  <a:tab pos="669703" algn="l"/>
                  <a:tab pos="1312617" algn="l"/>
                  <a:tab pos="1955532" algn="l"/>
                  <a:tab pos="2598447" algn="l"/>
                  <a:tab pos="3241361" algn="l"/>
                  <a:tab pos="3884276" algn="l"/>
                  <a:tab pos="4527191" algn="l"/>
                  <a:tab pos="5170105" algn="l"/>
                  <a:tab pos="5813020" algn="l"/>
                  <a:tab pos="6455935" algn="l"/>
                  <a:tab pos="7098849" algn="l"/>
                </a:tabLst>
                <a:defRPr sz="1800">
                  <a:uFillTx/>
                </a:defRPr>
              </a:pPr>
              <a:r>
                <a:rPr b="1">
                  <a:solidFill>
                    <a:srgbClr val="E32400"/>
                  </a:solidFill>
                  <a:uFill>
                    <a:solidFill>
                      <a:srgbClr val="E32400"/>
                    </a:solidFill>
                  </a:uFill>
                </a:rPr>
                <a:t>Chief Scientific Adviser, </a:t>
              </a:r>
            </a:p>
            <a:p>
              <a:pPr marL="27224" marR="27224" algn="ctr">
                <a:buClr>
                  <a:srgbClr val="000000"/>
                </a:buClr>
                <a:buFont typeface="Times New Roman"/>
                <a:tabLst>
                  <a:tab pos="26788" algn="l"/>
                  <a:tab pos="669703" algn="l"/>
                  <a:tab pos="1312617" algn="l"/>
                  <a:tab pos="1955532" algn="l"/>
                  <a:tab pos="2598447" algn="l"/>
                  <a:tab pos="3241361" algn="l"/>
                  <a:tab pos="3884276" algn="l"/>
                  <a:tab pos="4527191" algn="l"/>
                  <a:tab pos="5170105" algn="l"/>
                  <a:tab pos="5813020" algn="l"/>
                  <a:tab pos="6455935" algn="l"/>
                  <a:tab pos="7098849" algn="l"/>
                </a:tabLst>
                <a:defRPr sz="1800">
                  <a:uFillTx/>
                </a:defRPr>
              </a:pPr>
              <a:r>
                <a:rPr b="1">
                  <a:uFill>
                    <a:solidFill/>
                  </a:uFill>
                </a:rPr>
                <a:t>European Commission</a:t>
              </a:r>
            </a:p>
          </p:txBody>
        </p:sp>
      </p:grpSp>
      <p:sp>
        <p:nvSpPr>
          <p:cNvPr id="268" name="Shape 268"/>
          <p:cNvSpPr>
            <a:spLocks noGrp="1"/>
          </p:cNvSpPr>
          <p:nvPr>
            <p:ph type="sldNum" sz="quarter" idx="2"/>
          </p:nvPr>
        </p:nvSpPr>
        <p:spPr>
          <a:xfrm>
            <a:off x="4362450" y="6388100"/>
            <a:ext cx="419100" cy="431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tabLst>
                <a:tab pos="26788" algn="l"/>
                <a:tab pos="669703" algn="l"/>
                <a:tab pos="1312617" algn="l"/>
                <a:tab pos="1955532" algn="l"/>
                <a:tab pos="2598447" algn="l"/>
                <a:tab pos="3241361" algn="l"/>
                <a:tab pos="3884276" algn="l"/>
                <a:tab pos="4527191" algn="l"/>
                <a:tab pos="5170105" algn="l"/>
                <a:tab pos="5813020" algn="l"/>
                <a:tab pos="6455935" algn="l"/>
                <a:tab pos="7098849" algn="l"/>
              </a:tabLst>
            </a:lvl1pPr>
          </a:lstStyle>
          <a:p>
            <a:pPr lvl="0">
              <a:defRPr sz="1800">
                <a:uFillTx/>
              </a:defRPr>
            </a:pPr>
            <a:fld id="{86CB4B4D-7CA3-9044-876B-883B54F8677D}" type="slidenum">
              <a:rPr sz="800">
                <a:uFill>
                  <a:solidFill>
                    <a:srgbClr val="FFFFFF"/>
                  </a:solidFill>
                </a:uFill>
              </a:rPr>
              <a:t>9</a:t>
            </a:fld>
            <a:endParaRPr sz="800">
              <a:uFill>
                <a:solidFill>
                  <a:srgbClr val="FFFFFF"/>
                </a:solidFill>
              </a:uFill>
            </a:endParaRPr>
          </a:p>
        </p:txBody>
      </p:sp>
    </p:spTree>
    <p:extLst>
      <p:ext uri="{BB962C8B-B14F-4D97-AF65-F5344CB8AC3E}">
        <p14:creationId xmlns:p14="http://schemas.microsoft.com/office/powerpoint/2010/main" val="314636468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400" b="1" dirty="0" smtClean="0"/>
              <a:t>Education is universal and trains people to look at the world from different perspectives</a:t>
            </a:r>
            <a:endParaRPr lang="en-GB" sz="2400" b="1" dirty="0"/>
          </a:p>
        </p:txBody>
      </p:sp>
      <p:pic>
        <p:nvPicPr>
          <p:cNvPr id="4" name="Segnaposto contenuto 3" descr="MAPPA-SOTTOSOPRA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19" b="681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5454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3160" y="2120556"/>
            <a:ext cx="1379225" cy="10230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15" descr="E:\PHOTOS_BioRoboticsInstitute\dustbot\SIL_5149_b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2401" y="2305377"/>
            <a:ext cx="1420701" cy="11450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Immagine 5" descr="E:\Documenti_ELISA\ACARISS\foto in classe\foto palaia\Palaia Acariss\IMG_499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59189" y="2011461"/>
            <a:ext cx="1406389" cy="9865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" name="Arco a tutto sesto 22"/>
          <p:cNvSpPr/>
          <p:nvPr/>
        </p:nvSpPr>
        <p:spPr bwMode="auto">
          <a:xfrm>
            <a:off x="1795257" y="2084853"/>
            <a:ext cx="5553499" cy="5141447"/>
          </a:xfrm>
          <a:prstGeom prst="blockArc">
            <a:avLst>
              <a:gd name="adj1" fmla="val 11184402"/>
              <a:gd name="adj2" fmla="val 21221144"/>
              <a:gd name="adj3" fmla="val 14251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45162" tIns="22582" rIns="45162" bIns="22582"/>
          <a:lstStyle/>
          <a:p>
            <a:pPr algn="ctr" defTabSz="642717" fontAlgn="base">
              <a:spcBef>
                <a:spcPct val="0"/>
              </a:spcBef>
              <a:spcAft>
                <a:spcPct val="0"/>
              </a:spcAft>
              <a:defRPr/>
            </a:pPr>
            <a:endParaRPr lang="it-IT" sz="2100" dirty="0">
              <a:solidFill>
                <a:srgbClr val="000000"/>
              </a:solidFill>
              <a:latin typeface="Gill Sans" pitchFamily="-111" charset="0"/>
              <a:ea typeface="ヒラギノ角ゴ ProN W3"/>
              <a:sym typeface="Gill Sans" pitchFamily="-111" charset="0"/>
            </a:endParaRPr>
          </a:p>
        </p:txBody>
      </p:sp>
      <p:sp>
        <p:nvSpPr>
          <p:cNvPr id="19461" name="Rectangle 2"/>
          <p:cNvSpPr>
            <a:spLocks noChangeArrowheads="1"/>
          </p:cNvSpPr>
          <p:nvPr/>
        </p:nvSpPr>
        <p:spPr bwMode="auto">
          <a:xfrm>
            <a:off x="467544" y="333381"/>
            <a:ext cx="8676456" cy="587375"/>
          </a:xfrm>
          <a:prstGeom prst="rect">
            <a:avLst/>
          </a:prstGeom>
        </p:spPr>
        <p:txBody>
          <a:bodyPr vert="horz" lIns="91350" tIns="45675" rIns="91350" bIns="45675" anchor="ctr">
            <a:normAutofit fontScale="85000" lnSpcReduction="20000"/>
          </a:bodyPr>
          <a:lstStyle/>
          <a:p>
            <a:pPr algn="ctr" defTabSz="642717" fontAlgn="base">
              <a:spcBef>
                <a:spcPct val="0"/>
              </a:spcBef>
              <a:spcAft>
                <a:spcPct val="0"/>
              </a:spcAft>
            </a:pPr>
            <a:endParaRPr lang="it-IT" sz="4400" dirty="0">
              <a:solidFill>
                <a:srgbClr val="000000"/>
              </a:solidFill>
              <a:latin typeface="Helvetica"/>
              <a:ea typeface="ヒラギノ角ゴ ProN W3"/>
              <a:sym typeface="Gill Sans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309608" y="4797315"/>
            <a:ext cx="8464734" cy="1295961"/>
          </a:xfrm>
          <a:prstGeom prst="rect">
            <a:avLst/>
          </a:prstGeom>
        </p:spPr>
        <p:txBody>
          <a:bodyPr wrap="square" lIns="64232" tIns="32114" rIns="64232" bIns="32114">
            <a:spAutoFit/>
          </a:bodyPr>
          <a:lstStyle/>
          <a:p>
            <a:pPr algn="ctr" defTabSz="642717" fontAlgn="base">
              <a:spcBef>
                <a:spcPts val="844"/>
              </a:spcBef>
              <a:spcAft>
                <a:spcPct val="0"/>
              </a:spcAft>
            </a:pPr>
            <a:r>
              <a:rPr lang="en-GB" sz="2000" b="1" dirty="0" smtClean="0">
                <a:solidFill>
                  <a:srgbClr val="000000"/>
                </a:solidFill>
                <a:latin typeface="Helvetica"/>
                <a:ea typeface="ヒラギノ角ゴ ProN W3"/>
                <a:sym typeface="Gill Sans" charset="0"/>
              </a:rPr>
              <a:t>We aim </a:t>
            </a:r>
            <a:r>
              <a:rPr lang="en-GB" sz="2000" dirty="0" smtClean="0">
                <a:solidFill>
                  <a:srgbClr val="565656"/>
                </a:solidFill>
                <a:latin typeface="Helvetica"/>
                <a:ea typeface="ヒラギノ角ゴ ProN W3"/>
                <a:sym typeface="Gill Sans" charset="0"/>
              </a:rPr>
              <a:t>at </a:t>
            </a:r>
            <a:r>
              <a:rPr lang="en-GB" sz="2000" dirty="0">
                <a:solidFill>
                  <a:srgbClr val="565656"/>
                </a:solidFill>
                <a:latin typeface="Helvetica"/>
                <a:ea typeface="ヒラギノ角ゴ ProN W3"/>
                <a:sym typeface="Gill Sans" charset="0"/>
              </a:rPr>
              <a:t>educating a new kind of engineers who are </a:t>
            </a:r>
            <a:r>
              <a:rPr lang="en-GB" sz="2000" b="1" dirty="0" smtClean="0">
                <a:solidFill>
                  <a:srgbClr val="000000"/>
                </a:solidFill>
                <a:latin typeface="Helvetica"/>
                <a:ea typeface="ヒラギノ角ゴ ProN W3"/>
                <a:sym typeface="Gill Sans" charset="0"/>
              </a:rPr>
              <a:t>researchers</a:t>
            </a:r>
            <a:r>
              <a:rPr lang="en-GB" sz="2000" dirty="0" smtClean="0">
                <a:solidFill>
                  <a:srgbClr val="565656"/>
                </a:solidFill>
                <a:latin typeface="Helvetica"/>
                <a:ea typeface="ヒラギノ角ゴ ProN W3"/>
                <a:sym typeface="Gill Sans" charset="0"/>
              </a:rPr>
              <a:t>, </a:t>
            </a:r>
            <a:r>
              <a:rPr lang="en-GB" sz="2000" b="1" dirty="0" smtClean="0">
                <a:solidFill>
                  <a:srgbClr val="000000"/>
                </a:solidFill>
                <a:latin typeface="Helvetica"/>
                <a:ea typeface="ヒラギノ角ゴ ProN W3"/>
                <a:sym typeface="Gill Sans" charset="0"/>
              </a:rPr>
              <a:t>inventors</a:t>
            </a:r>
            <a:r>
              <a:rPr lang="en-GB" sz="2000" dirty="0" smtClean="0">
                <a:solidFill>
                  <a:srgbClr val="565656"/>
                </a:solidFill>
                <a:latin typeface="Helvetica"/>
                <a:ea typeface="ヒラギノ角ゴ ProN W3"/>
                <a:sym typeface="Gill Sans" charset="0"/>
              </a:rPr>
              <a:t>, </a:t>
            </a:r>
            <a:r>
              <a:rPr lang="en-GB" sz="2000" dirty="0">
                <a:solidFill>
                  <a:srgbClr val="565656"/>
                </a:solidFill>
                <a:latin typeface="Helvetica"/>
                <a:ea typeface="ヒラギノ角ゴ ProN W3"/>
                <a:sym typeface="Gill Sans" charset="0"/>
              </a:rPr>
              <a:t>and </a:t>
            </a:r>
            <a:r>
              <a:rPr lang="en-GB" sz="2000" b="1" dirty="0" smtClean="0">
                <a:solidFill>
                  <a:srgbClr val="000000"/>
                </a:solidFill>
                <a:latin typeface="Helvetica"/>
                <a:ea typeface="ヒラギノ角ゴ ProN W3"/>
                <a:sym typeface="Gill Sans" charset="0"/>
              </a:rPr>
              <a:t>entrepreneurs</a:t>
            </a:r>
            <a:r>
              <a:rPr lang="en-GB" sz="2000" dirty="0" smtClean="0">
                <a:solidFill>
                  <a:srgbClr val="565656"/>
                </a:solidFill>
                <a:latin typeface="Helvetica"/>
                <a:ea typeface="ヒラギノ角ゴ ProN W3"/>
                <a:sym typeface="Gill Sans" charset="0"/>
              </a:rPr>
              <a:t>. </a:t>
            </a:r>
            <a:r>
              <a:rPr lang="en-GB" sz="2000" dirty="0">
                <a:solidFill>
                  <a:srgbClr val="565656"/>
                </a:solidFill>
                <a:latin typeface="Helvetica"/>
                <a:ea typeface="ヒラギノ角ゴ ProN W3"/>
                <a:sym typeface="Gill Sans" charset="0"/>
              </a:rPr>
              <a:t>Our </a:t>
            </a:r>
            <a:r>
              <a:rPr lang="en-GB" sz="2000" dirty="0" smtClean="0">
                <a:solidFill>
                  <a:srgbClr val="565656"/>
                </a:solidFill>
                <a:latin typeface="Helvetica"/>
                <a:ea typeface="ヒラギノ角ゴ ProN W3"/>
                <a:sym typeface="Gill Sans" charset="0"/>
              </a:rPr>
              <a:t>students </a:t>
            </a:r>
            <a:r>
              <a:rPr lang="en-GB" sz="2000" dirty="0">
                <a:solidFill>
                  <a:srgbClr val="565656"/>
                </a:solidFill>
                <a:latin typeface="Helvetica"/>
                <a:ea typeface="ヒラギノ角ゴ ProN W3"/>
                <a:sym typeface="Gill Sans" charset="0"/>
              </a:rPr>
              <a:t>are trained to work in teams, on complex and interdisciplinary problems, and in a deeply international network</a:t>
            </a:r>
          </a:p>
        </p:txBody>
      </p:sp>
      <p:sp>
        <p:nvSpPr>
          <p:cNvPr id="20" name="Ovale 19"/>
          <p:cNvSpPr/>
          <p:nvPr/>
        </p:nvSpPr>
        <p:spPr>
          <a:xfrm>
            <a:off x="5888396" y="3240557"/>
            <a:ext cx="2885946" cy="1353711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0" tIns="0" rIns="0" bIns="0" anchor="ctr" anchorCtr="1">
            <a:noAutofit/>
          </a:bodyPr>
          <a:lstStyle/>
          <a:p>
            <a:pPr algn="ctr" defTabSz="91341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100" b="1" dirty="0" err="1">
                <a:solidFill>
                  <a:prstClr val="black"/>
                </a:solidFill>
                <a:latin typeface="Helvetica"/>
                <a:ea typeface="ヒラギノ角ゴ ProN W3"/>
                <a:cs typeface="Calibri" pitchFamily="34" charset="0"/>
                <a:sym typeface="Gill Sans" charset="0"/>
              </a:rPr>
              <a:t>Exploitation</a:t>
            </a:r>
            <a:r>
              <a:rPr lang="it-IT" sz="2100" b="1" dirty="0">
                <a:solidFill>
                  <a:prstClr val="black"/>
                </a:solidFill>
                <a:latin typeface="Helvetica"/>
                <a:ea typeface="ヒラギノ角ゴ ProN W3"/>
                <a:cs typeface="Calibri" pitchFamily="34" charset="0"/>
                <a:sym typeface="Gill Sans" charset="0"/>
              </a:rPr>
              <a:t> and Technology Transfer</a:t>
            </a:r>
          </a:p>
        </p:txBody>
      </p:sp>
      <p:sp>
        <p:nvSpPr>
          <p:cNvPr id="21" name="Ovale 20"/>
          <p:cNvSpPr/>
          <p:nvPr/>
        </p:nvSpPr>
        <p:spPr>
          <a:xfrm>
            <a:off x="793975" y="3143593"/>
            <a:ext cx="2497546" cy="1417659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0" tIns="0" rIns="0" bIns="0" anchor="ctr" anchorCtr="1">
            <a:noAutofit/>
          </a:bodyPr>
          <a:lstStyle/>
          <a:p>
            <a:pPr algn="ctr" defTabSz="91341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200" b="1" dirty="0">
                <a:solidFill>
                  <a:prstClr val="black"/>
                </a:solidFill>
                <a:latin typeface="Helvetica"/>
                <a:ea typeface="ヒラギノ角ゴ ProN W3"/>
                <a:cs typeface="Calibri" pitchFamily="34" charset="0"/>
                <a:sym typeface="Gill Sans" charset="0"/>
              </a:rPr>
              <a:t>Advanced </a:t>
            </a:r>
            <a:r>
              <a:rPr lang="it-IT" sz="2200" b="1" dirty="0" err="1">
                <a:solidFill>
                  <a:prstClr val="black"/>
                </a:solidFill>
                <a:latin typeface="Helvetica"/>
                <a:ea typeface="ヒラギノ角ゴ ProN W3"/>
                <a:cs typeface="Calibri" pitchFamily="34" charset="0"/>
                <a:sym typeface="Gill Sans" charset="0"/>
              </a:rPr>
              <a:t>Education</a:t>
            </a:r>
            <a:endParaRPr lang="it-IT" sz="2200" b="1" dirty="0">
              <a:solidFill>
                <a:prstClr val="black"/>
              </a:solidFill>
              <a:latin typeface="Helvetica"/>
              <a:ea typeface="ヒラギノ角ゴ ProN W3"/>
              <a:cs typeface="Calibri" pitchFamily="34" charset="0"/>
              <a:sym typeface="Gill Sans" charset="0"/>
            </a:endParaRPr>
          </a:p>
        </p:txBody>
      </p:sp>
      <p:sp>
        <p:nvSpPr>
          <p:cNvPr id="22" name="Ovale 21"/>
          <p:cNvSpPr/>
          <p:nvPr/>
        </p:nvSpPr>
        <p:spPr>
          <a:xfrm>
            <a:off x="3419877" y="2084854"/>
            <a:ext cx="2321867" cy="1260151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0" tIns="0" rIns="0" bIns="0" anchor="ctr" anchorCtr="1">
            <a:noAutofit/>
          </a:bodyPr>
          <a:lstStyle/>
          <a:p>
            <a:pPr algn="ctr" defTabSz="91341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200" b="1" dirty="0" err="1">
                <a:solidFill>
                  <a:prstClr val="black"/>
                </a:solidFill>
                <a:latin typeface="Helvetica"/>
                <a:ea typeface="ヒラギノ角ゴ ProN W3"/>
                <a:cs typeface="Calibri" pitchFamily="34" charset="0"/>
                <a:sym typeface="Gill Sans" charset="0"/>
              </a:rPr>
              <a:t>Frontier</a:t>
            </a:r>
            <a:r>
              <a:rPr lang="it-IT" sz="2200" b="1" dirty="0">
                <a:solidFill>
                  <a:prstClr val="black"/>
                </a:solidFill>
                <a:latin typeface="Helvetica"/>
                <a:ea typeface="ヒラギノ角ゴ ProN W3"/>
                <a:cs typeface="Calibri" pitchFamily="34" charset="0"/>
                <a:sym typeface="Gill Sans" charset="0"/>
              </a:rPr>
              <a:t> </a:t>
            </a:r>
            <a:r>
              <a:rPr lang="it-IT" sz="2200" b="1" dirty="0" err="1">
                <a:solidFill>
                  <a:prstClr val="black"/>
                </a:solidFill>
                <a:latin typeface="Helvetica"/>
                <a:ea typeface="ヒラギノ角ゴ ProN W3"/>
                <a:cs typeface="Calibri" pitchFamily="34" charset="0"/>
                <a:sym typeface="Gill Sans" charset="0"/>
              </a:rPr>
              <a:t>Research</a:t>
            </a:r>
            <a:endParaRPr lang="it-IT" sz="2000" b="1" dirty="0">
              <a:solidFill>
                <a:prstClr val="black"/>
              </a:solidFill>
              <a:latin typeface="Helvetica"/>
              <a:ea typeface="ヒラギノ角ゴ ProN W3"/>
              <a:cs typeface="Calibri" pitchFamily="34" charset="0"/>
              <a:sym typeface="Gill Sans" charset="0"/>
            </a:endParaRPr>
          </a:p>
        </p:txBody>
      </p:sp>
      <p:pic>
        <p:nvPicPr>
          <p:cNvPr id="25" name="Picture 19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467544" y="1653277"/>
            <a:ext cx="1107198" cy="7463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08" y="2280324"/>
            <a:ext cx="1249574" cy="8632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 descr="C:\Users\Spenz\AppData\Local\Microsoft\Windows\Temporary Internet Files\Content.Outlook\16VGJST0\cover_nature_421.jpg"/>
          <p:cNvPicPr>
            <a:picLocks noChangeAspect="1" noChangeArrowheads="1"/>
          </p:cNvPicPr>
          <p:nvPr/>
        </p:nvPicPr>
        <p:blipFill>
          <a:blip r:embed="rId8" cstate="email">
            <a:lum contrast="10000"/>
          </a:blip>
          <a:srcRect/>
          <a:stretch>
            <a:fillRect/>
          </a:stretch>
        </p:blipFill>
        <p:spPr bwMode="auto">
          <a:xfrm>
            <a:off x="65882" y="3834050"/>
            <a:ext cx="663971" cy="8720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323532" y="548683"/>
            <a:ext cx="8513885" cy="576263"/>
          </a:xfrm>
        </p:spPr>
        <p:txBody>
          <a:bodyPr>
            <a:normAutofit fontScale="90000"/>
          </a:bodyPr>
          <a:lstStyle/>
          <a:p>
            <a:r>
              <a:rPr lang="en-GB" sz="3200" b="1" dirty="0"/>
              <a:t>Pursuing new frontiers in engineering, by integrating science and </a:t>
            </a:r>
            <a:r>
              <a:rPr lang="en-GB" sz="3200" b="1" dirty="0" smtClean="0"/>
              <a:t>technology</a:t>
            </a:r>
            <a:endParaRPr lang="it-IT" sz="3200" b="1" dirty="0"/>
          </a:p>
        </p:txBody>
      </p:sp>
    </p:spTree>
    <p:extLst>
      <p:ext uri="{BB962C8B-B14F-4D97-AF65-F5344CB8AC3E}">
        <p14:creationId xmlns:p14="http://schemas.microsoft.com/office/powerpoint/2010/main" val="3039701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5"/>
          <p:cNvGrpSpPr>
            <a:grpSpLocks/>
          </p:cNvGrpSpPr>
          <p:nvPr/>
        </p:nvGrpSpPr>
        <p:grpSpPr bwMode="auto">
          <a:xfrm>
            <a:off x="0" y="809628"/>
            <a:ext cx="9108504" cy="6119813"/>
            <a:chOff x="17764" y="809462"/>
            <a:chExt cx="9179449" cy="6120000"/>
          </a:xfrm>
        </p:grpSpPr>
        <p:pic>
          <p:nvPicPr>
            <p:cNvPr id="3076" name="Immagine 3" descr="Pag34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764" y="809462"/>
              <a:ext cx="4553842" cy="61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7" name="Immagine 4" descr="Pag35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00562" y="809462"/>
              <a:ext cx="4696651" cy="61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75" name="CasellaDiTesto 6"/>
          <p:cNvSpPr txBox="1">
            <a:spLocks noChangeArrowheads="1"/>
          </p:cNvSpPr>
          <p:nvPr/>
        </p:nvSpPr>
        <p:spPr bwMode="auto">
          <a:xfrm>
            <a:off x="-17016" y="740701"/>
            <a:ext cx="9144000" cy="85725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800" b="1" dirty="0" smtClean="0">
                <a:solidFill>
                  <a:srgbClr val="F47B20"/>
                </a:solidFill>
              </a:rPr>
              <a:t>Engineers design things and solve problems</a:t>
            </a:r>
            <a:r>
              <a:rPr lang="en-US" sz="1800" b="1" dirty="0">
                <a:solidFill>
                  <a:srgbClr val="F47B20"/>
                </a:solidFill>
              </a:rPr>
              <a:t>. They’re educators, explorers, and entertainers, as well as builders and problem </a:t>
            </a:r>
            <a:r>
              <a:rPr lang="en-US" sz="1800" b="1" dirty="0" smtClean="0">
                <a:solidFill>
                  <a:srgbClr val="F47B20"/>
                </a:solidFill>
              </a:rPr>
              <a:t>solvers</a:t>
            </a:r>
            <a:endParaRPr lang="en-US" sz="1800" b="1" dirty="0">
              <a:solidFill>
                <a:srgbClr val="F47B2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500" b="1" dirty="0" smtClean="0">
                <a:solidFill>
                  <a:srgbClr val="F47B20"/>
                </a:solidFill>
              </a:rPr>
              <a:t> </a:t>
            </a:r>
            <a:endParaRPr lang="it-IT" sz="2500" b="1" dirty="0">
              <a:solidFill>
                <a:srgbClr val="F47B2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" name="Immagine 1" descr="Copertina.JPG"/>
          <p:cNvPicPr>
            <a:picLocks noChangeAspect="1"/>
          </p:cNvPicPr>
          <p:nvPr/>
        </p:nvPicPr>
        <p:blipFill>
          <a:blip r:embed="rId4" cstate="print"/>
          <a:srcRect b="13508"/>
          <a:stretch>
            <a:fillRect/>
          </a:stretch>
        </p:blipFill>
        <p:spPr bwMode="auto">
          <a:xfrm>
            <a:off x="35496" y="2672501"/>
            <a:ext cx="3312368" cy="414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tangolo 2"/>
          <p:cNvSpPr/>
          <p:nvPr/>
        </p:nvSpPr>
        <p:spPr>
          <a:xfrm>
            <a:off x="4518248" y="4581132"/>
            <a:ext cx="46257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400" b="1" dirty="0">
                <a:solidFill>
                  <a:prstClr val="whit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Catherine </a:t>
            </a:r>
            <a:r>
              <a:rPr lang="it-IT" sz="1400" b="1" dirty="0" err="1">
                <a:solidFill>
                  <a:prstClr val="whit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Mohr</a:t>
            </a:r>
            <a:r>
              <a:rPr lang="it-IT" sz="1400" b="1" dirty="0">
                <a:solidFill>
                  <a:prstClr val="whit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sz="1400" b="1" dirty="0" err="1">
                <a:solidFill>
                  <a:prstClr val="whit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at</a:t>
            </a:r>
            <a:r>
              <a:rPr lang="it-IT" sz="1400" b="1" dirty="0">
                <a:solidFill>
                  <a:prstClr val="whit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Intuitive </a:t>
            </a:r>
            <a:r>
              <a:rPr lang="it-IT" sz="1400" b="1" dirty="0" err="1">
                <a:solidFill>
                  <a:prstClr val="whit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Surgical</a:t>
            </a:r>
            <a:endParaRPr lang="it-IT" sz="1400" b="1" dirty="0">
              <a:solidFill>
                <a:prstClr val="white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75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3"/>
          <p:cNvPicPr>
            <a:picLocks noChangeAspect="1" noChangeArrowheads="1"/>
          </p:cNvPicPr>
          <p:nvPr/>
        </p:nvPicPr>
        <p:blipFill rotWithShape="1">
          <a:blip r:embed="rId3"/>
          <a:srcRect b="30269"/>
          <a:stretch/>
        </p:blipFill>
        <p:spPr bwMode="auto">
          <a:xfrm>
            <a:off x="6516216" y="901501"/>
            <a:ext cx="1440000" cy="1807419"/>
          </a:xfrm>
          <a:prstGeom prst="rect">
            <a:avLst/>
          </a:prstGeom>
          <a:noFill/>
          <a:ln>
            <a:noFill/>
          </a:ln>
        </p:spPr>
      </p:pic>
      <p:sp>
        <p:nvSpPr>
          <p:cNvPr id="19461" name="Rectangle 2"/>
          <p:cNvSpPr>
            <a:spLocks noChangeArrowheads="1"/>
          </p:cNvSpPr>
          <p:nvPr/>
        </p:nvSpPr>
        <p:spPr bwMode="auto">
          <a:xfrm>
            <a:off x="467544" y="-27384"/>
            <a:ext cx="8676456" cy="587375"/>
          </a:xfrm>
          <a:prstGeom prst="rect">
            <a:avLst/>
          </a:prstGeom>
        </p:spPr>
        <p:txBody>
          <a:bodyPr vert="horz" lIns="91317" tIns="45659" rIns="91317" bIns="45659" anchor="ctr">
            <a:normAutofit fontScale="85000" lnSpcReduction="20000"/>
          </a:bodyPr>
          <a:lstStyle/>
          <a:p>
            <a:pPr algn="ctr" defTabSz="913836" fontAlgn="base">
              <a:spcBef>
                <a:spcPct val="0"/>
              </a:spcBef>
              <a:spcAft>
                <a:spcPct val="0"/>
              </a:spcAft>
            </a:pPr>
            <a:endParaRPr lang="it-IT" sz="4400" dirty="0">
              <a:solidFill>
                <a:srgbClr val="002060"/>
              </a:solidFill>
              <a:sym typeface="Gill Sans" charset="0"/>
            </a:endParaRPr>
          </a:p>
        </p:txBody>
      </p:sp>
      <p:pic>
        <p:nvPicPr>
          <p:cNvPr id="12" name="Picture 8" descr="Da Vinci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087958" y="4920500"/>
            <a:ext cx="1552543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Immagine 6" descr="IMG_5123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668504" y="3933061"/>
            <a:ext cx="1440000" cy="959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6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7668511" y="4920500"/>
            <a:ext cx="1439999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Immagine 10" descr="IMG_5460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4480226" y="4920500"/>
            <a:ext cx="1579721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itolo 1"/>
          <p:cNvSpPr txBox="1">
            <a:spLocks/>
          </p:cNvSpPr>
          <p:nvPr/>
        </p:nvSpPr>
        <p:spPr bwMode="auto">
          <a:xfrm>
            <a:off x="251520" y="2086981"/>
            <a:ext cx="7250434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3200" dirty="0" smtClean="0">
                <a:solidFill>
                  <a:srgbClr val="002060"/>
                </a:solidFill>
                <a:latin typeface="Helvetica"/>
              </a:rPr>
              <a:t>Innovation and Innovators:</a:t>
            </a:r>
          </a:p>
          <a:p>
            <a:pPr marL="457200" indent="-457200" eaLnBrk="1" hangingPunct="1">
              <a:buFont typeface="Wingdings" pitchFamily="2" charset="2"/>
              <a:buChar char="Ø"/>
            </a:pPr>
            <a:r>
              <a:rPr lang="en-US" sz="3200" dirty="0" smtClean="0">
                <a:solidFill>
                  <a:srgbClr val="002060"/>
                </a:solidFill>
                <a:latin typeface="Helvetica"/>
              </a:rPr>
              <a:t> INVENTORS, not just designers</a:t>
            </a:r>
          </a:p>
          <a:p>
            <a:pPr marL="457200" indent="-457200" eaLnBrk="1" hangingPunct="1">
              <a:buFont typeface="Wingdings" pitchFamily="2" charset="2"/>
              <a:buChar char="Ø"/>
            </a:pPr>
            <a:r>
              <a:rPr lang="en-US" sz="3200" dirty="0" smtClean="0">
                <a:solidFill>
                  <a:srgbClr val="002060"/>
                </a:solidFill>
                <a:latin typeface="Helvetica"/>
              </a:rPr>
              <a:t> ENTREPRENEURS, not only managers</a:t>
            </a: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sz="3600" b="1" dirty="0" err="1" smtClean="0"/>
              <a:t>Educating</a:t>
            </a:r>
            <a:r>
              <a:rPr lang="it-IT" sz="3600" b="1" dirty="0" smtClean="0"/>
              <a:t> the </a:t>
            </a:r>
            <a:r>
              <a:rPr lang="it-IT" sz="3600" b="1" dirty="0" err="1"/>
              <a:t>E</a:t>
            </a:r>
            <a:r>
              <a:rPr lang="it-IT" sz="3600" b="1" dirty="0" err="1" smtClean="0"/>
              <a:t>ngineer</a:t>
            </a:r>
            <a:r>
              <a:rPr lang="it-IT" sz="3600" b="1" dirty="0" smtClean="0"/>
              <a:t> of the 21st Century</a:t>
            </a:r>
            <a:endParaRPr lang="it-IT" sz="3600" b="1" dirty="0"/>
          </a:p>
        </p:txBody>
      </p:sp>
      <p:pic>
        <p:nvPicPr>
          <p:cNvPr id="20" name="Picture 7" descr="Rob05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5" y="4920500"/>
            <a:ext cx="1580535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 descr="CyberHand_orizzontale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925" y="4920500"/>
            <a:ext cx="2781284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 descr="1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EFEFD"/>
              </a:clrFrom>
              <a:clrTo>
                <a:srgbClr val="FE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504" y="1844485"/>
            <a:ext cx="1440000" cy="2088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284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13598" y="644495"/>
            <a:ext cx="8513885" cy="576263"/>
          </a:xfrm>
        </p:spPr>
        <p:txBody>
          <a:bodyPr>
            <a:normAutofit fontScale="90000"/>
          </a:bodyPr>
          <a:lstStyle/>
          <a:p>
            <a:r>
              <a:rPr lang="en-GB" sz="3600" b="1" dirty="0" smtClean="0"/>
              <a:t>Social innovation</a:t>
            </a:r>
            <a:endParaRPr lang="en-GB" sz="3600" b="1" dirty="0"/>
          </a:p>
        </p:txBody>
      </p:sp>
      <p:pic>
        <p:nvPicPr>
          <p:cNvPr id="11" name="CYBERLEGs_APO_Beta_ReviewMeeting_01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39900" y="1422400"/>
            <a:ext cx="6332538" cy="4749800"/>
          </a:xfrm>
        </p:spPr>
      </p:pic>
    </p:spTree>
    <p:extLst>
      <p:ext uri="{BB962C8B-B14F-4D97-AF65-F5344CB8AC3E}">
        <p14:creationId xmlns:p14="http://schemas.microsoft.com/office/powerpoint/2010/main" val="124906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5973" y="209525"/>
            <a:ext cx="8503950" cy="844943"/>
          </a:xfrm>
        </p:spPr>
        <p:txBody>
          <a:bodyPr>
            <a:normAutofit/>
          </a:bodyPr>
          <a:lstStyle/>
          <a:p>
            <a:r>
              <a:rPr lang="en-US" sz="2400" b="1" dirty="0"/>
              <a:t>Historical Milestones of Technology and Mathematics Leading to </a:t>
            </a:r>
            <a:r>
              <a:rPr lang="en-US" sz="2400" b="1" dirty="0" smtClean="0"/>
              <a:t>Mobile Phone </a:t>
            </a:r>
            <a:r>
              <a:rPr lang="en-US" sz="2400" b="1" dirty="0"/>
              <a:t>Systems</a:t>
            </a:r>
            <a:endParaRPr lang="it-IT" sz="2400" b="1" dirty="0"/>
          </a:p>
        </p:txBody>
      </p:sp>
      <p:graphicFrame>
        <p:nvGraphicFramePr>
          <p:cNvPr id="3074" name="Object 2"/>
          <p:cNvGraphicFramePr>
            <a:graphicFrameLocks noGrp="1" noChangeAspect="1"/>
          </p:cNvGraphicFramePr>
          <p:nvPr>
            <p:ph type="body" idx="4294967295"/>
            <p:extLst>
              <p:ext uri="{D42A27DB-BD31-4B8C-83A1-F6EECF244321}">
                <p14:modId xmlns:p14="http://schemas.microsoft.com/office/powerpoint/2010/main" val="2988312943"/>
              </p:ext>
            </p:extLst>
          </p:nvPr>
        </p:nvGraphicFramePr>
        <p:xfrm>
          <a:off x="25400" y="1360488"/>
          <a:ext cx="9118600" cy="504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VISIO" r:id="rId4" imgW="9073080" imgH="5260320" progId="">
                  <p:embed/>
                </p:oleObj>
              </mc:Choice>
              <mc:Fallback>
                <p:oleObj name="VISIO" r:id="rId4" imgW="9073080" imgH="52603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00" y="1360488"/>
                        <a:ext cx="9118600" cy="5045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7047836" y="6437267"/>
            <a:ext cx="4192328" cy="369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320" tIns="45663" rIns="91320" bIns="45663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it-IT" b="1" dirty="0" smtClean="0">
                <a:solidFill>
                  <a:srgbClr val="F47B20"/>
                </a:solidFill>
                <a:cs typeface="Times New Roman" pitchFamily="18" charset="0"/>
              </a:rPr>
              <a:t>Source: Nokia</a:t>
            </a:r>
          </a:p>
        </p:txBody>
      </p:sp>
    </p:spTree>
    <p:extLst>
      <p:ext uri="{BB962C8B-B14F-4D97-AF65-F5344CB8AC3E}">
        <p14:creationId xmlns:p14="http://schemas.microsoft.com/office/powerpoint/2010/main" val="4142731152"/>
      </p:ext>
    </p:extLst>
  </p:cSld>
  <p:clrMapOvr>
    <a:masterClrMapping/>
  </p:clrMapOvr>
  <p:transition xmlns:p14="http://schemas.microsoft.com/office/powerpoint/2010/main">
    <p:zo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olo 1"/>
          <p:cNvSpPr txBox="1">
            <a:spLocks/>
          </p:cNvSpPr>
          <p:nvPr/>
        </p:nvSpPr>
        <p:spPr bwMode="auto">
          <a:xfrm>
            <a:off x="1907704" y="6021292"/>
            <a:ext cx="8305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FF0000"/>
                </a:solidFill>
              </a:rPr>
              <a:t>Going beyond traditional engineering education</a:t>
            </a:r>
          </a:p>
        </p:txBody>
      </p:sp>
      <p:sp>
        <p:nvSpPr>
          <p:cNvPr id="41" name="AutoShape 2"/>
          <p:cNvSpPr>
            <a:spLocks noChangeArrowheads="1"/>
          </p:cNvSpPr>
          <p:nvPr/>
        </p:nvSpPr>
        <p:spPr bwMode="auto">
          <a:xfrm>
            <a:off x="4946618" y="1601767"/>
            <a:ext cx="792162" cy="2160588"/>
          </a:xfrm>
          <a:prstGeom prst="roundRect">
            <a:avLst>
              <a:gd name="adj" fmla="val 16667"/>
            </a:avLst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42" name="AutoShape 3"/>
          <p:cNvSpPr>
            <a:spLocks noChangeArrowheads="1"/>
          </p:cNvSpPr>
          <p:nvPr/>
        </p:nvSpPr>
        <p:spPr bwMode="auto">
          <a:xfrm>
            <a:off x="6170586" y="1601767"/>
            <a:ext cx="792163" cy="2160588"/>
          </a:xfrm>
          <a:prstGeom prst="roundRect">
            <a:avLst>
              <a:gd name="adj" fmla="val 16667"/>
            </a:avLst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43" name="AutoShape 4"/>
          <p:cNvSpPr>
            <a:spLocks noChangeArrowheads="1"/>
          </p:cNvSpPr>
          <p:nvPr/>
        </p:nvSpPr>
        <p:spPr bwMode="auto">
          <a:xfrm>
            <a:off x="7323110" y="1601767"/>
            <a:ext cx="792163" cy="2160588"/>
          </a:xfrm>
          <a:prstGeom prst="roundRect">
            <a:avLst>
              <a:gd name="adj" fmla="val 16667"/>
            </a:avLst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44" name="Oval 5"/>
          <p:cNvSpPr>
            <a:spLocks noChangeArrowheads="1"/>
          </p:cNvSpPr>
          <p:nvPr/>
        </p:nvSpPr>
        <p:spPr bwMode="auto">
          <a:xfrm>
            <a:off x="8416893" y="1601767"/>
            <a:ext cx="684212" cy="216058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45" name="AutoShape 6"/>
          <p:cNvSpPr>
            <a:spLocks noChangeArrowheads="1"/>
          </p:cNvSpPr>
          <p:nvPr/>
        </p:nvSpPr>
        <p:spPr bwMode="auto">
          <a:xfrm>
            <a:off x="5565743" y="2436793"/>
            <a:ext cx="792162" cy="576263"/>
          </a:xfrm>
          <a:prstGeom prst="leftRightArrow">
            <a:avLst>
              <a:gd name="adj1" fmla="val 50000"/>
              <a:gd name="adj2" fmla="val 2749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46" name="AutoShape 7"/>
          <p:cNvSpPr>
            <a:spLocks noChangeArrowheads="1"/>
          </p:cNvSpPr>
          <p:nvPr/>
        </p:nvSpPr>
        <p:spPr bwMode="auto">
          <a:xfrm>
            <a:off x="6732561" y="2436793"/>
            <a:ext cx="792163" cy="576263"/>
          </a:xfrm>
          <a:prstGeom prst="leftRightArrow">
            <a:avLst>
              <a:gd name="adj1" fmla="val 50000"/>
              <a:gd name="adj2" fmla="val 2749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47" name="AutoShape 8"/>
          <p:cNvSpPr>
            <a:spLocks noChangeArrowheads="1"/>
          </p:cNvSpPr>
          <p:nvPr/>
        </p:nvSpPr>
        <p:spPr bwMode="auto">
          <a:xfrm>
            <a:off x="7885086" y="2422505"/>
            <a:ext cx="792163" cy="576263"/>
          </a:xfrm>
          <a:prstGeom prst="leftRightArrow">
            <a:avLst>
              <a:gd name="adj1" fmla="val 50000"/>
              <a:gd name="adj2" fmla="val 2749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0" name="Text Box 11"/>
          <p:cNvSpPr txBox="1">
            <a:spLocks noChangeArrowheads="1"/>
          </p:cNvSpPr>
          <p:nvPr/>
        </p:nvSpPr>
        <p:spPr bwMode="auto">
          <a:xfrm>
            <a:off x="4802155" y="3781403"/>
            <a:ext cx="15113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b="1">
                <a:solidFill>
                  <a:srgbClr val="000000"/>
                </a:solidFill>
              </a:rPr>
              <a:t>Design</a:t>
            </a:r>
          </a:p>
        </p:txBody>
      </p:sp>
      <p:sp>
        <p:nvSpPr>
          <p:cNvPr id="51" name="Text Box 12"/>
          <p:cNvSpPr txBox="1">
            <a:spLocks noChangeArrowheads="1"/>
          </p:cNvSpPr>
          <p:nvPr/>
        </p:nvSpPr>
        <p:spPr bwMode="auto">
          <a:xfrm>
            <a:off x="5708618" y="854056"/>
            <a:ext cx="264959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b="1">
                <a:solidFill>
                  <a:srgbClr val="000000"/>
                </a:solidFill>
              </a:rPr>
              <a:t>Factory, organization, management</a:t>
            </a:r>
          </a:p>
        </p:txBody>
      </p:sp>
      <p:sp>
        <p:nvSpPr>
          <p:cNvPr id="52" name="Text Box 13"/>
          <p:cNvSpPr txBox="1">
            <a:spLocks noChangeArrowheads="1"/>
          </p:cNvSpPr>
          <p:nvPr/>
        </p:nvSpPr>
        <p:spPr bwMode="auto">
          <a:xfrm>
            <a:off x="7105624" y="3781403"/>
            <a:ext cx="13684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b="1">
                <a:solidFill>
                  <a:srgbClr val="000000"/>
                </a:solidFill>
              </a:rPr>
              <a:t>Product</a:t>
            </a:r>
          </a:p>
        </p:txBody>
      </p:sp>
      <p:sp>
        <p:nvSpPr>
          <p:cNvPr id="53" name="Text Box 14"/>
          <p:cNvSpPr txBox="1">
            <a:spLocks noChangeArrowheads="1"/>
          </p:cNvSpPr>
          <p:nvPr/>
        </p:nvSpPr>
        <p:spPr bwMode="auto">
          <a:xfrm rot="-5400000">
            <a:off x="7987789" y="2315625"/>
            <a:ext cx="162974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b="1" dirty="0">
                <a:solidFill>
                  <a:srgbClr val="000000"/>
                </a:solidFill>
              </a:rPr>
              <a:t>Market</a:t>
            </a: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-71470" y="1601766"/>
            <a:ext cx="1571625" cy="3390901"/>
            <a:chOff x="-23" y="2088"/>
            <a:chExt cx="990" cy="2136"/>
          </a:xfrm>
        </p:grpSpPr>
        <p:sp>
          <p:nvSpPr>
            <p:cNvPr id="55" name="AutoShape 16"/>
            <p:cNvSpPr>
              <a:spLocks noChangeArrowheads="1"/>
            </p:cNvSpPr>
            <p:nvPr/>
          </p:nvSpPr>
          <p:spPr bwMode="auto">
            <a:xfrm>
              <a:off x="68" y="2088"/>
              <a:ext cx="499" cy="1361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56" name="Text Box 17"/>
            <p:cNvSpPr txBox="1">
              <a:spLocks noChangeArrowheads="1"/>
            </p:cNvSpPr>
            <p:nvPr/>
          </p:nvSpPr>
          <p:spPr bwMode="auto">
            <a:xfrm>
              <a:off x="77" y="2315"/>
              <a:ext cx="362" cy="6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it-IT" sz="6600" b="1">
                  <a:solidFill>
                    <a:srgbClr val="000000"/>
                  </a:solidFill>
                </a:rPr>
                <a:t>?</a:t>
              </a:r>
            </a:p>
          </p:txBody>
        </p:sp>
        <p:sp>
          <p:nvSpPr>
            <p:cNvPr id="57" name="Text Box 18"/>
            <p:cNvSpPr txBox="1">
              <a:spLocks noChangeArrowheads="1"/>
            </p:cNvSpPr>
            <p:nvPr/>
          </p:nvSpPr>
          <p:spPr bwMode="auto">
            <a:xfrm>
              <a:off x="-23" y="3449"/>
              <a:ext cx="990" cy="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it-IT" sz="2000" b="1">
                  <a:solidFill>
                    <a:srgbClr val="000000"/>
                  </a:solidFill>
                </a:rPr>
                <a:t>Problem </a:t>
              </a:r>
              <a:r>
                <a:rPr lang="it-IT">
                  <a:solidFill>
                    <a:srgbClr val="000000"/>
                  </a:solidFill>
                </a:rPr>
                <a:t>(curiosity and application driven)</a:t>
              </a:r>
            </a:p>
          </p:txBody>
        </p:sp>
      </p:grp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769905" y="634981"/>
            <a:ext cx="2222500" cy="3127375"/>
            <a:chOff x="476" y="1479"/>
            <a:chExt cx="1400" cy="1970"/>
          </a:xfrm>
        </p:grpSpPr>
        <p:sp>
          <p:nvSpPr>
            <p:cNvPr id="59" name="AutoShape 20"/>
            <p:cNvSpPr>
              <a:spLocks noChangeArrowheads="1"/>
            </p:cNvSpPr>
            <p:nvPr/>
          </p:nvSpPr>
          <p:spPr bwMode="auto">
            <a:xfrm>
              <a:off x="839" y="2088"/>
              <a:ext cx="499" cy="1361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60" name="AutoShape 21"/>
            <p:cNvSpPr>
              <a:spLocks noChangeArrowheads="1"/>
            </p:cNvSpPr>
            <p:nvPr/>
          </p:nvSpPr>
          <p:spPr bwMode="auto">
            <a:xfrm>
              <a:off x="476" y="2614"/>
              <a:ext cx="544" cy="363"/>
            </a:xfrm>
            <a:prstGeom prst="rightArrow">
              <a:avLst>
                <a:gd name="adj1" fmla="val 50000"/>
                <a:gd name="adj2" fmla="val 3746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61" name="Text Box 22"/>
            <p:cNvSpPr txBox="1">
              <a:spLocks noChangeArrowheads="1"/>
            </p:cNvSpPr>
            <p:nvPr/>
          </p:nvSpPr>
          <p:spPr bwMode="auto">
            <a:xfrm>
              <a:off x="652" y="1479"/>
              <a:ext cx="1224" cy="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it-IT" sz="2000" b="1" dirty="0" err="1">
                  <a:solidFill>
                    <a:srgbClr val="000000"/>
                  </a:solidFill>
                </a:rPr>
                <a:t>Scientific</a:t>
              </a:r>
              <a:r>
                <a:rPr lang="it-IT" sz="2000" b="1" dirty="0">
                  <a:solidFill>
                    <a:srgbClr val="000000"/>
                  </a:solidFill>
                </a:rPr>
                <a:t> </a:t>
              </a:r>
              <a:r>
                <a:rPr lang="it-IT" sz="2000" b="1" dirty="0" err="1">
                  <a:solidFill>
                    <a:srgbClr val="000000"/>
                  </a:solidFill>
                </a:rPr>
                <a:t>knowledge</a:t>
              </a:r>
              <a:r>
                <a:rPr lang="it-IT" sz="2000" b="1" dirty="0">
                  <a:solidFill>
                    <a:srgbClr val="000000"/>
                  </a:solidFill>
                </a:rPr>
                <a:t> (</a:t>
              </a:r>
              <a:r>
                <a:rPr lang="it-IT" sz="2000" b="1" dirty="0" err="1">
                  <a:solidFill>
                    <a:srgbClr val="000000"/>
                  </a:solidFill>
                </a:rPr>
                <a:t>Discovery</a:t>
              </a:r>
              <a:r>
                <a:rPr lang="it-IT" sz="2000" b="1" dirty="0">
                  <a:solidFill>
                    <a:srgbClr val="000000"/>
                  </a:solidFill>
                </a:rPr>
                <a:t>)</a:t>
              </a:r>
              <a:endParaRPr lang="it-IT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1965293" y="1601770"/>
            <a:ext cx="2260600" cy="2589215"/>
            <a:chOff x="1229" y="2088"/>
            <a:chExt cx="1424" cy="1631"/>
          </a:xfrm>
        </p:grpSpPr>
        <p:sp>
          <p:nvSpPr>
            <p:cNvPr id="63" name="AutoShape 24"/>
            <p:cNvSpPr>
              <a:spLocks noChangeArrowheads="1"/>
            </p:cNvSpPr>
            <p:nvPr/>
          </p:nvSpPr>
          <p:spPr bwMode="auto">
            <a:xfrm>
              <a:off x="1565" y="2088"/>
              <a:ext cx="499" cy="1361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64" name="AutoShape 25"/>
            <p:cNvSpPr>
              <a:spLocks noChangeArrowheads="1"/>
            </p:cNvSpPr>
            <p:nvPr/>
          </p:nvSpPr>
          <p:spPr bwMode="auto">
            <a:xfrm>
              <a:off x="1229" y="2615"/>
              <a:ext cx="499" cy="363"/>
            </a:xfrm>
            <a:prstGeom prst="leftRightArrow">
              <a:avLst>
                <a:gd name="adj1" fmla="val 50000"/>
                <a:gd name="adj2" fmla="val 27493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65" name="Text Box 26"/>
            <p:cNvSpPr txBox="1">
              <a:spLocks noChangeArrowheads="1"/>
            </p:cNvSpPr>
            <p:nvPr/>
          </p:nvSpPr>
          <p:spPr bwMode="auto">
            <a:xfrm>
              <a:off x="1429" y="3467"/>
              <a:ext cx="1224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it-IT" sz="2000" b="1">
                  <a:solidFill>
                    <a:srgbClr val="000000"/>
                  </a:solidFill>
                </a:rPr>
                <a:t>Invention</a:t>
              </a:r>
              <a:endParaRPr lang="it-IT">
                <a:solidFill>
                  <a:srgbClr val="000000"/>
                </a:solidFill>
              </a:endParaRPr>
            </a:p>
          </p:txBody>
        </p:sp>
      </p:grpSp>
      <p:grpSp>
        <p:nvGrpSpPr>
          <p:cNvPr id="5" name="Group 27"/>
          <p:cNvGrpSpPr>
            <a:grpSpLocks/>
          </p:cNvGrpSpPr>
          <p:nvPr/>
        </p:nvGrpSpPr>
        <p:grpSpPr bwMode="auto">
          <a:xfrm>
            <a:off x="3117818" y="900093"/>
            <a:ext cx="2260600" cy="2862263"/>
            <a:chOff x="1955" y="1646"/>
            <a:chExt cx="1424" cy="1803"/>
          </a:xfrm>
        </p:grpSpPr>
        <p:sp>
          <p:nvSpPr>
            <p:cNvPr id="67" name="AutoShape 28"/>
            <p:cNvSpPr>
              <a:spLocks noChangeArrowheads="1"/>
            </p:cNvSpPr>
            <p:nvPr/>
          </p:nvSpPr>
          <p:spPr bwMode="auto">
            <a:xfrm>
              <a:off x="2336" y="2088"/>
              <a:ext cx="499" cy="1361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68" name="AutoShape 29"/>
            <p:cNvSpPr>
              <a:spLocks noChangeArrowheads="1"/>
            </p:cNvSpPr>
            <p:nvPr/>
          </p:nvSpPr>
          <p:spPr bwMode="auto">
            <a:xfrm>
              <a:off x="1955" y="2606"/>
              <a:ext cx="499" cy="363"/>
            </a:xfrm>
            <a:prstGeom prst="leftRightArrow">
              <a:avLst>
                <a:gd name="adj1" fmla="val 50000"/>
                <a:gd name="adj2" fmla="val 27493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69" name="Text Box 30"/>
            <p:cNvSpPr txBox="1">
              <a:spLocks noChangeArrowheads="1"/>
            </p:cNvSpPr>
            <p:nvPr/>
          </p:nvSpPr>
          <p:spPr bwMode="auto">
            <a:xfrm>
              <a:off x="2064" y="1646"/>
              <a:ext cx="1315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it-IT" sz="2000" b="1" dirty="0" err="1">
                  <a:solidFill>
                    <a:srgbClr val="000000"/>
                  </a:solidFill>
                </a:rPr>
                <a:t>Prototypes</a:t>
              </a:r>
              <a:r>
                <a:rPr lang="it-IT" sz="2000" b="1" dirty="0">
                  <a:solidFill>
                    <a:srgbClr val="000000"/>
                  </a:solidFill>
                </a:rPr>
                <a:t>, </a:t>
              </a:r>
              <a:r>
                <a:rPr lang="it-IT" sz="2000" b="1" dirty="0" err="1">
                  <a:solidFill>
                    <a:srgbClr val="000000"/>
                  </a:solidFill>
                </a:rPr>
                <a:t>experiments</a:t>
              </a:r>
              <a:endParaRPr lang="it-IT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6" name="Group 31"/>
          <p:cNvGrpSpPr>
            <a:grpSpLocks/>
          </p:cNvGrpSpPr>
          <p:nvPr/>
        </p:nvGrpSpPr>
        <p:grpSpPr bwMode="auto">
          <a:xfrm>
            <a:off x="3362299" y="2438377"/>
            <a:ext cx="2009775" cy="2593974"/>
            <a:chOff x="2109" y="2615"/>
            <a:chExt cx="1266" cy="1634"/>
          </a:xfrm>
        </p:grpSpPr>
        <p:sp>
          <p:nvSpPr>
            <p:cNvPr id="71" name="AutoShape 32"/>
            <p:cNvSpPr>
              <a:spLocks noChangeArrowheads="1"/>
            </p:cNvSpPr>
            <p:nvPr/>
          </p:nvSpPr>
          <p:spPr bwMode="auto">
            <a:xfrm>
              <a:off x="2753" y="2615"/>
              <a:ext cx="544" cy="363"/>
            </a:xfrm>
            <a:prstGeom prst="rightArrow">
              <a:avLst>
                <a:gd name="adj1" fmla="val 50000"/>
                <a:gd name="adj2" fmla="val 37466"/>
              </a:avLst>
            </a:prstGeom>
            <a:solidFill>
              <a:srgbClr val="80008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>
                <a:solidFill>
                  <a:srgbClr val="F47B20"/>
                </a:solidFill>
              </a:endParaRPr>
            </a:p>
          </p:txBody>
        </p:sp>
        <p:sp>
          <p:nvSpPr>
            <p:cNvPr id="72" name="Text Box 33"/>
            <p:cNvSpPr txBox="1">
              <a:spLocks noChangeArrowheads="1"/>
            </p:cNvSpPr>
            <p:nvPr/>
          </p:nvSpPr>
          <p:spPr bwMode="auto">
            <a:xfrm>
              <a:off x="2109" y="3997"/>
              <a:ext cx="126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it-IT" sz="2000" b="1">
                  <a:solidFill>
                    <a:srgbClr val="F47B20"/>
                  </a:solidFill>
                </a:rPr>
                <a:t>Specifications</a:t>
              </a:r>
            </a:p>
          </p:txBody>
        </p:sp>
        <p:sp>
          <p:nvSpPr>
            <p:cNvPr id="73" name="Freeform 34"/>
            <p:cNvSpPr>
              <a:spLocks/>
            </p:cNvSpPr>
            <p:nvPr/>
          </p:nvSpPr>
          <p:spPr bwMode="auto">
            <a:xfrm>
              <a:off x="2472" y="3022"/>
              <a:ext cx="771" cy="1043"/>
            </a:xfrm>
            <a:custGeom>
              <a:avLst/>
              <a:gdLst>
                <a:gd name="T0" fmla="*/ 0 w 771"/>
                <a:gd name="T1" fmla="*/ 1043 h 1043"/>
                <a:gd name="T2" fmla="*/ 45 w 771"/>
                <a:gd name="T3" fmla="*/ 363 h 1043"/>
                <a:gd name="T4" fmla="*/ 272 w 771"/>
                <a:gd name="T5" fmla="*/ 590 h 1043"/>
                <a:gd name="T6" fmla="*/ 363 w 771"/>
                <a:gd name="T7" fmla="*/ 136 h 1043"/>
                <a:gd name="T8" fmla="*/ 771 w 771"/>
                <a:gd name="T9" fmla="*/ 0 h 10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71"/>
                <a:gd name="T16" fmla="*/ 0 h 1043"/>
                <a:gd name="T17" fmla="*/ 771 w 771"/>
                <a:gd name="T18" fmla="*/ 1043 h 104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71" h="1043">
                  <a:moveTo>
                    <a:pt x="0" y="1043"/>
                  </a:moveTo>
                  <a:cubicBezTo>
                    <a:pt x="0" y="740"/>
                    <a:pt x="0" y="438"/>
                    <a:pt x="45" y="363"/>
                  </a:cubicBezTo>
                  <a:cubicBezTo>
                    <a:pt x="90" y="288"/>
                    <a:pt x="219" y="628"/>
                    <a:pt x="272" y="590"/>
                  </a:cubicBezTo>
                  <a:cubicBezTo>
                    <a:pt x="325" y="552"/>
                    <a:pt x="280" y="234"/>
                    <a:pt x="363" y="136"/>
                  </a:cubicBezTo>
                  <a:cubicBezTo>
                    <a:pt x="446" y="38"/>
                    <a:pt x="608" y="19"/>
                    <a:pt x="771" y="0"/>
                  </a:cubicBezTo>
                </a:path>
              </a:pathLst>
            </a:custGeom>
            <a:noFill/>
            <a:ln w="57150">
              <a:solidFill>
                <a:srgbClr val="660033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it-IT">
                <a:solidFill>
                  <a:srgbClr val="F47B20"/>
                </a:solidFill>
              </a:endParaRPr>
            </a:p>
          </p:txBody>
        </p:sp>
      </p:grpSp>
      <p:sp>
        <p:nvSpPr>
          <p:cNvPr id="74" name="AutoShape 36"/>
          <p:cNvSpPr>
            <a:spLocks noChangeArrowheads="1"/>
          </p:cNvSpPr>
          <p:nvPr/>
        </p:nvSpPr>
        <p:spPr bwMode="auto">
          <a:xfrm>
            <a:off x="4032250" y="644691"/>
            <a:ext cx="5111750" cy="4608512"/>
          </a:xfrm>
          <a:prstGeom prst="roundRect">
            <a:avLst>
              <a:gd name="adj" fmla="val 16667"/>
            </a:avLst>
          </a:prstGeom>
          <a:solidFill>
            <a:schemeClr val="accent1">
              <a:alpha val="43921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5" name="Line 31"/>
          <p:cNvSpPr>
            <a:spLocks noChangeShapeType="1"/>
          </p:cNvSpPr>
          <p:nvPr/>
        </p:nvSpPr>
        <p:spPr bwMode="auto">
          <a:xfrm>
            <a:off x="30130" y="5430815"/>
            <a:ext cx="4392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lg" len="lg"/>
            <a:tailEnd type="triangle" w="lg" len="lg"/>
          </a:ln>
        </p:spPr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6" name="Line 32"/>
          <p:cNvSpPr>
            <a:spLocks noChangeShapeType="1"/>
          </p:cNvSpPr>
          <p:nvPr/>
        </p:nvSpPr>
        <p:spPr bwMode="auto">
          <a:xfrm>
            <a:off x="4572000" y="5430815"/>
            <a:ext cx="439261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lg" len="lg"/>
            <a:tailEnd type="triangle" w="lg" len="lg"/>
          </a:ln>
        </p:spPr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7" name="Text Box 33"/>
          <p:cNvSpPr txBox="1">
            <a:spLocks noChangeArrowheads="1"/>
          </p:cNvSpPr>
          <p:nvPr/>
        </p:nvSpPr>
        <p:spPr bwMode="auto">
          <a:xfrm>
            <a:off x="1259637" y="4485119"/>
            <a:ext cx="3024187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3200" b="1" dirty="0" err="1">
                <a:solidFill>
                  <a:srgbClr val="F47B20"/>
                </a:solidFill>
              </a:rPr>
              <a:t>Research</a:t>
            </a:r>
            <a:endParaRPr lang="it-IT" sz="3200" b="1" dirty="0">
              <a:solidFill>
                <a:srgbClr val="F47B20"/>
              </a:solidFill>
            </a:endParaRPr>
          </a:p>
        </p:txBody>
      </p:sp>
      <p:sp>
        <p:nvSpPr>
          <p:cNvPr id="78" name="Text Box 34"/>
          <p:cNvSpPr txBox="1">
            <a:spLocks noChangeArrowheads="1"/>
          </p:cNvSpPr>
          <p:nvPr/>
        </p:nvSpPr>
        <p:spPr bwMode="auto">
          <a:xfrm>
            <a:off x="5652125" y="5445224"/>
            <a:ext cx="3024187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3200" b="1" dirty="0" err="1">
                <a:solidFill>
                  <a:srgbClr val="F47B20"/>
                </a:solidFill>
              </a:rPr>
              <a:t>Industry</a:t>
            </a:r>
            <a:endParaRPr lang="it-IT" sz="3200" b="1" dirty="0">
              <a:solidFill>
                <a:srgbClr val="F47B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385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50" grpId="0"/>
      <p:bldP spid="51" grpId="0"/>
      <p:bldP spid="52" grpId="0"/>
      <p:bldP spid="53" grpId="0"/>
      <p:bldP spid="74" grpId="0" animBg="1"/>
      <p:bldP spid="75" grpId="0" animBg="1"/>
      <p:bldP spid="76" grpId="0" animBg="1"/>
      <p:bldP spid="77" grpId="0"/>
      <p:bldP spid="7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1747" name="Picture 3" descr="G:\Giada\foto\fot di gruppo\SANT'ANNA\DSC00183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652126" y="4348497"/>
            <a:ext cx="2568817" cy="1477947"/>
          </a:xfrm>
          <a:prstGeom prst="rect">
            <a:avLst/>
          </a:prstGeom>
          <a:noFill/>
          <a:ln>
            <a:noFill/>
          </a:ln>
        </p:spPr>
      </p:pic>
      <p:sp>
        <p:nvSpPr>
          <p:cNvPr id="19461" name="Rectangle 2"/>
          <p:cNvSpPr>
            <a:spLocks noChangeArrowheads="1"/>
          </p:cNvSpPr>
          <p:nvPr/>
        </p:nvSpPr>
        <p:spPr bwMode="auto">
          <a:xfrm>
            <a:off x="357728" y="203683"/>
            <a:ext cx="8676456" cy="587375"/>
          </a:xfrm>
          <a:prstGeom prst="rect">
            <a:avLst/>
          </a:prstGeom>
        </p:spPr>
        <p:txBody>
          <a:bodyPr vert="horz" anchor="ctr">
            <a:normAutofit fontScale="85000" lnSpcReduction="20000"/>
          </a:bodyPr>
          <a:lstStyle/>
          <a:p>
            <a:pPr>
              <a:spcBef>
                <a:spcPct val="0"/>
              </a:spcBef>
            </a:pPr>
            <a:endParaRPr lang="it-IT" sz="4400" dirty="0" smtClean="0">
              <a:solidFill>
                <a:srgbClr val="1F497D"/>
              </a:solidFill>
            </a:endParaRPr>
          </a:p>
        </p:txBody>
      </p:sp>
      <p:pic>
        <p:nvPicPr>
          <p:cNvPr id="671746" name="Picture 2" descr="C:\Users\Spenz\AppData\Local\Microsoft\Windows\Temporary Internet Files\Content.Outlook\16VGJST0\cover_nature_42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079595" y="4153648"/>
            <a:ext cx="1422061" cy="186764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539552" y="548680"/>
            <a:ext cx="8345498" cy="710952"/>
          </a:xfrm>
        </p:spPr>
        <p:txBody>
          <a:bodyPr>
            <a:normAutofit/>
          </a:bodyPr>
          <a:lstStyle/>
          <a:p>
            <a:pPr lvl="0" algn="ctr"/>
            <a:r>
              <a:rPr lang="en-US" sz="2800" b="1" dirty="0" smtClean="0"/>
              <a:t>The PhD </a:t>
            </a:r>
            <a:r>
              <a:rPr lang="en-US" sz="2800" b="1" dirty="0" smtClean="0"/>
              <a:t>Model</a:t>
            </a:r>
            <a:endParaRPr lang="it-IT" sz="2800" b="1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5148064" y="1892256"/>
            <a:ext cx="29523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it-IT" sz="2000" dirty="0" smtClean="0">
                <a:solidFill>
                  <a:srgbClr val="333399"/>
                </a:solidFill>
              </a:rPr>
              <a:t>Team work</a:t>
            </a:r>
          </a:p>
          <a:p>
            <a:pPr marL="457200" indent="-457200">
              <a:buFont typeface="Arial"/>
              <a:buChar char="•"/>
            </a:pPr>
            <a:r>
              <a:rPr lang="it-IT" sz="2000" dirty="0" err="1" smtClean="0">
                <a:solidFill>
                  <a:srgbClr val="333399"/>
                </a:solidFill>
              </a:rPr>
              <a:t>Interdisciplinarity</a:t>
            </a:r>
            <a:endParaRPr lang="it-IT" sz="2000" dirty="0" smtClean="0">
              <a:solidFill>
                <a:srgbClr val="333399"/>
              </a:solidFill>
            </a:endParaRPr>
          </a:p>
          <a:p>
            <a:pPr marL="457200" indent="-457200">
              <a:buFont typeface="Arial"/>
              <a:buChar char="•"/>
            </a:pPr>
            <a:r>
              <a:rPr lang="it-IT" sz="2000" dirty="0" err="1" smtClean="0">
                <a:solidFill>
                  <a:srgbClr val="333399"/>
                </a:solidFill>
              </a:rPr>
              <a:t>Internationalization</a:t>
            </a:r>
            <a:endParaRPr lang="it-IT" sz="2000" dirty="0">
              <a:solidFill>
                <a:srgbClr val="333399"/>
              </a:solidFill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41" y="1690445"/>
            <a:ext cx="2468801" cy="3397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796822"/>
            <a:ext cx="1549878" cy="21326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70259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3810" name="Picture 2" descr="http://sssa.bioroboticsinstitute.it/sites/default/files/basicpages/imageEduKidRobo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443" y="764707"/>
            <a:ext cx="2444712" cy="3166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C:\Users\spenz\AppData\Local\Temp\Rar$DI20.391\IMG_1253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5496" y="3946839"/>
            <a:ext cx="2471330" cy="1872088"/>
          </a:xfrm>
          <a:prstGeom prst="rect">
            <a:avLst/>
          </a:prstGeom>
          <a:noFill/>
        </p:spPr>
      </p:pic>
      <p:pic>
        <p:nvPicPr>
          <p:cNvPr id="12" name="Immagine 11" descr="IMG_0343 resiz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51720" y="4551708"/>
            <a:ext cx="1701328" cy="1469585"/>
          </a:xfrm>
          <a:prstGeom prst="rect">
            <a:avLst/>
          </a:prstGeom>
        </p:spPr>
      </p:pic>
      <p:pic>
        <p:nvPicPr>
          <p:cNvPr id="13" name="Immagine 5" descr="E:\Documenti_ELISA\ACARISS\foto in classe\foto palaia\Palaia Acariss\IMG_499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19872" y="3717032"/>
            <a:ext cx="2258444" cy="158417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14381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800" y="4221089"/>
            <a:ext cx="1349376" cy="1800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ttangolo 13"/>
          <p:cNvSpPr/>
          <p:nvPr/>
        </p:nvSpPr>
        <p:spPr>
          <a:xfrm>
            <a:off x="6228184" y="4389107"/>
            <a:ext cx="2805904" cy="130805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914165">
              <a:spcAft>
                <a:spcPts val="600"/>
              </a:spcAft>
              <a:buClr>
                <a:srgbClr val="FFFFFF"/>
              </a:buClr>
              <a:buSzPct val="85000"/>
              <a:defRPr/>
            </a:pPr>
            <a:r>
              <a:rPr lang="en-GB" sz="1600" dirty="0" smtClean="0">
                <a:solidFill>
                  <a:srgbClr val="000000"/>
                </a:solidFill>
                <a:cs typeface="Arial" pitchFamily="34" charset="0"/>
              </a:rPr>
              <a:t>Our experience 2012-13</a:t>
            </a:r>
          </a:p>
          <a:p>
            <a:pPr defTabSz="914165">
              <a:spcAft>
                <a:spcPts val="600"/>
              </a:spcAft>
              <a:buClr>
                <a:srgbClr val="FFFFFF"/>
              </a:buClr>
              <a:buSzPct val="85000"/>
              <a:defRPr/>
            </a:pPr>
            <a:r>
              <a:rPr lang="en-GB" sz="1600" dirty="0" smtClean="0">
                <a:solidFill>
                  <a:srgbClr val="000000"/>
                </a:solidFill>
                <a:cs typeface="Arial" pitchFamily="34" charset="0"/>
              </a:rPr>
              <a:t>14 schools - 19 classes</a:t>
            </a:r>
          </a:p>
          <a:p>
            <a:pPr defTabSz="914165">
              <a:spcAft>
                <a:spcPts val="600"/>
              </a:spcAft>
              <a:buClr>
                <a:srgbClr val="FFFFFF"/>
              </a:buClr>
              <a:buSzPct val="85000"/>
              <a:defRPr/>
            </a:pPr>
            <a:r>
              <a:rPr lang="en-GB" sz="1600" dirty="0" smtClean="0">
                <a:solidFill>
                  <a:srgbClr val="000000"/>
                </a:solidFill>
                <a:cs typeface="Arial" pitchFamily="34" charset="0"/>
              </a:rPr>
              <a:t>20 teachers - 475 students</a:t>
            </a:r>
          </a:p>
          <a:p>
            <a:pPr defTabSz="914165">
              <a:spcAft>
                <a:spcPts val="600"/>
              </a:spcAft>
              <a:buClr>
                <a:srgbClr val="FFFFFF"/>
              </a:buClr>
              <a:buSzPct val="85000"/>
              <a:defRPr/>
            </a:pPr>
            <a:r>
              <a:rPr lang="en-GB" sz="1600" dirty="0" smtClean="0">
                <a:solidFill>
                  <a:srgbClr val="000000"/>
                </a:solidFill>
                <a:cs typeface="Arial" pitchFamily="34" charset="0"/>
              </a:rPr>
              <a:t>90 hours laboratory</a:t>
            </a:r>
            <a:endParaRPr lang="en-GB" sz="16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35501" y="644691"/>
            <a:ext cx="6264696" cy="3072341"/>
          </a:xfrm>
        </p:spPr>
        <p:txBody>
          <a:bodyPr>
            <a:normAutofit fontScale="90000"/>
          </a:bodyPr>
          <a:lstStyle/>
          <a:p>
            <a:pPr defTabSz="914165">
              <a:spcAft>
                <a:spcPts val="600"/>
              </a:spcAft>
            </a:pPr>
            <a:r>
              <a:rPr lang="en-GB" dirty="0" smtClean="0">
                <a:solidFill>
                  <a:schemeClr val="accent2"/>
                </a:solidFill>
                <a:sym typeface="Gill Sans" charset="0"/>
              </a:rPr>
              <a:t>Educate </a:t>
            </a:r>
            <a:r>
              <a:rPr lang="en-GB" dirty="0">
                <a:solidFill>
                  <a:schemeClr val="accent2"/>
                </a:solidFill>
                <a:sym typeface="Gill Sans" charset="0"/>
              </a:rPr>
              <a:t>young people in deploying and using robotic </a:t>
            </a:r>
            <a:r>
              <a:rPr lang="en-GB" dirty="0" smtClean="0">
                <a:solidFill>
                  <a:schemeClr val="accent2"/>
                </a:solidFill>
                <a:sym typeface="Gill Sans" charset="0"/>
              </a:rPr>
              <a:t>technologies</a:t>
            </a:r>
            <a:br>
              <a:rPr lang="en-GB" dirty="0" smtClean="0">
                <a:solidFill>
                  <a:schemeClr val="accent2"/>
                </a:solidFill>
                <a:sym typeface="Gill Sans" charset="0"/>
              </a:rPr>
            </a:br>
            <a:r>
              <a:rPr lang="en-GB" sz="2000" dirty="0" smtClean="0">
                <a:solidFill>
                  <a:schemeClr val="accent2"/>
                </a:solidFill>
              </a:rPr>
              <a:t>Robot </a:t>
            </a:r>
            <a:r>
              <a:rPr lang="en-GB" sz="2000" dirty="0">
                <a:solidFill>
                  <a:schemeClr val="accent2"/>
                </a:solidFill>
              </a:rPr>
              <a:t>companions at school help to develop a problem-solving attitude, foster a trans-disciplinary approach, encourage team work. In addition, increase children engagement with a student-centred learning approach.</a:t>
            </a:r>
            <a:br>
              <a:rPr lang="en-GB" sz="2000" dirty="0">
                <a:solidFill>
                  <a:schemeClr val="accent2"/>
                </a:solidFill>
              </a:rPr>
            </a:br>
            <a:endParaRPr lang="it-IT" sz="2000" b="1" dirty="0">
              <a:solidFill>
                <a:schemeClr val="accent2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35501" y="6300033"/>
            <a:ext cx="76403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341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dirty="0" smtClean="0">
                <a:solidFill>
                  <a:srgbClr val="FF0000"/>
                </a:solidFill>
                <a:cs typeface="Calibri" pitchFamily="34" charset="0"/>
                <a:sym typeface="Gill Sans" charset="0"/>
              </a:rPr>
              <a:t>                                          Educational </a:t>
            </a:r>
            <a:r>
              <a:rPr lang="it-IT" dirty="0" err="1">
                <a:solidFill>
                  <a:srgbClr val="FF0000"/>
                </a:solidFill>
                <a:cs typeface="Calibri" pitchFamily="34" charset="0"/>
                <a:sym typeface="Gill Sans" charset="0"/>
              </a:rPr>
              <a:t>Laboratory</a:t>
            </a:r>
            <a:r>
              <a:rPr lang="it-IT" dirty="0">
                <a:solidFill>
                  <a:srgbClr val="FF0000"/>
                </a:solidFill>
                <a:cs typeface="Calibri" pitchFamily="34" charset="0"/>
                <a:sym typeface="Gill Sans" charset="0"/>
              </a:rPr>
              <a:t> on </a:t>
            </a:r>
            <a:r>
              <a:rPr lang="it-IT" dirty="0" err="1">
                <a:solidFill>
                  <a:srgbClr val="FF0000"/>
                </a:solidFill>
                <a:cs typeface="Calibri" pitchFamily="34" charset="0"/>
                <a:sym typeface="Gill Sans" charset="0"/>
              </a:rPr>
              <a:t>Robotics</a:t>
            </a:r>
            <a:r>
              <a:rPr lang="it-IT" dirty="0">
                <a:solidFill>
                  <a:srgbClr val="FF0000"/>
                </a:solidFill>
                <a:cs typeface="Calibri" pitchFamily="34" charset="0"/>
                <a:sym typeface="Gill Sans" charset="0"/>
              </a:rPr>
              <a:t> </a:t>
            </a:r>
            <a:r>
              <a:rPr lang="it-IT" dirty="0" err="1">
                <a:solidFill>
                  <a:srgbClr val="FF0000"/>
                </a:solidFill>
                <a:cs typeface="Calibri" pitchFamily="34" charset="0"/>
                <a:sym typeface="Gill Sans" charset="0"/>
              </a:rPr>
              <a:t>at</a:t>
            </a:r>
            <a:r>
              <a:rPr lang="it-IT" dirty="0">
                <a:solidFill>
                  <a:srgbClr val="FF0000"/>
                </a:solidFill>
                <a:cs typeface="Calibri" pitchFamily="34" charset="0"/>
                <a:sym typeface="Gill Sans" charset="0"/>
              </a:rPr>
              <a:t> the </a:t>
            </a:r>
            <a:r>
              <a:rPr lang="it-IT" dirty="0" err="1">
                <a:solidFill>
                  <a:srgbClr val="FF0000"/>
                </a:solidFill>
                <a:cs typeface="Calibri" pitchFamily="34" charset="0"/>
                <a:sym typeface="Gill Sans" charset="0"/>
              </a:rPr>
              <a:t>BioRobotics</a:t>
            </a:r>
            <a:r>
              <a:rPr lang="it-IT" dirty="0">
                <a:solidFill>
                  <a:srgbClr val="FF0000"/>
                </a:solidFill>
                <a:cs typeface="Calibri" pitchFamily="34" charset="0"/>
                <a:sym typeface="Gill Sans" charset="0"/>
              </a:rPr>
              <a:t> </a:t>
            </a:r>
            <a:r>
              <a:rPr lang="it-IT" dirty="0" err="1">
                <a:solidFill>
                  <a:srgbClr val="FF0000"/>
                </a:solidFill>
                <a:cs typeface="Calibri" pitchFamily="34" charset="0"/>
                <a:sym typeface="Gill Sans" charset="0"/>
              </a:rPr>
              <a:t>Institute</a:t>
            </a:r>
            <a:endParaRPr lang="it-IT" dirty="0">
              <a:solidFill>
                <a:srgbClr val="FF0000"/>
              </a:solidFill>
              <a:cs typeface="Calibri" pitchFamily="34" charset="0"/>
              <a:sym typeface="Gill Sans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179512" y="118818"/>
            <a:ext cx="63367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kern="0" dirty="0" smtClean="0">
                <a:solidFill>
                  <a:srgbClr val="F47B20"/>
                </a:solidFill>
                <a:latin typeface="Tahoma"/>
                <a:ea typeface="MS PGothic" pitchFamily="34" charset="-128"/>
                <a:cs typeface="MS PGothic" charset="0"/>
              </a:rPr>
              <a:t>Innovating the Education Programs</a:t>
            </a:r>
            <a:endParaRPr lang="it-IT" sz="1600" b="1" dirty="0"/>
          </a:p>
        </p:txBody>
      </p:sp>
    </p:spTree>
    <p:extLst>
      <p:ext uri="{BB962C8B-B14F-4D97-AF65-F5344CB8AC3E}">
        <p14:creationId xmlns:p14="http://schemas.microsoft.com/office/powerpoint/2010/main" val="746701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43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7"/>
          <p:cNvGrpSpPr/>
          <p:nvPr/>
        </p:nvGrpSpPr>
        <p:grpSpPr>
          <a:xfrm>
            <a:off x="827588" y="1971802"/>
            <a:ext cx="7798649" cy="4241507"/>
            <a:chOff x="454619" y="1641823"/>
            <a:chExt cx="8592956" cy="5369632"/>
          </a:xfrm>
        </p:grpSpPr>
        <p:sp>
          <p:nvSpPr>
            <p:cNvPr id="36" name="Rettangolo 8"/>
            <p:cNvSpPr/>
            <p:nvPr/>
          </p:nvSpPr>
          <p:spPr>
            <a:xfrm>
              <a:off x="454619" y="1641823"/>
              <a:ext cx="5566731" cy="149914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4310" tIns="194310" rIns="194310" bIns="194310" numCol="1" spcCol="1270" anchor="ctr" anchorCtr="0">
              <a:noAutofit/>
            </a:bodyPr>
            <a:lstStyle/>
            <a:p>
              <a:pPr algn="ctr" defTabSz="226683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200" dirty="0">
                  <a:solidFill>
                    <a:srgbClr val="FFFFFF"/>
                  </a:solidFill>
                </a:rPr>
                <a:t>Primary Education Schools</a:t>
              </a:r>
            </a:p>
          </p:txBody>
        </p:sp>
        <p:sp>
          <p:nvSpPr>
            <p:cNvPr id="34" name="Rettangolo 33"/>
            <p:cNvSpPr/>
            <p:nvPr/>
          </p:nvSpPr>
          <p:spPr>
            <a:xfrm>
              <a:off x="473679" y="3175662"/>
              <a:ext cx="1728192" cy="3150000"/>
            </a:xfrm>
            <a:prstGeom prst="rect">
              <a:avLst/>
            </a:prstGeom>
            <a:solidFill>
              <a:srgbClr val="0059AD"/>
            </a:solidFill>
            <a:ln>
              <a:solidFill>
                <a:schemeClr val="accent1">
                  <a:lumMod val="90000"/>
                </a:schemeClr>
              </a:solidFill>
            </a:ln>
            <a:scene3d>
              <a:camera prst="orthographicFront"/>
              <a:lightRig rig="flat" dir="t"/>
            </a:scene3d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0" tIns="76200" rIns="76200" bIns="76200" numCol="1" spcCol="1270" anchor="t" anchorCtr="0">
              <a:noAutofit/>
            </a:bodyPr>
            <a:lstStyle/>
            <a:p>
              <a:pPr defTabSz="88895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dirty="0" smtClean="0">
                  <a:solidFill>
                    <a:srgbClr val="FFFFFF"/>
                  </a:solidFill>
                </a:rPr>
                <a:t>Pre-school             (3-6 years old)</a:t>
              </a:r>
            </a:p>
            <a:p>
              <a:pPr marL="171441" lvl="1" indent="-171441" defTabSz="800059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en-US" sz="1600" dirty="0">
                  <a:solidFill>
                    <a:srgbClr val="FFFFFF"/>
                  </a:solidFill>
                </a:rPr>
                <a:t>Introduction to robotics</a:t>
              </a:r>
            </a:p>
            <a:p>
              <a:pPr marL="171441" lvl="1" indent="-171441" defTabSz="800059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en-US" sz="1600" dirty="0">
                  <a:solidFill>
                    <a:srgbClr val="FFFFFF"/>
                  </a:solidFill>
                </a:rPr>
                <a:t>Robot as interactive games</a:t>
              </a:r>
            </a:p>
          </p:txBody>
        </p:sp>
        <p:sp>
          <p:nvSpPr>
            <p:cNvPr id="32" name="Rettangolo 31"/>
            <p:cNvSpPr/>
            <p:nvPr/>
          </p:nvSpPr>
          <p:spPr>
            <a:xfrm>
              <a:off x="2262646" y="3175662"/>
              <a:ext cx="1866900" cy="3150000"/>
            </a:xfrm>
            <a:prstGeom prst="rect">
              <a:avLst/>
            </a:prstGeom>
            <a:solidFill>
              <a:srgbClr val="0059AD"/>
            </a:solidFill>
            <a:ln>
              <a:solidFill>
                <a:schemeClr val="accent1">
                  <a:lumMod val="90000"/>
                </a:schemeClr>
              </a:solidFill>
            </a:ln>
            <a:scene3d>
              <a:camera prst="orthographicFront"/>
              <a:lightRig rig="flat" dir="t"/>
            </a:scene3d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0" tIns="76200" rIns="76200" bIns="76200" numCol="1" spcCol="1270" anchor="t" anchorCtr="0">
              <a:noAutofit/>
            </a:bodyPr>
            <a:lstStyle/>
            <a:p>
              <a:pPr defTabSz="88895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dirty="0" smtClean="0">
                  <a:solidFill>
                    <a:srgbClr val="FFFFFF"/>
                  </a:solidFill>
                </a:rPr>
                <a:t>Elementary    (6-11 years old)</a:t>
              </a:r>
            </a:p>
            <a:p>
              <a:pPr marL="171441" lvl="1" indent="-171441" defTabSz="800059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en-US" sz="1600" dirty="0">
                  <a:solidFill>
                    <a:srgbClr val="FFFFFF"/>
                  </a:solidFill>
                </a:rPr>
                <a:t>What is a robot?</a:t>
              </a:r>
            </a:p>
            <a:p>
              <a:pPr marL="171441" lvl="1" indent="-171441" defTabSz="800059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en-US" sz="1600" dirty="0">
                  <a:solidFill>
                    <a:srgbClr val="FFFFFF"/>
                  </a:solidFill>
                </a:rPr>
                <a:t>The robots already among us</a:t>
              </a:r>
            </a:p>
            <a:p>
              <a:pPr marL="171441" lvl="1" indent="-171441" defTabSz="800059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en-US" sz="1600" dirty="0">
                  <a:solidFill>
                    <a:srgbClr val="FFFFFF"/>
                  </a:solidFill>
                </a:rPr>
                <a:t>Manual activities</a:t>
              </a:r>
            </a:p>
            <a:p>
              <a:pPr marL="171441" lvl="1" indent="-171441" defTabSz="800059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en-US" sz="1600" dirty="0">
                  <a:solidFill>
                    <a:srgbClr val="FFFFFF"/>
                  </a:solidFill>
                </a:rPr>
                <a:t>Contest: robot </a:t>
              </a:r>
              <a:r>
                <a:rPr lang="en-US" sz="1600" dirty="0" smtClean="0">
                  <a:solidFill>
                    <a:srgbClr val="FFFFFF"/>
                  </a:solidFill>
                </a:rPr>
                <a:t>design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  <p:sp>
          <p:nvSpPr>
            <p:cNvPr id="30" name="Rettangolo 29"/>
            <p:cNvSpPr/>
            <p:nvPr/>
          </p:nvSpPr>
          <p:spPr>
            <a:xfrm>
              <a:off x="4195486" y="3175662"/>
              <a:ext cx="1825865" cy="3150000"/>
            </a:xfrm>
            <a:prstGeom prst="rect">
              <a:avLst/>
            </a:prstGeom>
            <a:solidFill>
              <a:srgbClr val="0059AD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0" tIns="76200" rIns="76200" bIns="76200" numCol="1" spcCol="1270" anchor="t" anchorCtr="0">
              <a:noAutofit/>
            </a:bodyPr>
            <a:lstStyle/>
            <a:p>
              <a:pPr defTabSz="88895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dirty="0" smtClean="0">
                  <a:solidFill>
                    <a:srgbClr val="FFFFFF"/>
                  </a:solidFill>
                </a:rPr>
                <a:t>Secondary schools (11-14 years old)</a:t>
              </a:r>
            </a:p>
            <a:p>
              <a:pPr marL="171441" lvl="1" indent="-171441" defTabSz="800059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en-US" sz="1600" dirty="0">
                  <a:solidFill>
                    <a:srgbClr val="FFFFFF"/>
                  </a:solidFill>
                </a:rPr>
                <a:t>Introduction to robotics</a:t>
              </a:r>
            </a:p>
            <a:p>
              <a:pPr marL="171441" lvl="1" indent="-171441" defTabSz="800059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en-US" sz="1600" dirty="0">
                  <a:solidFill>
                    <a:srgbClr val="FFFFFF"/>
                  </a:solidFill>
                </a:rPr>
                <a:t>Experimental activities using robotic kits</a:t>
              </a:r>
            </a:p>
            <a:p>
              <a:pPr marL="171441" lvl="1" indent="-171441" defTabSz="800059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en-US" sz="1600" dirty="0">
                  <a:solidFill>
                    <a:srgbClr val="FFFFFF"/>
                  </a:solidFill>
                </a:rPr>
                <a:t>Robot contests</a:t>
              </a:r>
            </a:p>
          </p:txBody>
        </p:sp>
        <p:sp>
          <p:nvSpPr>
            <p:cNvPr id="28" name="Rettangolo 27"/>
            <p:cNvSpPr/>
            <p:nvPr/>
          </p:nvSpPr>
          <p:spPr>
            <a:xfrm>
              <a:off x="6143252" y="1642655"/>
              <a:ext cx="2880320" cy="149927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60020" tIns="160020" rIns="160020" bIns="160020" numCol="1" spcCol="1270" anchor="ctr" anchorCtr="0">
              <a:noAutofit/>
            </a:bodyPr>
            <a:lstStyle/>
            <a:p>
              <a:pPr algn="ctr" defTabSz="186680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>
                  <a:solidFill>
                    <a:srgbClr val="FFFFFF"/>
                  </a:solidFill>
                </a:rPr>
                <a:t>Secondary Education Schools</a:t>
              </a:r>
              <a:endParaRPr lang="en-US" sz="2800" dirty="0">
                <a:solidFill>
                  <a:srgbClr val="FFFFFF"/>
                </a:solidFill>
              </a:endParaRPr>
            </a:p>
          </p:txBody>
        </p:sp>
        <p:sp>
          <p:nvSpPr>
            <p:cNvPr id="26" name="Rettangolo 25"/>
            <p:cNvSpPr/>
            <p:nvPr/>
          </p:nvSpPr>
          <p:spPr>
            <a:xfrm>
              <a:off x="6167255" y="3243501"/>
              <a:ext cx="2880320" cy="3148474"/>
            </a:xfrm>
            <a:prstGeom prst="rect">
              <a:avLst/>
            </a:prstGeom>
            <a:solidFill>
              <a:srgbClr val="0059AD"/>
            </a:solidFill>
            <a:ln>
              <a:solidFill>
                <a:schemeClr val="accent1">
                  <a:lumMod val="90000"/>
                </a:schemeClr>
              </a:solidFill>
            </a:ln>
            <a:scene3d>
              <a:camera prst="orthographicFront"/>
              <a:lightRig rig="flat" dir="t"/>
            </a:scene3d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0" tIns="76200" rIns="76200" bIns="76200" numCol="1" spcCol="1270" anchor="t" anchorCtr="0">
              <a:noAutofit/>
            </a:bodyPr>
            <a:lstStyle/>
            <a:p>
              <a:pPr defTabSz="88895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dirty="0">
                  <a:solidFill>
                    <a:srgbClr val="FFFFFF"/>
                  </a:solidFill>
                </a:rPr>
                <a:t>(14-19 years old)</a:t>
              </a:r>
            </a:p>
            <a:p>
              <a:pPr defTabSz="88895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dirty="0">
                  <a:solidFill>
                    <a:srgbClr val="FFFFFF"/>
                  </a:solidFill>
                </a:rPr>
                <a:t>Advanced interdisciplinary course on robotics (Sciences  Technologies and </a:t>
              </a:r>
              <a:r>
                <a:rPr lang="en-US" sz="1600" b="1" dirty="0" smtClean="0">
                  <a:solidFill>
                    <a:srgbClr val="FFFFFF"/>
                  </a:solidFill>
                </a:rPr>
                <a:t>Humanities</a:t>
              </a:r>
              <a:endParaRPr lang="en-US" sz="1400" dirty="0">
                <a:solidFill>
                  <a:srgbClr val="FFFFFF"/>
                </a:solidFill>
              </a:endParaRPr>
            </a:p>
          </p:txBody>
        </p:sp>
        <p:sp>
          <p:nvSpPr>
            <p:cNvPr id="24" name="Freccia bidirezionale orizzontale 5"/>
            <p:cNvSpPr/>
            <p:nvPr/>
          </p:nvSpPr>
          <p:spPr>
            <a:xfrm>
              <a:off x="467544" y="6322343"/>
              <a:ext cx="8460432" cy="689112"/>
            </a:xfrm>
            <a:prstGeom prst="leftRightArrow">
              <a:avLst/>
            </a:prstGeom>
            <a:solidFill>
              <a:srgbClr val="0059AD"/>
            </a:solidFill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53"/>
              <a:r>
                <a:rPr lang="en-US" b="1" dirty="0" smtClean="0">
                  <a:solidFill>
                    <a:srgbClr val="FFFFFF"/>
                  </a:solidFill>
                </a:rPr>
                <a:t>Involvement of children/teenagers from 3 to 19 years</a:t>
              </a:r>
              <a:endParaRPr lang="en-US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23" name="Titolo 22"/>
          <p:cNvSpPr>
            <a:spLocks noGrp="1"/>
          </p:cNvSpPr>
          <p:nvPr>
            <p:ph type="title"/>
          </p:nvPr>
        </p:nvSpPr>
        <p:spPr>
          <a:xfrm>
            <a:off x="35496" y="845840"/>
            <a:ext cx="8820472" cy="1143000"/>
          </a:xfrm>
        </p:spPr>
        <p:txBody>
          <a:bodyPr/>
          <a:lstStyle/>
          <a:p>
            <a:pPr lvl="0"/>
            <a:r>
              <a:rPr lang="en-US" sz="3600" b="1" dirty="0"/>
              <a:t>Strengthening </a:t>
            </a:r>
            <a:r>
              <a:rPr lang="en-US" sz="3600" b="1" dirty="0" smtClean="0"/>
              <a:t>education </a:t>
            </a:r>
            <a:r>
              <a:rPr lang="en-US" sz="3600" b="1" dirty="0"/>
              <a:t>at </a:t>
            </a:r>
            <a:r>
              <a:rPr lang="en-US" sz="3600" b="1" dirty="0" smtClean="0"/>
              <a:t>all levels</a:t>
            </a: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2462265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941" y="836712"/>
            <a:ext cx="5032303" cy="5256584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" y="89252"/>
            <a:ext cx="3779911" cy="6578425"/>
          </a:xfrm>
          <a:prstGeom prst="rect">
            <a:avLst/>
          </a:prstGeom>
        </p:spPr>
      </p:pic>
      <p:sp>
        <p:nvSpPr>
          <p:cNvPr id="7" name="Rettangolo 6"/>
          <p:cNvSpPr/>
          <p:nvPr/>
        </p:nvSpPr>
        <p:spPr bwMode="auto">
          <a:xfrm>
            <a:off x="107504" y="2513216"/>
            <a:ext cx="1928024" cy="576064"/>
          </a:xfrm>
          <a:prstGeom prst="rect">
            <a:avLst/>
          </a:prstGeom>
          <a:noFill/>
          <a:ln>
            <a:solidFill>
              <a:schemeClr val="tx2"/>
            </a:solidFill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t-IT" sz="4200" smtClean="0">
              <a:solidFill>
                <a:srgbClr val="000000"/>
              </a:solidFill>
              <a:latin typeface="Gill Sans" charset="0"/>
              <a:ea typeface="ヒラギノ角ゴ ProN W3" charset="-128"/>
              <a:sym typeface="Gill Sans" charset="0"/>
            </a:endParaRPr>
          </a:p>
        </p:txBody>
      </p:sp>
      <p:sp>
        <p:nvSpPr>
          <p:cNvPr id="5" name="Rettangolo 4"/>
          <p:cNvSpPr/>
          <p:nvPr/>
        </p:nvSpPr>
        <p:spPr bwMode="auto">
          <a:xfrm>
            <a:off x="3995936" y="1340768"/>
            <a:ext cx="5148064" cy="576064"/>
          </a:xfrm>
          <a:prstGeom prst="rect">
            <a:avLst/>
          </a:prstGeom>
          <a:noFill/>
          <a:ln>
            <a:solidFill>
              <a:schemeClr val="tx2"/>
            </a:solidFill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t-IT" sz="4200" smtClean="0">
              <a:solidFill>
                <a:srgbClr val="000000"/>
              </a:solidFill>
              <a:latin typeface="Gill Sans" charset="0"/>
              <a:ea typeface="ヒラギノ角ゴ ProN W3" charset="-128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366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1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1313" y="139708"/>
            <a:ext cx="995362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-557833" y="29377"/>
            <a:ext cx="9753327" cy="1154112"/>
          </a:xfrm>
          <a:ln/>
        </p:spPr>
        <p:txBody>
          <a:bodyPr>
            <a:noAutofit/>
          </a:bodyPr>
          <a:lstStyle/>
          <a:p>
            <a:r>
              <a:rPr lang="en-US" sz="2400" b="1" dirty="0"/>
              <a:t>Robot </a:t>
            </a:r>
            <a:r>
              <a:rPr lang="en-US" sz="2400" b="1" dirty="0" smtClean="0"/>
              <a:t> will (?) drive </a:t>
            </a:r>
            <a:r>
              <a:rPr lang="en-US" sz="2400" b="1" dirty="0"/>
              <a:t>a range of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integrated </a:t>
            </a:r>
            <a:r>
              <a:rPr lang="en-US" sz="2400" b="1" dirty="0"/>
              <a:t>industries and services</a:t>
            </a:r>
          </a:p>
        </p:txBody>
      </p:sp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1313" y="139708"/>
            <a:ext cx="995362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222875" y="1123954"/>
            <a:ext cx="2954338" cy="779463"/>
            <a:chOff x="0" y="0"/>
            <a:chExt cx="1861" cy="491"/>
          </a:xfrm>
        </p:grpSpPr>
        <p:sp>
          <p:nvSpPr>
            <p:cNvPr id="43012" name="Rectangle 4"/>
            <p:cNvSpPr>
              <a:spLocks/>
            </p:cNvSpPr>
            <p:nvPr/>
          </p:nvSpPr>
          <p:spPr bwMode="auto">
            <a:xfrm>
              <a:off x="548" y="0"/>
              <a:ext cx="1313" cy="284"/>
            </a:xfrm>
            <a:prstGeom prst="rect">
              <a:avLst/>
            </a:prstGeom>
            <a:solidFill>
              <a:srgbClr val="BBE0E3"/>
            </a:solidFill>
            <a:ln w="9525" cap="flat">
              <a:solidFill>
                <a:srgbClr val="81ADBB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63500" dist="23000" dir="5400000" algn="ctr" rotWithShape="0">
                <a:srgbClr val="808080">
                  <a:alpha val="34998"/>
                </a:srgbClr>
              </a:outerShdw>
            </a:effectLst>
          </p:spPr>
          <p:txBody>
            <a:bodyPr lIns="0" tIns="0" rIns="0" bIns="0"/>
            <a:lstStyle/>
            <a:p>
              <a:pPr algn="ctr" defTabSz="914165" fontAlgn="base">
                <a:spcBef>
                  <a:spcPct val="0"/>
                </a:spcBef>
                <a:spcAft>
                  <a:spcPct val="0"/>
                </a:spcAft>
              </a:pPr>
              <a:endParaRPr lang="en-US" sz="42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sp>
          <p:nvSpPr>
            <p:cNvPr id="43013" name="Freeform 5"/>
            <p:cNvSpPr>
              <a:spLocks/>
            </p:cNvSpPr>
            <p:nvPr/>
          </p:nvSpPr>
          <p:spPr bwMode="auto">
            <a:xfrm>
              <a:off x="0" y="155"/>
              <a:ext cx="546" cy="336"/>
            </a:xfrm>
            <a:custGeom>
              <a:avLst/>
              <a:gdLst>
                <a:gd name="T0" fmla="*/ 21600 w 21600"/>
                <a:gd name="T1" fmla="*/ 0 h 21600"/>
                <a:gd name="T2" fmla="*/ 7937 w 21600"/>
                <a:gd name="T3" fmla="*/ 43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7937" y="430"/>
                  </a:lnTo>
                  <a:lnTo>
                    <a:pt x="0" y="21600"/>
                  </a:lnTo>
                </a:path>
              </a:pathLst>
            </a:custGeom>
            <a:noFill/>
            <a:ln w="9525" cap="flat">
              <a:solidFill>
                <a:srgbClr val="81ADBB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algn="ctr" defTabSz="914165" fontAlgn="base">
                <a:spcBef>
                  <a:spcPct val="0"/>
                </a:spcBef>
                <a:spcAft>
                  <a:spcPct val="0"/>
                </a:spcAft>
              </a:pPr>
              <a:endParaRPr lang="en-US" sz="42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sp>
          <p:nvSpPr>
            <p:cNvPr id="43014" name="Rectangle 6"/>
            <p:cNvSpPr>
              <a:spLocks/>
            </p:cNvSpPr>
            <p:nvPr/>
          </p:nvSpPr>
          <p:spPr bwMode="auto">
            <a:xfrm>
              <a:off x="548" y="0"/>
              <a:ext cx="131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38100" tIns="38100" rIns="38100" bIns="38100"/>
            <a:lstStyle/>
            <a:p>
              <a:pPr defTabSz="91416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95A7E"/>
                  </a:solidFill>
                  <a:latin typeface="Arial Bold" charset="0"/>
                  <a:ea typeface="Arial Bold" charset="0"/>
                  <a:cs typeface="Arial Bold" charset="0"/>
                  <a:sym typeface="Arial Bold" charset="0"/>
                </a:rPr>
                <a:t>Vision, sensitive skin: </a:t>
              </a:r>
              <a:endParaRPr lang="en-US" sz="4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endParaRPr>
            </a:p>
            <a:p>
              <a:pPr defTabSz="91416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95A7E"/>
                  </a:solidFill>
                  <a:latin typeface="Arial Bold" charset="0"/>
                  <a:ea typeface="Arial Bold" charset="0"/>
                  <a:cs typeface="Arial Bold" charset="0"/>
                  <a:sym typeface="Arial Bold" charset="0"/>
                </a:rPr>
                <a:t>Sensor manufacturers</a:t>
              </a: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4795849" y="6054734"/>
            <a:ext cx="2700337" cy="627063"/>
            <a:chOff x="0" y="0"/>
            <a:chExt cx="1701" cy="395"/>
          </a:xfrm>
        </p:grpSpPr>
        <p:sp>
          <p:nvSpPr>
            <p:cNvPr id="43016" name="Rectangle 8"/>
            <p:cNvSpPr>
              <a:spLocks/>
            </p:cNvSpPr>
            <p:nvPr/>
          </p:nvSpPr>
          <p:spPr bwMode="auto">
            <a:xfrm>
              <a:off x="825" y="112"/>
              <a:ext cx="876" cy="283"/>
            </a:xfrm>
            <a:prstGeom prst="rect">
              <a:avLst/>
            </a:prstGeom>
            <a:solidFill>
              <a:srgbClr val="BBE0E3"/>
            </a:solidFill>
            <a:ln w="9525" cap="flat">
              <a:solidFill>
                <a:srgbClr val="81ADBB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63500" dist="23000" dir="5400000" algn="ctr" rotWithShape="0">
                <a:srgbClr val="808080">
                  <a:alpha val="34998"/>
                </a:srgbClr>
              </a:outerShdw>
            </a:effectLst>
          </p:spPr>
          <p:txBody>
            <a:bodyPr lIns="0" tIns="0" rIns="0" bIns="0"/>
            <a:lstStyle/>
            <a:p>
              <a:pPr algn="ctr" defTabSz="914165" fontAlgn="base">
                <a:spcBef>
                  <a:spcPct val="0"/>
                </a:spcBef>
                <a:spcAft>
                  <a:spcPct val="0"/>
                </a:spcAft>
              </a:pPr>
              <a:endParaRPr lang="en-US" sz="42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sp>
          <p:nvSpPr>
            <p:cNvPr id="43017" name="Freeform 9"/>
            <p:cNvSpPr>
              <a:spLocks/>
            </p:cNvSpPr>
            <p:nvPr/>
          </p:nvSpPr>
          <p:spPr bwMode="auto">
            <a:xfrm>
              <a:off x="0" y="0"/>
              <a:ext cx="705" cy="342"/>
            </a:xfrm>
            <a:custGeom>
              <a:avLst/>
              <a:gdLst>
                <a:gd name="T0" fmla="*/ 21600 w 21600"/>
                <a:gd name="T1" fmla="*/ 20467 h 21600"/>
                <a:gd name="T2" fmla="*/ 9212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>
                  <a:moveTo>
                    <a:pt x="21600" y="20467"/>
                  </a:moveTo>
                  <a:lnTo>
                    <a:pt x="9212" y="21600"/>
                  </a:lnTo>
                  <a:lnTo>
                    <a:pt x="0" y="0"/>
                  </a:lnTo>
                </a:path>
              </a:pathLst>
            </a:custGeom>
            <a:noFill/>
            <a:ln w="9525" cap="flat">
              <a:solidFill>
                <a:srgbClr val="81ADBB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algn="ctr" defTabSz="914165" fontAlgn="base">
                <a:spcBef>
                  <a:spcPct val="0"/>
                </a:spcBef>
                <a:spcAft>
                  <a:spcPct val="0"/>
                </a:spcAft>
              </a:pPr>
              <a:endParaRPr lang="en-US" sz="42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sp>
          <p:nvSpPr>
            <p:cNvPr id="43018" name="Rectangle 10"/>
            <p:cNvSpPr>
              <a:spLocks/>
            </p:cNvSpPr>
            <p:nvPr/>
          </p:nvSpPr>
          <p:spPr bwMode="auto">
            <a:xfrm>
              <a:off x="825" y="112"/>
              <a:ext cx="8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38100" tIns="38100" rIns="38100" bIns="38100"/>
            <a:lstStyle/>
            <a:p>
              <a:pPr defTabSz="91416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95A7E"/>
                  </a:solidFill>
                  <a:latin typeface="Arial Bold" charset="0"/>
                  <a:ea typeface="Arial Bold" charset="0"/>
                  <a:cs typeface="Arial Bold" charset="0"/>
                  <a:sym typeface="Arial Bold" charset="0"/>
                </a:rPr>
                <a:t>Energy: battery manufacturers </a:t>
              </a:r>
            </a:p>
          </p:txBody>
        </p:sp>
      </p:grpSp>
      <p:sp>
        <p:nvSpPr>
          <p:cNvPr id="43020" name="Rectangle 12"/>
          <p:cNvSpPr>
            <a:spLocks/>
          </p:cNvSpPr>
          <p:nvPr/>
        </p:nvSpPr>
        <p:spPr bwMode="auto">
          <a:xfrm>
            <a:off x="5730876" y="3340720"/>
            <a:ext cx="1638300" cy="1168400"/>
          </a:xfrm>
          <a:prstGeom prst="rect">
            <a:avLst/>
          </a:prstGeom>
          <a:solidFill>
            <a:srgbClr val="BBE0E3"/>
          </a:solidFill>
          <a:ln w="9525" cap="flat">
            <a:solidFill>
              <a:srgbClr val="81ADBB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63500" dist="23000" dir="5400000" algn="ctr" rotWithShape="0">
              <a:srgbClr val="808080">
                <a:alpha val="34998"/>
              </a:srgbClr>
            </a:outerShdw>
          </a:effectLst>
        </p:spPr>
        <p:txBody>
          <a:bodyPr lIns="38090" tIns="38090" rIns="38090" bIns="38090"/>
          <a:lstStyle/>
          <a:p>
            <a:pPr algn="ctr" defTabSz="914165"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95A7E"/>
                </a:solidFill>
                <a:latin typeface="Arial Bold" charset="0"/>
                <a:ea typeface="Arial Bold" charset="0"/>
                <a:cs typeface="Arial Bold" charset="0"/>
                <a:sym typeface="Arial Bold" charset="0"/>
              </a:rPr>
              <a:t>Health, healing:  insurances, pharmaceutics, social security, rehabilitation centers, hospitals</a:t>
            </a:r>
          </a:p>
        </p:txBody>
      </p:sp>
      <p:sp>
        <p:nvSpPr>
          <p:cNvPr id="43021" name="Rectangle 13"/>
          <p:cNvSpPr>
            <a:spLocks/>
          </p:cNvSpPr>
          <p:nvPr/>
        </p:nvSpPr>
        <p:spPr bwMode="auto">
          <a:xfrm>
            <a:off x="674688" y="2530475"/>
            <a:ext cx="1828800" cy="990600"/>
          </a:xfrm>
          <a:prstGeom prst="rect">
            <a:avLst/>
          </a:prstGeom>
          <a:solidFill>
            <a:srgbClr val="BBE0E3"/>
          </a:solidFill>
          <a:ln w="9525" cap="flat">
            <a:solidFill>
              <a:srgbClr val="81ADBB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63500" dist="23000" dir="5400000" algn="ctr" rotWithShape="0">
              <a:srgbClr val="808080">
                <a:alpha val="34998"/>
              </a:srgbClr>
            </a:outerShdw>
          </a:effectLst>
        </p:spPr>
        <p:txBody>
          <a:bodyPr lIns="38090" tIns="38090" rIns="38090" bIns="38090"/>
          <a:lstStyle/>
          <a:p>
            <a:pPr algn="ctr" defTabSz="914165"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95A7E"/>
                </a:solidFill>
                <a:latin typeface="Arial Bold" charset="0"/>
                <a:ea typeface="Arial Bold" charset="0"/>
                <a:cs typeface="Arial Bold" charset="0"/>
                <a:sym typeface="Arial Bold" charset="0"/>
              </a:rPr>
              <a:t>Interaction with human, communication:  sociologist, designer, end user associations, phone manufacturers</a:t>
            </a:r>
          </a:p>
        </p:txBody>
      </p:sp>
      <p:sp>
        <p:nvSpPr>
          <p:cNvPr id="43022" name="Rectangle 14"/>
          <p:cNvSpPr>
            <a:spLocks/>
          </p:cNvSpPr>
          <p:nvPr/>
        </p:nvSpPr>
        <p:spPr bwMode="auto">
          <a:xfrm>
            <a:off x="3484563" y="6248401"/>
            <a:ext cx="1644650" cy="450851"/>
          </a:xfrm>
          <a:prstGeom prst="rect">
            <a:avLst/>
          </a:prstGeom>
          <a:solidFill>
            <a:srgbClr val="BBE0E3"/>
          </a:solidFill>
          <a:ln w="9525" cap="flat">
            <a:solidFill>
              <a:srgbClr val="81ADBB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63500" dist="23000" dir="5400000" algn="ctr" rotWithShape="0">
              <a:srgbClr val="808080">
                <a:alpha val="34998"/>
              </a:srgbClr>
            </a:outerShdw>
          </a:effectLst>
        </p:spPr>
        <p:txBody>
          <a:bodyPr lIns="38090" tIns="38090" rIns="38090" bIns="38090"/>
          <a:lstStyle/>
          <a:p>
            <a:pPr algn="ctr" defTabSz="914165"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95A7E"/>
                </a:solidFill>
                <a:latin typeface="Arial Bold" charset="0"/>
                <a:ea typeface="Arial Bold" charset="0"/>
                <a:cs typeface="Arial Bold" charset="0"/>
                <a:sym typeface="Arial Bold" charset="0"/>
              </a:rPr>
              <a:t>Transport:  manufacturers</a:t>
            </a:r>
          </a:p>
        </p:txBody>
      </p: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676275" y="1525597"/>
            <a:ext cx="2300288" cy="1038225"/>
            <a:chOff x="0" y="0"/>
            <a:chExt cx="1449" cy="653"/>
          </a:xfrm>
        </p:grpSpPr>
        <p:sp>
          <p:nvSpPr>
            <p:cNvPr id="43023" name="Rectangle 15"/>
            <p:cNvSpPr>
              <a:spLocks/>
            </p:cNvSpPr>
            <p:nvPr/>
          </p:nvSpPr>
          <p:spPr bwMode="auto">
            <a:xfrm>
              <a:off x="0" y="0"/>
              <a:ext cx="1098" cy="484"/>
            </a:xfrm>
            <a:prstGeom prst="rect">
              <a:avLst/>
            </a:prstGeom>
            <a:solidFill>
              <a:srgbClr val="BBE0E3"/>
            </a:solidFill>
            <a:ln w="9525" cap="flat">
              <a:solidFill>
                <a:srgbClr val="81ADBB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63500" dist="23000" dir="5400000" algn="ctr" rotWithShape="0">
                <a:srgbClr val="808080">
                  <a:alpha val="34998"/>
                </a:srgbClr>
              </a:outerShdw>
            </a:effectLst>
          </p:spPr>
          <p:txBody>
            <a:bodyPr lIns="0" tIns="0" rIns="0" bIns="0"/>
            <a:lstStyle/>
            <a:p>
              <a:pPr algn="ctr" defTabSz="914165" fontAlgn="base">
                <a:spcBef>
                  <a:spcPct val="0"/>
                </a:spcBef>
                <a:spcAft>
                  <a:spcPct val="0"/>
                </a:spcAft>
              </a:pPr>
              <a:endParaRPr lang="en-US" sz="42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sp>
          <p:nvSpPr>
            <p:cNvPr id="43024" name="Freeform 16"/>
            <p:cNvSpPr>
              <a:spLocks/>
            </p:cNvSpPr>
            <p:nvPr/>
          </p:nvSpPr>
          <p:spPr bwMode="auto">
            <a:xfrm>
              <a:off x="1135" y="177"/>
              <a:ext cx="314" cy="476"/>
            </a:xfrm>
            <a:custGeom>
              <a:avLst/>
              <a:gdLst>
                <a:gd name="T0" fmla="*/ 0 w 21600"/>
                <a:gd name="T1" fmla="*/ 0 h 21600"/>
                <a:gd name="T2" fmla="*/ 6006 w 21600"/>
                <a:gd name="T3" fmla="*/ 18603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6006" y="18603"/>
                  </a:lnTo>
                  <a:lnTo>
                    <a:pt x="21600" y="21600"/>
                  </a:lnTo>
                </a:path>
              </a:pathLst>
            </a:custGeom>
            <a:noFill/>
            <a:ln w="9525" cap="flat">
              <a:solidFill>
                <a:srgbClr val="81ADBB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algn="ctr" defTabSz="914165" fontAlgn="base">
                <a:spcBef>
                  <a:spcPct val="0"/>
                </a:spcBef>
                <a:spcAft>
                  <a:spcPct val="0"/>
                </a:spcAft>
              </a:pPr>
              <a:endParaRPr lang="en-US" sz="42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sp>
          <p:nvSpPr>
            <p:cNvPr id="43025" name="Rectangle 17"/>
            <p:cNvSpPr>
              <a:spLocks/>
            </p:cNvSpPr>
            <p:nvPr/>
          </p:nvSpPr>
          <p:spPr bwMode="auto">
            <a:xfrm>
              <a:off x="0" y="0"/>
              <a:ext cx="1096" cy="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38100" tIns="38100" rIns="38100" bIns="38100"/>
            <a:lstStyle/>
            <a:p>
              <a:pPr defTabSz="91416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295A7E"/>
                  </a:solidFill>
                  <a:latin typeface="Arial Bold" charset="0"/>
                  <a:ea typeface="Arial Bold" charset="0"/>
                  <a:cs typeface="Arial Bold" charset="0"/>
                  <a:sym typeface="Arial Bold" charset="0"/>
                </a:rPr>
                <a:t>Decision making: computer and software manufacturers</a:t>
              </a:r>
            </a:p>
          </p:txBody>
        </p:sp>
      </p:grpSp>
      <p:sp>
        <p:nvSpPr>
          <p:cNvPr id="43027" name="Rectangle 19"/>
          <p:cNvSpPr>
            <a:spLocks/>
          </p:cNvSpPr>
          <p:nvPr/>
        </p:nvSpPr>
        <p:spPr bwMode="auto">
          <a:xfrm>
            <a:off x="2524130" y="4006849"/>
            <a:ext cx="2276475" cy="450851"/>
          </a:xfrm>
          <a:prstGeom prst="rect">
            <a:avLst/>
          </a:prstGeom>
          <a:solidFill>
            <a:srgbClr val="BBE0E3"/>
          </a:solidFill>
          <a:ln w="9525" cap="flat">
            <a:solidFill>
              <a:srgbClr val="81ADBB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63500" dist="23000" dir="5400000" algn="ctr" rotWithShape="0">
              <a:srgbClr val="808080">
                <a:alpha val="34998"/>
              </a:srgbClr>
            </a:outerShdw>
          </a:effectLst>
        </p:spPr>
        <p:txBody>
          <a:bodyPr lIns="38090" tIns="38090" rIns="38090" bIns="38090"/>
          <a:lstStyle/>
          <a:p>
            <a:pPr algn="ctr" defTabSz="914165"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95A7E"/>
                </a:solidFill>
                <a:latin typeface="Arial Bold" charset="0"/>
                <a:ea typeface="Arial Bold" charset="0"/>
                <a:cs typeface="Arial Bold" charset="0"/>
                <a:sym typeface="Arial Bold" charset="0"/>
              </a:rPr>
              <a:t>Security, surveillance: industry of safety,  </a:t>
            </a:r>
          </a:p>
        </p:txBody>
      </p:sp>
      <p:pic>
        <p:nvPicPr>
          <p:cNvPr id="43029" name="Picture 21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749" y="1817692"/>
            <a:ext cx="2079625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43030" name="Rectangle 22"/>
          <p:cNvSpPr>
            <a:spLocks/>
          </p:cNvSpPr>
          <p:nvPr/>
        </p:nvSpPr>
        <p:spPr bwMode="auto">
          <a:xfrm>
            <a:off x="7667636" y="2317751"/>
            <a:ext cx="541482" cy="23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lIns="38090" tIns="38090" rIns="38090" bIns="38090">
            <a:spAutoFit/>
          </a:bodyPr>
          <a:lstStyle/>
          <a:p>
            <a:pPr defTabSz="914165"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577B98"/>
                </a:solidFill>
                <a:ea typeface="ＭＳ Ｐゴシック" charset="0"/>
                <a:cs typeface="Arial" charset="0"/>
                <a:sym typeface="Arial" charset="0"/>
              </a:rPr>
              <a:t>Peratech</a:t>
            </a:r>
          </a:p>
        </p:txBody>
      </p:sp>
      <p:pic>
        <p:nvPicPr>
          <p:cNvPr id="43031" name="Picture 23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170" y="1631951"/>
            <a:ext cx="1265237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43032" name="Picture 24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4951"/>
            <a:ext cx="1804988" cy="261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43033" name="Picture 25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332748"/>
            <a:ext cx="841350" cy="2542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43034" name="Picture 26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888" y="1978029"/>
            <a:ext cx="2800350" cy="209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43035" name="Picture 27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281" y="3841749"/>
            <a:ext cx="1584325" cy="1466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43036" name="Picture 28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2200" y="3116263"/>
            <a:ext cx="1454150" cy="265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43037" name="Picture 29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632" y="1357322"/>
            <a:ext cx="1547813" cy="181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40" name="Picture 32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799015"/>
            <a:ext cx="1919288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41" name="Picture 33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351" y="4673603"/>
            <a:ext cx="1504950" cy="143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37"/>
          <p:cNvGrpSpPr>
            <a:grpSpLocks/>
          </p:cNvGrpSpPr>
          <p:nvPr/>
        </p:nvGrpSpPr>
        <p:grpSpPr bwMode="auto">
          <a:xfrm>
            <a:off x="1447806" y="5021268"/>
            <a:ext cx="1882775" cy="1277937"/>
            <a:chOff x="0" y="0"/>
            <a:chExt cx="1185" cy="805"/>
          </a:xfrm>
        </p:grpSpPr>
        <p:sp>
          <p:nvSpPr>
            <p:cNvPr id="43042" name="Rectangle 34"/>
            <p:cNvSpPr>
              <a:spLocks/>
            </p:cNvSpPr>
            <p:nvPr/>
          </p:nvSpPr>
          <p:spPr bwMode="auto">
            <a:xfrm>
              <a:off x="87" y="289"/>
              <a:ext cx="1098" cy="516"/>
            </a:xfrm>
            <a:prstGeom prst="rect">
              <a:avLst/>
            </a:prstGeom>
            <a:solidFill>
              <a:srgbClr val="BBE0E3"/>
            </a:solidFill>
            <a:ln w="9525" cap="flat">
              <a:solidFill>
                <a:srgbClr val="81ADBB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63500" dist="23000" dir="5400000" algn="ctr" rotWithShape="0">
                <a:srgbClr val="808080">
                  <a:alpha val="34998"/>
                </a:srgbClr>
              </a:outerShdw>
            </a:effectLst>
          </p:spPr>
          <p:txBody>
            <a:bodyPr lIns="0" tIns="0" rIns="0" bIns="0"/>
            <a:lstStyle/>
            <a:p>
              <a:pPr algn="ctr" defTabSz="914165" fontAlgn="base">
                <a:spcBef>
                  <a:spcPct val="0"/>
                </a:spcBef>
                <a:spcAft>
                  <a:spcPct val="0"/>
                </a:spcAft>
              </a:pPr>
              <a:endParaRPr lang="en-US" sz="42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sp>
          <p:nvSpPr>
            <p:cNvPr id="43043" name="Freeform 35"/>
            <p:cNvSpPr>
              <a:spLocks/>
            </p:cNvSpPr>
            <p:nvPr/>
          </p:nvSpPr>
          <p:spPr bwMode="auto">
            <a:xfrm>
              <a:off x="0" y="0"/>
              <a:ext cx="406" cy="428"/>
            </a:xfrm>
            <a:custGeom>
              <a:avLst/>
              <a:gdLst>
                <a:gd name="T0" fmla="*/ 21600 w 21600"/>
                <a:gd name="T1" fmla="*/ 0 h 21600"/>
                <a:gd name="T2" fmla="*/ 0 w 21600"/>
                <a:gd name="T3" fmla="*/ 11857 h 21600"/>
                <a:gd name="T4" fmla="*/ 3119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0" y="11857"/>
                  </a:lnTo>
                  <a:lnTo>
                    <a:pt x="3119" y="21600"/>
                  </a:lnTo>
                </a:path>
              </a:pathLst>
            </a:custGeom>
            <a:noFill/>
            <a:ln w="9525" cap="flat">
              <a:solidFill>
                <a:srgbClr val="81ADBB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algn="ctr" defTabSz="914165" fontAlgn="base">
                <a:spcBef>
                  <a:spcPct val="0"/>
                </a:spcBef>
                <a:spcAft>
                  <a:spcPct val="0"/>
                </a:spcAft>
              </a:pPr>
              <a:endParaRPr lang="en-US" sz="4200">
                <a:solidFill>
                  <a:srgbClr val="000000"/>
                </a:solidFill>
                <a:latin typeface="Gill Sans" charset="0"/>
                <a:sym typeface="Gill Sans" charset="0"/>
              </a:endParaRPr>
            </a:p>
          </p:txBody>
        </p:sp>
        <p:sp>
          <p:nvSpPr>
            <p:cNvPr id="43044" name="Rectangle 36"/>
            <p:cNvSpPr>
              <a:spLocks/>
            </p:cNvSpPr>
            <p:nvPr/>
          </p:nvSpPr>
          <p:spPr bwMode="auto">
            <a:xfrm>
              <a:off x="87" y="289"/>
              <a:ext cx="1096" cy="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38100" tIns="38100" rIns="38100" bIns="38100"/>
            <a:lstStyle/>
            <a:p>
              <a:pPr defTabSz="91416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95A7E"/>
                  </a:solidFill>
                  <a:latin typeface="Arial Bold" charset="0"/>
                  <a:ea typeface="Arial Bold" charset="0"/>
                  <a:cs typeface="Arial Bold" charset="0"/>
                  <a:sym typeface="Arial Bold" charset="0"/>
                </a:rPr>
                <a:t>Body: actuation, mechanicals, materials manufacturers</a:t>
              </a:r>
            </a:p>
          </p:txBody>
        </p:sp>
      </p:grpSp>
      <p:pic>
        <p:nvPicPr>
          <p:cNvPr id="37" name="Immagine 36" descr="fotolia_9262217_subscription_l.jpg"/>
          <p:cNvPicPr>
            <a:picLocks noChangeAspect="1"/>
          </p:cNvPicPr>
          <p:nvPr/>
        </p:nvPicPr>
        <p:blipFill>
          <a:blip r:embed="rId1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" y="3212976"/>
            <a:ext cx="960107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012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Robotics is going from specialized environments to our houses</a:t>
            </a:r>
            <a:endParaRPr lang="en-GB" b="1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77" y="3627759"/>
            <a:ext cx="2194267" cy="16457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018" y="1743117"/>
            <a:ext cx="2469864" cy="1643583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626" y="3610835"/>
            <a:ext cx="2700820" cy="164570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070" y="3627759"/>
            <a:ext cx="2472812" cy="1645700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075" y="1739639"/>
            <a:ext cx="3129731" cy="1647060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77" y="1743117"/>
            <a:ext cx="2194267" cy="1643583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5731112" y="2431435"/>
            <a:ext cx="32243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000" dirty="0" smtClean="0">
                <a:solidFill>
                  <a:srgbClr val="FF0000"/>
                </a:solidFill>
              </a:rPr>
              <a:t>At </a:t>
            </a:r>
            <a:r>
              <a:rPr lang="it-IT" sz="4000" dirty="0" err="1" smtClean="0">
                <a:solidFill>
                  <a:srgbClr val="FF0000"/>
                </a:solidFill>
              </a:rPr>
              <a:t>your</a:t>
            </a:r>
            <a:r>
              <a:rPr lang="it-IT" sz="4000" dirty="0" smtClean="0">
                <a:solidFill>
                  <a:srgbClr val="FF0000"/>
                </a:solidFill>
              </a:rPr>
              <a:t> </a:t>
            </a:r>
            <a:r>
              <a:rPr lang="it-IT" sz="4000" dirty="0" err="1" smtClean="0">
                <a:solidFill>
                  <a:srgbClr val="FF0000"/>
                </a:solidFill>
              </a:rPr>
              <a:t>place</a:t>
            </a:r>
            <a:r>
              <a:rPr lang="it-IT" sz="4000" dirty="0" smtClean="0">
                <a:solidFill>
                  <a:srgbClr val="FF0000"/>
                </a:solidFill>
              </a:rPr>
              <a:t> !</a:t>
            </a:r>
            <a:endParaRPr lang="it-IT" sz="4000" dirty="0">
              <a:solidFill>
                <a:srgbClr val="FF0000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691685" y="5541238"/>
            <a:ext cx="47505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/>
              <a:t>Therefore you will interact with your own robots </a:t>
            </a:r>
          </a:p>
          <a:p>
            <a:r>
              <a:rPr lang="en-GB" sz="1800" dirty="0" smtClean="0"/>
              <a:t>and you </a:t>
            </a:r>
            <a:r>
              <a:rPr lang="en-GB" sz="1800" dirty="0" err="1" smtClean="0"/>
              <a:t>wiil</a:t>
            </a:r>
            <a:r>
              <a:rPr lang="en-GB" sz="1800" dirty="0" smtClean="0"/>
              <a:t> share ideas and goals with them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730505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71760"/>
            <a:ext cx="8497254" cy="942975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Robots will be our friends, assistants, waiters… Robotics is social</a:t>
            </a:r>
            <a:endParaRPr lang="en-US" b="1" dirty="0"/>
          </a:p>
        </p:txBody>
      </p:sp>
      <p:pic>
        <p:nvPicPr>
          <p:cNvPr id="4" name="Picture 3" descr="250_maggie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3343" y="1056948"/>
            <a:ext cx="1868490" cy="2548621"/>
          </a:xfrm>
          <a:prstGeom prst="rect">
            <a:avLst/>
          </a:prstGeom>
        </p:spPr>
      </p:pic>
      <p:pic>
        <p:nvPicPr>
          <p:cNvPr id="6" name="Immagine 5" descr="hiroshi_ishiguro_i_geminoid_h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00" y="1495585"/>
            <a:ext cx="2630453" cy="1752539"/>
          </a:xfrm>
          <a:prstGeom prst="rect">
            <a:avLst/>
          </a:prstGeom>
        </p:spPr>
      </p:pic>
      <p:pic>
        <p:nvPicPr>
          <p:cNvPr id="7" name="Immagine 6" descr="melvin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749" y="1214735"/>
            <a:ext cx="3810000" cy="2222500"/>
          </a:xfrm>
          <a:prstGeom prst="rect">
            <a:avLst/>
          </a:prstGeom>
        </p:spPr>
      </p:pic>
      <p:pic>
        <p:nvPicPr>
          <p:cNvPr id="8" name="Immagine 7" descr="robot-perception-617x416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62" y="3749805"/>
            <a:ext cx="4013855" cy="2706263"/>
          </a:xfrm>
          <a:prstGeom prst="rect">
            <a:avLst/>
          </a:prstGeom>
        </p:spPr>
      </p:pic>
      <p:pic>
        <p:nvPicPr>
          <p:cNvPr id="9" name="Immagine 8" descr="Luther, Nao and Elias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7242" y="3749805"/>
            <a:ext cx="4030078" cy="2690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885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Robotics</a:t>
            </a:r>
            <a:r>
              <a:rPr lang="en-US" dirty="0" smtClean="0"/>
              <a:t> </a:t>
            </a:r>
            <a:r>
              <a:rPr lang="en-US" b="1" dirty="0" smtClean="0"/>
              <a:t>is a real market …</a:t>
            </a:r>
            <a:endParaRPr lang="it-IT" b="1" dirty="0"/>
          </a:p>
        </p:txBody>
      </p:sp>
      <p:sp>
        <p:nvSpPr>
          <p:cNvPr id="159746" name="Text Box 1"/>
          <p:cNvSpPr txBox="1">
            <a:spLocks noChangeArrowheads="1"/>
          </p:cNvSpPr>
          <p:nvPr/>
        </p:nvSpPr>
        <p:spPr bwMode="auto">
          <a:xfrm>
            <a:off x="2339752" y="-891478"/>
            <a:ext cx="6459538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81639" tIns="48983" rIns="81639" bIns="40820"/>
          <a:lstStyle>
            <a:lvl1pPr eaLnBrk="0" hangingPunct="0"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it-IT" sz="1800">
              <a:solidFill>
                <a:srgbClr val="000000"/>
              </a:solidFill>
              <a:cs typeface="Arial" pitchFamily="34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93" y="1274573"/>
            <a:ext cx="4732867" cy="3459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5384821" y="1274573"/>
            <a:ext cx="3313112" cy="3459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9" tIns="40820" rIns="81639" bIns="40820"/>
          <a:lstStyle>
            <a:lvl1pPr eaLnBrk="0" hangingPunct="0"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l" eaLnBrk="1" hangingPunct="1"/>
            <a:r>
              <a:rPr lang="en-GB" sz="1200" dirty="0" smtClean="0">
                <a:latin typeface="+mj-lt"/>
                <a:cs typeface="Arial" pitchFamily="34" charset="0"/>
              </a:rPr>
              <a:t>More than </a:t>
            </a:r>
            <a:r>
              <a:rPr lang="en-GB" sz="1200" b="1" i="1" dirty="0" smtClean="0">
                <a:latin typeface="+mj-lt"/>
                <a:cs typeface="Arial" pitchFamily="34" charset="0"/>
              </a:rPr>
              <a:t>1 million operational industrial robots in the world</a:t>
            </a:r>
            <a:r>
              <a:rPr lang="en-GB" sz="1200" dirty="0" smtClean="0">
                <a:latin typeface="+mj-lt"/>
                <a:cs typeface="Arial" pitchFamily="34" charset="0"/>
              </a:rPr>
              <a:t>, with a growth rate of </a:t>
            </a:r>
            <a:r>
              <a:rPr lang="en-GB" sz="1200" b="1" dirty="0" smtClean="0">
                <a:latin typeface="+mj-lt"/>
                <a:cs typeface="Arial" pitchFamily="34" charset="0"/>
              </a:rPr>
              <a:t>6% per year </a:t>
            </a:r>
            <a:r>
              <a:rPr lang="en-GB" sz="1200" dirty="0" smtClean="0">
                <a:latin typeface="+mj-lt"/>
                <a:cs typeface="Arial" pitchFamily="34" charset="0"/>
              </a:rPr>
              <a:t/>
            </a:r>
            <a:br>
              <a:rPr lang="en-GB" sz="1200" dirty="0" smtClean="0">
                <a:latin typeface="+mj-lt"/>
                <a:cs typeface="Arial" pitchFamily="34" charset="0"/>
              </a:rPr>
            </a:br>
            <a:r>
              <a:rPr lang="en-GB" sz="1200" dirty="0" smtClean="0">
                <a:latin typeface="+mj-lt"/>
                <a:cs typeface="Arial" pitchFamily="34" charset="0"/>
              </a:rPr>
              <a:t>(</a:t>
            </a:r>
            <a:r>
              <a:rPr lang="en-GB" sz="1200" i="1" dirty="0" smtClean="0">
                <a:latin typeface="+mj-lt"/>
                <a:cs typeface="Arial" pitchFamily="34" charset="0"/>
              </a:rPr>
              <a:t>Source: IFR</a:t>
            </a:r>
            <a:r>
              <a:rPr lang="en-GB" sz="1200" dirty="0" smtClean="0">
                <a:latin typeface="+mj-lt"/>
                <a:cs typeface="Arial" pitchFamily="34" charset="0"/>
              </a:rPr>
              <a:t>)</a:t>
            </a:r>
          </a:p>
          <a:p>
            <a:pPr algn="l" eaLnBrk="1" hangingPunct="1"/>
            <a:endParaRPr lang="it-IT" sz="1200" dirty="0">
              <a:latin typeface="+mj-lt"/>
              <a:cs typeface="Arial" pitchFamily="34" charset="0"/>
            </a:endParaRPr>
          </a:p>
          <a:p>
            <a:pPr algn="l"/>
            <a:r>
              <a:rPr lang="en-GB" sz="1200" b="1" i="1" dirty="0" smtClean="0">
                <a:latin typeface="+mj-lt"/>
                <a:cs typeface="Arial" pitchFamily="34" charset="0"/>
              </a:rPr>
              <a:t>Reliability of industrial robots</a:t>
            </a:r>
            <a:r>
              <a:rPr lang="en-GB" sz="1200" dirty="0" smtClean="0">
                <a:latin typeface="+mj-lt"/>
                <a:cs typeface="Arial" pitchFamily="34" charset="0"/>
              </a:rPr>
              <a:t>:  </a:t>
            </a:r>
            <a:endParaRPr lang="en-GB" sz="1200" dirty="0">
              <a:latin typeface="+mj-lt"/>
              <a:cs typeface="Arial" pitchFamily="34" charset="0"/>
            </a:endParaRPr>
          </a:p>
          <a:p>
            <a:pPr algn="l"/>
            <a:r>
              <a:rPr lang="en-GB" sz="1200" dirty="0">
                <a:latin typeface="+mj-lt"/>
                <a:cs typeface="Arial" pitchFamily="34" charset="0"/>
              </a:rPr>
              <a:t>Mean Time Before Failure = 40,000 </a:t>
            </a:r>
            <a:r>
              <a:rPr lang="en-GB" sz="1200" dirty="0" err="1">
                <a:latin typeface="+mj-lt"/>
                <a:cs typeface="Arial" pitchFamily="34" charset="0"/>
              </a:rPr>
              <a:t>hrs</a:t>
            </a:r>
            <a:endParaRPr lang="en-GB" sz="1200" dirty="0">
              <a:latin typeface="+mj-lt"/>
              <a:cs typeface="Arial" pitchFamily="34" charset="0"/>
            </a:endParaRPr>
          </a:p>
          <a:p>
            <a:pPr algn="l"/>
            <a:r>
              <a:rPr lang="en-GB" sz="1200" dirty="0">
                <a:latin typeface="+mj-lt"/>
                <a:cs typeface="Arial" pitchFamily="34" charset="0"/>
              </a:rPr>
              <a:t>Efficiency </a:t>
            </a:r>
            <a:r>
              <a:rPr lang="el-GR" sz="1200" dirty="0">
                <a:latin typeface="+mj-lt"/>
                <a:cs typeface="Arial" pitchFamily="34" charset="0"/>
              </a:rPr>
              <a:t>η</a:t>
            </a:r>
            <a:r>
              <a:rPr lang="it-IT" sz="1200" dirty="0">
                <a:latin typeface="+mj-lt"/>
                <a:cs typeface="Arial" pitchFamily="34" charset="0"/>
              </a:rPr>
              <a:t> &gt; 99.99875%</a:t>
            </a:r>
          </a:p>
          <a:p>
            <a:pPr algn="l"/>
            <a:r>
              <a:rPr lang="it-IT" sz="1200" dirty="0">
                <a:latin typeface="+mj-lt"/>
                <a:cs typeface="Arial" pitchFamily="34" charset="0"/>
              </a:rPr>
              <a:t>(</a:t>
            </a:r>
            <a:r>
              <a:rPr lang="it-IT" sz="1200" i="1" dirty="0">
                <a:latin typeface="+mj-lt"/>
                <a:cs typeface="Arial" pitchFamily="34" charset="0"/>
              </a:rPr>
              <a:t>Source: COMAU</a:t>
            </a:r>
            <a:r>
              <a:rPr lang="it-IT" sz="1200" dirty="0">
                <a:latin typeface="+mj-lt"/>
                <a:cs typeface="Arial" pitchFamily="34" charset="0"/>
              </a:rPr>
              <a:t>)</a:t>
            </a:r>
          </a:p>
          <a:p>
            <a:pPr algn="l"/>
            <a:endParaRPr lang="it-IT" sz="1200" dirty="0">
              <a:latin typeface="+mj-lt"/>
              <a:cs typeface="Arial" pitchFamily="34" charset="0"/>
            </a:endParaRPr>
          </a:p>
          <a:p>
            <a:pPr algn="l" eaLnBrk="1" hangingPunct="1"/>
            <a:endParaRPr lang="it-IT" sz="1200" dirty="0">
              <a:latin typeface="+mj-lt"/>
              <a:cs typeface="Arial" pitchFamily="34" charset="0"/>
            </a:endParaRPr>
          </a:p>
          <a:p>
            <a:pPr algn="l" eaLnBrk="1" hangingPunct="1"/>
            <a:endParaRPr lang="it-IT" sz="1200" dirty="0">
              <a:latin typeface="+mj-lt"/>
              <a:cs typeface="Arial" pitchFamily="34" charset="0"/>
            </a:endParaRPr>
          </a:p>
          <a:p>
            <a:pPr algn="l" eaLnBrk="1" hangingPunct="1"/>
            <a:endParaRPr lang="it-IT" sz="2000" dirty="0">
              <a:latin typeface="+mj-lt"/>
              <a:cs typeface="Arial" pitchFamily="34" charset="0"/>
            </a:endParaRPr>
          </a:p>
          <a:p>
            <a:pPr algn="l" eaLnBrk="1" hangingPunct="1"/>
            <a:endParaRPr lang="it-IT" sz="2000" dirty="0">
              <a:latin typeface="+mj-lt"/>
              <a:cs typeface="Arial" pitchFamily="34" charset="0"/>
            </a:endParaRPr>
          </a:p>
        </p:txBody>
      </p:sp>
      <p:pic>
        <p:nvPicPr>
          <p:cNvPr id="7" name="Picture 19" descr="trilobite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018" y="4718288"/>
            <a:ext cx="2117725" cy="1566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3"/>
          <p:cNvSpPr txBox="1">
            <a:spLocks/>
          </p:cNvSpPr>
          <p:nvPr/>
        </p:nvSpPr>
        <p:spPr bwMode="auto">
          <a:xfrm>
            <a:off x="3" y="4866545"/>
            <a:ext cx="7026227" cy="1716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9" tIns="40820" rIns="81639" bIns="40820"/>
          <a:lstStyle>
            <a:lvl1pPr eaLnBrk="0" hangingPunct="0"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r" eaLnBrk="1" hangingPunct="1"/>
            <a:r>
              <a:rPr lang="en-GB" sz="1400" dirty="0">
                <a:latin typeface="+mj-lt"/>
                <a:cs typeface="Arial" pitchFamily="34" charset="0"/>
              </a:rPr>
              <a:t>Around </a:t>
            </a:r>
            <a:r>
              <a:rPr lang="en-GB" sz="1400" b="1" i="1" dirty="0">
                <a:latin typeface="+mj-lt"/>
                <a:cs typeface="Arial" pitchFamily="34" charset="0"/>
              </a:rPr>
              <a:t>5 millions service robots are sold annually</a:t>
            </a:r>
          </a:p>
          <a:p>
            <a:pPr algn="r" eaLnBrk="1" hangingPunct="1"/>
            <a:r>
              <a:rPr lang="en-GB" sz="1400" dirty="0">
                <a:latin typeface="+mj-lt"/>
                <a:cs typeface="Arial" pitchFamily="34" charset="0"/>
              </a:rPr>
              <a:t>Service robots are one of the fastest growing markets (~</a:t>
            </a:r>
            <a:r>
              <a:rPr lang="en-GB" sz="1400" b="1" dirty="0" smtClean="0">
                <a:latin typeface="+mj-lt"/>
                <a:cs typeface="Arial" pitchFamily="34" charset="0"/>
              </a:rPr>
              <a:t>14% per year</a:t>
            </a:r>
            <a:r>
              <a:rPr lang="en-GB" sz="1400" dirty="0" smtClean="0">
                <a:latin typeface="+mj-lt"/>
                <a:cs typeface="Arial" pitchFamily="34" charset="0"/>
              </a:rPr>
              <a:t>)</a:t>
            </a:r>
            <a:endParaRPr lang="en-GB" sz="1400" dirty="0">
              <a:latin typeface="+mj-lt"/>
              <a:cs typeface="Arial" pitchFamily="34" charset="0"/>
            </a:endParaRPr>
          </a:p>
          <a:p>
            <a:pPr algn="r" eaLnBrk="1" hangingPunct="1"/>
            <a:r>
              <a:rPr lang="en-GB" sz="1400" dirty="0">
                <a:latin typeface="+mj-lt"/>
                <a:cs typeface="Arial" pitchFamily="34" charset="0"/>
              </a:rPr>
              <a:t>Professional service robots account for 80% of sales </a:t>
            </a:r>
            <a:r>
              <a:rPr lang="en-GB" sz="1400" dirty="0" smtClean="0">
                <a:latin typeface="+mj-lt"/>
                <a:cs typeface="Arial" pitchFamily="34" charset="0"/>
              </a:rPr>
              <a:t>value</a:t>
            </a:r>
          </a:p>
          <a:p>
            <a:pPr algn="r" eaLnBrk="1" hangingPunct="1"/>
            <a:r>
              <a:rPr lang="it-IT" sz="1400" b="1" dirty="0">
                <a:latin typeface="+mj-lt"/>
                <a:cs typeface="Arial" pitchFamily="34" charset="0"/>
              </a:rPr>
              <a:t>10.000.000+ </a:t>
            </a:r>
            <a:r>
              <a:rPr lang="it-IT" sz="1400" b="1" dirty="0" err="1">
                <a:latin typeface="+mj-lt"/>
                <a:cs typeface="Arial" pitchFamily="34" charset="0"/>
              </a:rPr>
              <a:t>Roomba</a:t>
            </a:r>
            <a:r>
              <a:rPr lang="it-IT" sz="1400" b="1" dirty="0">
                <a:latin typeface="+mj-lt"/>
                <a:cs typeface="Arial" pitchFamily="34" charset="0"/>
              </a:rPr>
              <a:t> </a:t>
            </a:r>
            <a:r>
              <a:rPr lang="it-IT" sz="1400" b="1" dirty="0" err="1">
                <a:latin typeface="+mj-lt"/>
                <a:cs typeface="Arial" pitchFamily="34" charset="0"/>
              </a:rPr>
              <a:t>Cleaning</a:t>
            </a:r>
            <a:r>
              <a:rPr lang="it-IT" sz="1400" b="1" dirty="0">
                <a:latin typeface="+mj-lt"/>
                <a:cs typeface="Arial" pitchFamily="34" charset="0"/>
              </a:rPr>
              <a:t> </a:t>
            </a:r>
            <a:r>
              <a:rPr lang="it-IT" sz="1400" b="1" dirty="0" err="1">
                <a:latin typeface="+mj-lt"/>
                <a:cs typeface="Arial" pitchFamily="34" charset="0"/>
              </a:rPr>
              <a:t>Robots</a:t>
            </a:r>
            <a:r>
              <a:rPr lang="it-IT" sz="1400" b="1" dirty="0">
                <a:latin typeface="+mj-lt"/>
                <a:cs typeface="Arial" pitchFamily="34" charset="0"/>
              </a:rPr>
              <a:t> </a:t>
            </a:r>
            <a:r>
              <a:rPr lang="it-IT" sz="1400" b="1" dirty="0" err="1">
                <a:latin typeface="+mj-lt"/>
                <a:cs typeface="Arial" pitchFamily="34" charset="0"/>
              </a:rPr>
              <a:t>sold</a:t>
            </a:r>
            <a:r>
              <a:rPr lang="it-IT" sz="1400" b="1" dirty="0">
                <a:latin typeface="+mj-lt"/>
                <a:cs typeface="Arial" pitchFamily="34" charset="0"/>
              </a:rPr>
              <a:t> so far</a:t>
            </a:r>
            <a:r>
              <a:rPr lang="it-IT" sz="1400" b="1" dirty="0" smtClean="0">
                <a:latin typeface="+mj-lt"/>
                <a:cs typeface="Arial" pitchFamily="34" charset="0"/>
              </a:rPr>
              <a:t>!</a:t>
            </a:r>
          </a:p>
          <a:p>
            <a:pPr algn="r" eaLnBrk="1" hangingPunct="1"/>
            <a:r>
              <a:rPr lang="en-GB" sz="1400" dirty="0">
                <a:cs typeface="Arial" pitchFamily="34" charset="0"/>
              </a:rPr>
              <a:t>(</a:t>
            </a:r>
            <a:r>
              <a:rPr lang="en-GB" sz="1400" i="1" dirty="0">
                <a:cs typeface="Arial" pitchFamily="34" charset="0"/>
              </a:rPr>
              <a:t>Source: IFR</a:t>
            </a:r>
            <a:r>
              <a:rPr lang="en-GB" sz="1400" dirty="0">
                <a:cs typeface="Arial" pitchFamily="34" charset="0"/>
              </a:rPr>
              <a:t>)</a:t>
            </a:r>
          </a:p>
          <a:p>
            <a:pPr algn="r" eaLnBrk="1" hangingPunct="1"/>
            <a:endParaRPr lang="it-IT" sz="1400" b="1" dirty="0"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44569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339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… and grows</a:t>
            </a:r>
            <a:endParaRPr lang="en-GB" b="1" dirty="0"/>
          </a:p>
        </p:txBody>
      </p:sp>
      <p:pic>
        <p:nvPicPr>
          <p:cNvPr id="5" name="Immagin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435" y="1311273"/>
            <a:ext cx="4976771" cy="3049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ttangolo 7"/>
          <p:cNvSpPr/>
          <p:nvPr/>
        </p:nvSpPr>
        <p:spPr>
          <a:xfrm>
            <a:off x="251523" y="4389108"/>
            <a:ext cx="49767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600" dirty="0" smtClean="0">
                <a:solidFill>
                  <a:prstClr val="black"/>
                </a:solidFill>
                <a:latin typeface="+mj-lt"/>
                <a:cs typeface="Arial" charset="0"/>
              </a:rPr>
              <a:t>Forecasts predict a </a:t>
            </a:r>
            <a:r>
              <a:rPr lang="en-GB" sz="1600" b="1" dirty="0" smtClean="0">
                <a:solidFill>
                  <a:prstClr val="black"/>
                </a:solidFill>
                <a:latin typeface="+mj-lt"/>
                <a:cs typeface="Arial" charset="0"/>
              </a:rPr>
              <a:t>2-digit growth for the market of robots</a:t>
            </a:r>
            <a:r>
              <a:rPr lang="en-GB" sz="1600" dirty="0" smtClean="0">
                <a:solidFill>
                  <a:prstClr val="black"/>
                </a:solidFill>
                <a:latin typeface="+mj-lt"/>
                <a:cs typeface="Arial" charset="0"/>
              </a:rPr>
              <a:t>, in particular for </a:t>
            </a:r>
            <a:r>
              <a:rPr lang="en-GB" sz="1600" b="1" dirty="0" smtClean="0">
                <a:solidFill>
                  <a:prstClr val="black"/>
                </a:solidFill>
                <a:latin typeface="+mj-lt"/>
                <a:cs typeface="Arial" charset="0"/>
              </a:rPr>
              <a:t>service robots</a:t>
            </a:r>
            <a:r>
              <a:rPr lang="en-GB" sz="1600" dirty="0" smtClean="0">
                <a:solidFill>
                  <a:prstClr val="black"/>
                </a:solidFill>
                <a:latin typeface="+mj-lt"/>
                <a:cs typeface="Arial" charset="0"/>
              </a:rPr>
              <a:t>, and an even sharper growth for </a:t>
            </a:r>
            <a:r>
              <a:rPr lang="en-GB" sz="1600" b="1" dirty="0" smtClean="0">
                <a:latin typeface="+mj-lt"/>
                <a:cs typeface="Arial" charset="0"/>
              </a:rPr>
              <a:t>healthcare</a:t>
            </a:r>
            <a:r>
              <a:rPr lang="en-GB" sz="1600" b="1" dirty="0" smtClean="0">
                <a:solidFill>
                  <a:prstClr val="black"/>
                </a:solidFill>
                <a:latin typeface="+mj-lt"/>
                <a:cs typeface="Arial" charset="0"/>
              </a:rPr>
              <a:t> robots </a:t>
            </a:r>
            <a:r>
              <a:rPr lang="en-GB" sz="1600" dirty="0" smtClean="0">
                <a:solidFill>
                  <a:prstClr val="black"/>
                </a:solidFill>
                <a:latin typeface="+mj-lt"/>
                <a:cs typeface="Arial" charset="0"/>
              </a:rPr>
              <a:t>(in </a:t>
            </a:r>
            <a:r>
              <a:rPr lang="en-GB" sz="1600" b="1" dirty="0" smtClean="0">
                <a:solidFill>
                  <a:prstClr val="black"/>
                </a:solidFill>
                <a:latin typeface="+mj-lt"/>
                <a:cs typeface="Arial" charset="0"/>
              </a:rPr>
              <a:t>surgery</a:t>
            </a:r>
            <a:r>
              <a:rPr lang="en-GB" sz="1600" dirty="0" smtClean="0">
                <a:solidFill>
                  <a:prstClr val="black"/>
                </a:solidFill>
                <a:latin typeface="+mj-lt"/>
                <a:cs typeface="Arial" charset="0"/>
              </a:rPr>
              <a:t>, </a:t>
            </a:r>
            <a:r>
              <a:rPr lang="en-GB" sz="1600" b="1" dirty="0" smtClean="0">
                <a:solidFill>
                  <a:prstClr val="black"/>
                </a:solidFill>
                <a:latin typeface="+mj-lt"/>
                <a:cs typeface="Arial" charset="0"/>
              </a:rPr>
              <a:t>rehabilitation</a:t>
            </a:r>
            <a:r>
              <a:rPr lang="en-GB" sz="1600" dirty="0" smtClean="0">
                <a:solidFill>
                  <a:prstClr val="black"/>
                </a:solidFill>
                <a:latin typeface="+mj-lt"/>
                <a:cs typeface="Arial" charset="0"/>
              </a:rPr>
              <a:t>, </a:t>
            </a:r>
            <a:r>
              <a:rPr lang="en-GB" sz="1600" b="1" dirty="0" smtClean="0">
                <a:solidFill>
                  <a:prstClr val="black"/>
                </a:solidFill>
                <a:latin typeface="+mj-lt"/>
                <a:cs typeface="Arial" charset="0"/>
              </a:rPr>
              <a:t>assistance</a:t>
            </a:r>
            <a:r>
              <a:rPr lang="en-GB" sz="1600" dirty="0" smtClean="0">
                <a:solidFill>
                  <a:prstClr val="black"/>
                </a:solidFill>
                <a:latin typeface="+mj-lt"/>
                <a:cs typeface="Arial" charset="0"/>
              </a:rPr>
              <a:t> to elderly and disabled persons)</a:t>
            </a:r>
            <a:endParaRPr lang="en-GB" sz="1600" dirty="0">
              <a:solidFill>
                <a:prstClr val="black"/>
              </a:solidFill>
              <a:latin typeface="+mj-lt"/>
              <a:cs typeface="Arial" charset="0"/>
            </a:endParaRPr>
          </a:p>
        </p:txBody>
      </p:sp>
      <p:pic>
        <p:nvPicPr>
          <p:cNvPr id="6" name="Picture 2" descr="IMG_359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98" r="12237" b="9324"/>
          <a:stretch/>
        </p:blipFill>
        <p:spPr bwMode="auto">
          <a:xfrm>
            <a:off x="5444057" y="3665417"/>
            <a:ext cx="3341290" cy="2154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MOVAID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4057" y="1362073"/>
            <a:ext cx="3341290" cy="2196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153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Robots could replace 80% of Jobs?</a:t>
            </a:r>
            <a:endParaRPr lang="en-US" b="1" dirty="0"/>
          </a:p>
        </p:txBody>
      </p:sp>
      <p:sp>
        <p:nvSpPr>
          <p:cNvPr id="9" name="Segnaposto contenuto 8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421088"/>
          </a:xfrm>
        </p:spPr>
        <p:txBody>
          <a:bodyPr>
            <a:normAutofit/>
          </a:bodyPr>
          <a:lstStyle/>
          <a:p>
            <a:r>
              <a:rPr lang="en-US" sz="1400" dirty="0"/>
              <a:t>A new study (to be published) by Stuart Elliot (OECD analysis) indicates that technology could replace ‘workers for 80% of current jobs’</a:t>
            </a:r>
          </a:p>
          <a:p>
            <a:r>
              <a:rPr lang="en-US" sz="1400" dirty="0"/>
              <a:t>Despite the job losses in the US manufacturing sector factories are increasingly employing more skilled engineers to tend complex equipment and at higher wages</a:t>
            </a:r>
          </a:p>
          <a:p>
            <a:pPr lvl="1"/>
            <a:r>
              <a:rPr lang="en-US" sz="1400" dirty="0"/>
              <a:t>Annual payroll per employee in the manufacturing sector rose from $45,818 in 2007 to $52,686 in 2012 (from The Enligh</a:t>
            </a:r>
            <a:r>
              <a:rPr lang="en-US" sz="1400" i="1" dirty="0" smtClean="0"/>
              <a:t>tened Economy</a:t>
            </a:r>
            <a:r>
              <a:rPr lang="en-US" sz="1400" dirty="0" smtClean="0"/>
              <a:t>, Joel </a:t>
            </a:r>
            <a:r>
              <a:rPr lang="en-US" sz="1400" dirty="0" err="1" smtClean="0"/>
              <a:t>Mokyr</a:t>
            </a:r>
            <a:r>
              <a:rPr lang="en-US" sz="1400" dirty="0" smtClean="0"/>
              <a:t>)</a:t>
            </a:r>
            <a:endParaRPr lang="en-US" sz="1400" b="1" dirty="0" smtClean="0"/>
          </a:p>
        </p:txBody>
      </p:sp>
      <p:pic>
        <p:nvPicPr>
          <p:cNvPr id="15" name="Segnaposto contenuto 1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428" y="1412776"/>
            <a:ext cx="4451622" cy="2962200"/>
          </a:xfrm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53B66-C227-9B43-934B-5D63C52EF28C}" type="slidenum">
              <a:rPr lang="it-IT" smtClean="0"/>
              <a:t>26</a:t>
            </a:fld>
            <a:endParaRPr lang="it-IT"/>
          </a:p>
        </p:txBody>
      </p:sp>
      <p:sp>
        <p:nvSpPr>
          <p:cNvPr id="16" name="Rettangolo 15"/>
          <p:cNvSpPr/>
          <p:nvPr/>
        </p:nvSpPr>
        <p:spPr>
          <a:xfrm>
            <a:off x="4644008" y="4391232"/>
            <a:ext cx="4248472" cy="181588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smtClean="0"/>
              <a:t>- The question raised by Elliot is: “</a:t>
            </a:r>
            <a:r>
              <a:rPr lang="en-US" sz="1600" i="1" smtClean="0"/>
              <a:t>Even if alternative jobs are available, how will the displaced workers acquire the necessary skills for the new tasks?</a:t>
            </a:r>
            <a:r>
              <a:rPr lang="en-US" sz="1600" smtClean="0"/>
              <a:t>”</a:t>
            </a:r>
          </a:p>
          <a:p>
            <a:r>
              <a:rPr lang="en-US" sz="1600" smtClean="0"/>
              <a:t>- This is the time to act to prevent the current society from strong inequalities deriving from this new machine revolution</a:t>
            </a: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33552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b="1" dirty="0" smtClean="0"/>
              <a:t>Take on messages</a:t>
            </a:r>
            <a:endParaRPr lang="en-GB" sz="28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1800" dirty="0" smtClean="0"/>
              <a:t>Our behaviour will be affected by robots or by internet of things?</a:t>
            </a:r>
          </a:p>
          <a:p>
            <a:r>
              <a:rPr lang="en-GB" sz="1800" dirty="0" smtClean="0"/>
              <a:t>We will be better thanks to robots (?)</a:t>
            </a:r>
          </a:p>
          <a:p>
            <a:r>
              <a:rPr lang="en-GB" sz="1800" dirty="0" smtClean="0"/>
              <a:t>The combination of </a:t>
            </a:r>
            <a:r>
              <a:rPr lang="en-GB" sz="1800" dirty="0" err="1" smtClean="0"/>
              <a:t>google</a:t>
            </a:r>
            <a:r>
              <a:rPr lang="en-GB" sz="1800" dirty="0" smtClean="0"/>
              <a:t> and robotics will change our future?</a:t>
            </a:r>
          </a:p>
          <a:p>
            <a:r>
              <a:rPr lang="en-GB" sz="1800" dirty="0" smtClean="0"/>
              <a:t>Assessment of Researchers</a:t>
            </a:r>
          </a:p>
          <a:p>
            <a:r>
              <a:rPr lang="en-GB" sz="1800" dirty="0" smtClean="0"/>
              <a:t>More researchers</a:t>
            </a:r>
          </a:p>
          <a:p>
            <a:r>
              <a:rPr lang="en-GB" sz="1800" dirty="0" smtClean="0"/>
              <a:t>Change recruitment rules</a:t>
            </a:r>
          </a:p>
          <a:p>
            <a:r>
              <a:rPr lang="en-GB" sz="1800" dirty="0" smtClean="0"/>
              <a:t>Education </a:t>
            </a:r>
            <a:r>
              <a:rPr lang="en-GB" sz="1800" dirty="0" smtClean="0"/>
              <a:t>and Training are </a:t>
            </a:r>
            <a:r>
              <a:rPr lang="en-GB" sz="1800" dirty="0" smtClean="0"/>
              <a:t>essential (from primary school to university and </a:t>
            </a:r>
            <a:r>
              <a:rPr lang="en-GB" sz="1800" dirty="0" err="1" smtClean="0"/>
              <a:t>longlife</a:t>
            </a:r>
            <a:r>
              <a:rPr lang="en-GB" sz="1800" dirty="0" smtClean="0"/>
              <a:t> learning)</a:t>
            </a:r>
          </a:p>
          <a:p>
            <a:r>
              <a:rPr lang="en-GB" sz="1800" dirty="0" smtClean="0"/>
              <a:t>Research Agency and governance</a:t>
            </a:r>
            <a:endParaRPr lang="en-GB" sz="1800" dirty="0" smtClean="0"/>
          </a:p>
          <a:p>
            <a:r>
              <a:rPr lang="en-GB" sz="1800" dirty="0" smtClean="0"/>
              <a:t>Investing in teaching coding and robotics at early stages of </a:t>
            </a:r>
            <a:r>
              <a:rPr lang="en-GB" sz="1800" smtClean="0"/>
              <a:t>education </a:t>
            </a:r>
            <a:r>
              <a:rPr lang="en-GB" sz="1800" smtClean="0"/>
              <a:t>programs</a:t>
            </a:r>
            <a:endParaRPr lang="en-GB" sz="1800" dirty="0" smtClean="0"/>
          </a:p>
        </p:txBody>
      </p:sp>
    </p:spTree>
    <p:extLst>
      <p:ext uri="{BB962C8B-B14F-4D97-AF65-F5344CB8AC3E}">
        <p14:creationId xmlns:p14="http://schemas.microsoft.com/office/powerpoint/2010/main" val="7697584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Words>1284</Words>
  <Application>Microsoft Macintosh PowerPoint</Application>
  <PresentationFormat>Presentazione su schermo (4:3)</PresentationFormat>
  <Paragraphs>197</Paragraphs>
  <Slides>27</Slides>
  <Notes>9</Notes>
  <HiddenSlides>0</HiddenSlides>
  <MMClips>1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27</vt:i4>
      </vt:variant>
    </vt:vector>
  </HeadingPairs>
  <TitlesOfParts>
    <vt:vector size="29" baseType="lpstr">
      <vt:lpstr>Tema di Office</vt:lpstr>
      <vt:lpstr>VISIO</vt:lpstr>
      <vt:lpstr>  Research and Innovation: trends and impact into the society On. Prof. Maria Chiara Carrozza Camera dei Deputati Scuola Superiore Sant’Anna   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Education is universal and trains people to look at the world from different perspectives</vt:lpstr>
      <vt:lpstr>Pursuing new frontiers in engineering, by integrating science and technology</vt:lpstr>
      <vt:lpstr>Presentazione di PowerPoint</vt:lpstr>
      <vt:lpstr>Educating the Engineer of the 21st Century</vt:lpstr>
      <vt:lpstr>Social innovation</vt:lpstr>
      <vt:lpstr>Historical Milestones of Technology and Mathematics Leading to Mobile Phone Systems</vt:lpstr>
      <vt:lpstr>Presentazione di PowerPoint</vt:lpstr>
      <vt:lpstr>The PhD Model</vt:lpstr>
      <vt:lpstr>Educate young people in deploying and using robotic technologies Robot companions at school help to develop a problem-solving attitude, foster a trans-disciplinary approach, encourage team work. In addition, increase children engagement with a student-centred learning approach. </vt:lpstr>
      <vt:lpstr>Strengthening education at all levels</vt:lpstr>
      <vt:lpstr>Presentazione di PowerPoint</vt:lpstr>
      <vt:lpstr>Robot  will (?) drive a range of  integrated industries and services</vt:lpstr>
      <vt:lpstr>Robotics is going from specialized environments to our houses</vt:lpstr>
      <vt:lpstr>Robots will be our friends, assistants, waiters… Robotics is social</vt:lpstr>
      <vt:lpstr>Robotics is a real market …</vt:lpstr>
      <vt:lpstr>… and grows</vt:lpstr>
      <vt:lpstr>Robots could replace 80% of Jobs?</vt:lpstr>
      <vt:lpstr>Take on messages</vt:lpstr>
    </vt:vector>
  </TitlesOfParts>
  <Company>Scuola Superiore Sant'Anna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Research and Innovation: trends and impact into the society On. Prof. Maria Chiara Carrozza    </dc:title>
  <dc:creator>Chiara Carrozza</dc:creator>
  <cp:lastModifiedBy>Chiara Carrozza</cp:lastModifiedBy>
  <cp:revision>3</cp:revision>
  <dcterms:created xsi:type="dcterms:W3CDTF">2014-11-21T08:34:49Z</dcterms:created>
  <dcterms:modified xsi:type="dcterms:W3CDTF">2014-11-21T08:51:33Z</dcterms:modified>
</cp:coreProperties>
</file>